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3" r:id="rId6"/>
    <p:sldId id="272" r:id="rId7"/>
    <p:sldId id="274" r:id="rId8"/>
    <p:sldId id="264" r:id="rId9"/>
    <p:sldId id="260" r:id="rId10"/>
    <p:sldId id="275" r:id="rId11"/>
    <p:sldId id="276" r:id="rId12"/>
    <p:sldId id="277" r:id="rId13"/>
    <p:sldId id="278" r:id="rId14"/>
    <p:sldId id="279" r:id="rId15"/>
    <p:sldId id="281" r:id="rId16"/>
    <p:sldId id="268" r:id="rId17"/>
    <p:sldId id="270" r:id="rId18"/>
    <p:sldId id="269" r:id="rId19"/>
  </p:sldIdLst>
  <p:sldSz cx="10691813" cy="7596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2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AF9E7-C600-4537-9727-025BCDBDF00B}" v="24" dt="2021-07-08T22:56:07.230"/>
    <p1510:client id="{78195361-A032-4F6C-972A-19392BCEAAF6}" v="3483" dt="2021-07-06T12:08:37.496"/>
    <p1510:client id="{9CF39E51-7179-458D-B3A3-6F259EBCD432}" v="22" dt="2021-07-05T11:34:19.267"/>
    <p1510:client id="{E27C72B6-1B8E-4CB7-B1EE-705C4B856D63}" v="3119" dt="2021-07-08T22:52:44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34" autoAdjust="0"/>
  </p:normalViewPr>
  <p:slideViewPr>
    <p:cSldViewPr snapToGrid="0">
      <p:cViewPr varScale="1">
        <p:scale>
          <a:sx n="40" d="100"/>
          <a:sy n="40" d="100"/>
        </p:scale>
        <p:origin x="1776" y="48"/>
      </p:cViewPr>
      <p:guideLst>
        <p:guide orient="horz" pos="239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208C-11D1-48A1-826C-8B0B952262FD}" type="datetimeFigureOut">
              <a:rPr lang="it-IT"/>
              <a:t>08/07/2021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143000"/>
            <a:ext cx="4343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24A0-CC02-4A56-B62C-62877B1DF1E5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23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BUONGIORNO A TUTTI, SONO FABIANO PILATO COLLEGATO DALLA  "Sezione sperimentale per la valutazione del rischio ecologico in aree marino costiere" DELLA SEDE ISPRA DI LIVORNO, PARTNER DI GRRINPORT E RESPONSABILE DELLA COMPONENTE T4 - MONITORAGGIO DELLA QUALITÀ DELLE ACQUE PORTUALI DELL’AREA TRANSFRONTALIERA.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108"/>
              </a:spcBef>
            </a:pPr>
            <a:r>
              <a:rPr lang="it-IT" i="1"/>
              <a:t>Mentre in questa carta sono registrate ed evidenziate le Concentrazioni della </a:t>
            </a:r>
            <a:r>
              <a:rPr lang="it-IT" b="1" i="1" dirty="0"/>
              <a:t>torbidità</a:t>
            </a:r>
            <a:r>
              <a:rPr lang="it-IT" i="1"/>
              <a:t> (FTU)  sempre nelle  3 fasi del monitoraggio.</a:t>
            </a:r>
            <a:endParaRPr lang="it-IT" i="1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019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In questa carta invece, siamo nel porto di Cagliari, sono registrate le Concentrazioni di </a:t>
            </a:r>
            <a:r>
              <a:rPr lang="it-IT" b="1" dirty="0"/>
              <a:t>zinco</a:t>
            </a:r>
            <a:r>
              <a:rPr lang="it-IT"/>
              <a:t> (mg/kg s.s.) rilevate nei campioni di sedimento prelevati nel porto  nel mese di maggio scorso.</a:t>
            </a:r>
          </a:p>
          <a:p>
            <a:pPr algn="ctr"/>
            <a:r>
              <a:rPr lang="it-IT"/>
              <a:t>I valori sono confrontati con i Livelli Chimici di riferimento (L1 e L2) di cui alla Tabella 2.5 del D.M. 173/2016 , rispetto ai quali si può notare il superamento del limite L2 nella stazione C1 contraddistinta dal  pallino rosso, mentre i pallini verdi corrispondono alle stazioni di monitoraggio in cui sono stati riscontrati valori inferiori ai limiti di legge citati. </a:t>
            </a:r>
          </a:p>
          <a:p>
            <a:pPr algn="just">
              <a:lnSpc>
                <a:spcPct val="90000"/>
              </a:lnSpc>
              <a:spcBef>
                <a:spcPts val="1108"/>
              </a:spcBef>
            </a:pPr>
            <a:endParaRPr lang="it-IT" i="1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401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108"/>
              </a:spcBef>
            </a:pPr>
            <a:r>
              <a:rPr lang="it-IT">
                <a:cs typeface="Calibri"/>
              </a:rPr>
              <a:t>I valori in giallo, abbastanza intuitivamente,  corrispondono a valori compresi tra i 2 riferimenti normativi e pertanto denotano una situazione di criticità intermedia.  Questa carta si riferisce alle concentrazioni di mercurio nei sedimenti del porto di Cagliari.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194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i="1" dirty="0"/>
              <a:t>Questa carta invece è relativa all'Embriotossicità</a:t>
            </a:r>
            <a:r>
              <a:rPr lang="it-IT" i="1"/>
              <a:t> rilevata con il saggio ecotossicologico eseguito con il riccio di mare (Paracentrotus lividus) che come si può notare si è evidenziata "ALTA" laddove, come abbiamo visto nelle carte precedenti , si sono evidenziate alcune concentrazioni chimiche per alcuni metalli. </a:t>
            </a:r>
            <a:endParaRPr lang="it-IT"/>
          </a:p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235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>
                <a:cs typeface="Calibri"/>
              </a:rPr>
              <a:t>Infine , in queste 2 carte del porto di Bastia, sono rappresentati i valori relativi al</a:t>
            </a:r>
            <a:r>
              <a:rPr lang="it-IT"/>
              <a:t> </a:t>
            </a:r>
            <a:r>
              <a:rPr lang="it-IT" b="1" i="1"/>
              <a:t>picoplancton fototrofo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1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i="1" dirty="0"/>
              <a:t>e al </a:t>
            </a:r>
            <a:r>
              <a:rPr lang="it-IT" b="1" i="1" dirty="0"/>
              <a:t>picoplancton totale</a:t>
            </a:r>
            <a:r>
              <a:rPr lang="it-IT" i="1"/>
              <a:t> rilevati nelle acque superficiali del Porto di Bastia  rilevate nella prima campagna di indagine (del marzo 2021).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940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it-IT"/>
              <a:t>Per concludere, tutte queste Carte GIS prodotte, ma in generale GLI STRUMENTI, i PARAMETRI e LE TECNICHE INDICATE  NELLE LINEE GUIDA ,</a:t>
            </a:r>
          </a:p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it-IT"/>
              <a:t>SONO STATE UTILIZZATE ANCHE NELLE CAMPAGNE DI MONITORAGGIO CONDOTTE NEI PORTI DI  LIVORNO, CAGLIARI E BASTIA NELL'AMBITO DELLA COMPONENTE T4 DI GRRINPORT. </a:t>
            </a:r>
          </a:p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it-IT"/>
              <a:t> I RISULTATI OTTENUTI SONO RIPORTATI NEL REPORT DI MONITORAGGIO  T4.3.1 E A CUI LA COLLEGA ELENA TAMBURINI DELL'UNIVERSITà DI CAGLIARI FARà RIFERIMENTO TRA POCO, PARLANDOCI IN PARTICOLARE DEI MICRORGANISMI NELLA VALUTAZIONE DELLA QUALITà DELLE ACQUE.</a:t>
            </a:r>
            <a:endParaRPr lang="it-IT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505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it-IT"/>
              <a:t>E VERAMENTE CONCLUDENDO, UN ULTIMO RIMANDO ALL'ALTRA COMPONENTE A CUI ISPRA HA DEDICATO BUONA PARTE DEL PROGETTO, OVVERO LA T3 relativa allo "Sviluppo di strategie di gestione e trattamento dei sedimenti di dragaggio contaminati"</a:t>
            </a:r>
          </a:p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it-IT" dirty="0"/>
              <a:t> IN CUI LE STESSE TECNICHE DI CARATTERIZZAZIONE chimico-fisica ed ecotossicologica viste prima per il monitoraggio , SONO STATE CONDOTTE NELLA FASE INIZIALE del PROGETTO CON LO  SCOPO  DI INDIVIDUARE E SUCCESSIVAMENTE VALUTARE LA QUALITà DEI SEDIMENTI PORTUALI CONTAMINATI,  TRATTATI NELLE ATTIVITà  T3 che,  come descritto dal precedente collega, IL PROF. Iannelli dell'UNIVERSITà DI PISA, hanno portato alla definizione del "</a:t>
            </a:r>
            <a:r>
              <a:rPr lang="it-IT" b="1" dirty="0"/>
              <a:t> </a:t>
            </a:r>
            <a:r>
              <a:rPr lang="it-IT"/>
              <a:t>Piano d'azione per la gestione sostenibile di sedimenti di dragaggio contaminati</a:t>
            </a:r>
            <a:r>
              <a:rPr lang="it-IT" b="1"/>
              <a:t>  ", </a:t>
            </a:r>
            <a:r>
              <a:rPr lang="it-IT"/>
              <a:t>ALLO SCOPO di</a:t>
            </a:r>
            <a:r>
              <a:rPr lang="it-IT" b="1" dirty="0"/>
              <a:t> implementare e ottimizzare alcune metodologie di trattamento di sedimenti contaminati, in un'ottica di miglioramento qualitativo dei materiali recuperabili e quindi di economia circolare.</a:t>
            </a:r>
            <a:endParaRPr lang="it-IT" dirty="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197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RINGRAZIO TUTTI I COLLEGHI CHE HANNO CONTRIBUITO ALLA REALIZZAZIONE DEGLI OBIETTIVI PROGETTUALI, TUTTI I PARTNER DI PROGETTO E RIMANENDO A DISPOSIZIONE PER EVENTUALI CHIARIMENTI, PER IL FUTURO AUSPICO  DI POTER CONTINUARE A COLLABORARE  SULLE TEMATICHE AFFRONTATE CON GRRINPORT.</a:t>
            </a:r>
          </a:p>
          <a:p>
            <a:r>
              <a:rPr lang="en-US">
                <a:cs typeface="Calibri"/>
              </a:rPr>
              <a:t>GRAZIE</a:t>
            </a:r>
            <a:endParaRPr lang="en-US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96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NELL'INTERVENTO DI OGGI VI MOSTRERO'  ALCUNI ASPETTI PRINCIPALI DI UNO DEGLI OUTPUT </a:t>
            </a:r>
            <a:r>
              <a:rPr lang="it-IT"/>
              <a:t>finali del progetto ,  denominato</a:t>
            </a:r>
          </a:p>
          <a:p>
            <a:r>
              <a:rPr lang="it-IT"/>
              <a:t>"LINEE GUIDA E MAPPA GEOREFERENZIATA PER IL MONITORAGGIO DEGLI IMPATTI AMBIENTALI DERIVANTI DA INTERVENTI ANTROPICI NEI PORTI"</a:t>
            </a:r>
          </a:p>
          <a:p>
            <a:r>
              <a:rPr lang="it-IT"/>
              <a:t>IL DOCUMENTO NON ha la pretesa di essere completamente esaustivo e fortemente dettagliato, ma rappresenta comunque un valido strumento da cui trarre una serie di </a:t>
            </a:r>
            <a:r>
              <a:rPr lang="it-IT" b="1"/>
              <a:t>indicazioni anche tecnico-scientifiche</a:t>
            </a:r>
            <a:r>
              <a:rPr lang="it-IT"/>
              <a:t> per addivenire ad un programma di monitoraggio degli impatti ambientali causati da interventi antropici NEI PORTI E NEL QUALE VIENE riportata  tutta una serie di considerazioni ED elaborazioni DERIVATE DALL'ESPERIENZA pluriennale DEI PARTNER E DA ALCUNE esperienze condotte nell'arco del triennio.</a:t>
            </a:r>
            <a:endParaRPr lang="en-US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82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108"/>
              </a:spcBef>
            </a:pPr>
            <a:r>
              <a:rPr lang="it-IT"/>
              <a:t>Consapevoli dell'importanza e della complessità dei sistemi portuali moderni,  </a:t>
            </a:r>
            <a:r>
              <a:rPr lang="it-IT" b="1"/>
              <a:t>le acque portuali sono tuttavia spesso il recettore finale di inquinanti provenienti da scarichi ed attività antropiche che compromettono la qualità delle acque  e degli ambienti marini e costieri limitrofi.</a:t>
            </a:r>
            <a:endParaRPr lang="en-GB">
              <a:cs typeface="Calibri" panose="020F0502020204030204"/>
            </a:endParaRPr>
          </a:p>
          <a:p>
            <a:endParaRPr lang="en-US" dirty="0">
              <a:cs typeface="Calibri"/>
            </a:endParaRPr>
          </a:p>
          <a:p>
            <a:r>
              <a:rPr lang="it-IT" dirty="0"/>
              <a:t>Come noto, </a:t>
            </a:r>
            <a:r>
              <a:rPr lang="it-IT" b="1"/>
              <a:t>i bacini portuali sono potenzialmente soggetti a fenomeni di inquinamento generati da scarso ricambio delle acque, dagli scarichi idrici, da inquinanti trasportati dalle acque di dilavamento e di prima pioggia, dalle attività di manutenzione infrastrutturale e cantieristica, nonché del generale traffico marittimo.</a:t>
            </a:r>
          </a:p>
          <a:p>
            <a:pPr algn="just"/>
            <a:r>
              <a:rPr lang="it-IT"/>
              <a:t>Una diminuzione temporanea della concentrazione di ossigeno disciolto nella colonna d’acqua, la solubilizzazione dei contaminanti a seguito del cambiamento delle condizioni chimico-fisiche del sedimento, l’introduzione di microrganismi patogeni, potenzialmente nocivi anche per la salute umana, il refluimento e la messa in sospensione di sedimenti e contaminanti  possono avere effetti qualitativamente negativi sulle acque e sugli organismi vegetali ed animali presenti, soprattutto sugli apparati respiratori e filtranti (come ad es. nelle branchie nei pesci) fino all'eventuale ingresso nella catena alimentare.</a:t>
            </a:r>
          </a:p>
          <a:p>
            <a:pPr algn="just"/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72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108"/>
              </a:spcBef>
            </a:pPr>
            <a:r>
              <a:rPr lang="it-IT" b="1" dirty="0"/>
              <a:t>Per valutare la ricaduta ambientale delle attività antropiche </a:t>
            </a:r>
            <a:r>
              <a:rPr lang="it-IT" dirty="0"/>
              <a:t>che insistono sui porti  </a:t>
            </a:r>
            <a:r>
              <a:rPr lang="it-IT" b="1" dirty="0"/>
              <a:t>è innanzitutto necessario partire da un’analisi delle </a:t>
            </a:r>
            <a:r>
              <a:rPr lang="it-IT" b="1" u="sng" dirty="0"/>
              <a:t>caratteristiche ambientali ed idrodinamiche </a:t>
            </a:r>
            <a:r>
              <a:rPr lang="it-IT" b="1"/>
              <a:t>dell’area costiera in cui è inserito l’ambito portuale di interesse, a</a:t>
            </a:r>
            <a:r>
              <a:rPr lang="it-IT" dirty="0"/>
              <a:t>l fine di scegliere </a:t>
            </a:r>
            <a:r>
              <a:rPr lang="it-IT" b="1" dirty="0"/>
              <a:t>una </a:t>
            </a:r>
            <a:r>
              <a:rPr lang="it-IT" b="1" u="sng" dirty="0"/>
              <a:t>strategia per il campionamento, la caratterizzazione</a:t>
            </a:r>
            <a:r>
              <a:rPr lang="it-IT" b="1" dirty="0"/>
              <a:t> ed il </a:t>
            </a:r>
            <a:r>
              <a:rPr lang="it-IT" b="1" u="sng" dirty="0"/>
              <a:t>monitoraggio</a:t>
            </a:r>
            <a:r>
              <a:rPr lang="it-IT" b="1"/>
              <a:t> chimico, fisico e biologico delle acque e dei fondali </a:t>
            </a:r>
            <a:r>
              <a:rPr lang="it-IT" dirty="0"/>
              <a:t>oggetto di indagine.</a:t>
            </a:r>
            <a:endParaRPr lang="en-GB" dirty="0">
              <a:cs typeface="Calibri" panose="020F0502020204030204"/>
            </a:endParaRPr>
          </a:p>
          <a:p>
            <a:pPr algn="just">
              <a:lnSpc>
                <a:spcPct val="90000"/>
              </a:lnSpc>
              <a:spcBef>
                <a:spcPts val="1108"/>
              </a:spcBef>
            </a:pPr>
            <a:endParaRPr lang="it-IT" dirty="0"/>
          </a:p>
          <a:p>
            <a:pPr algn="just">
              <a:lnSpc>
                <a:spcPct val="90000"/>
              </a:lnSpc>
              <a:spcBef>
                <a:spcPts val="1108"/>
              </a:spcBef>
            </a:pPr>
            <a:r>
              <a:rPr lang="it-IT" dirty="0"/>
              <a:t>La definizione del </a:t>
            </a:r>
            <a:r>
              <a:rPr lang="it-IT" b="1" dirty="0"/>
              <a:t>Quadro Conoscitivo </a:t>
            </a:r>
            <a:r>
              <a:rPr lang="it-IT" dirty="0"/>
              <a:t>è il primo step necessario per l’</a:t>
            </a:r>
            <a:r>
              <a:rPr lang="it-IT" b="1" dirty="0"/>
              <a:t>inquadramento dell’area interessata da qualsiasi intervento di monitoraggio</a:t>
            </a:r>
            <a:r>
              <a:rPr lang="it-IT" dirty="0"/>
              <a:t> </a:t>
            </a:r>
            <a:r>
              <a:rPr lang="it-IT" b="1" dirty="0"/>
              <a:t>ambientale.</a:t>
            </a:r>
            <a:r>
              <a:rPr lang="it-IT"/>
              <a:t> Le informazioni da reperire non devono essere limitate al solo specchio acqueo , ma deve essere considerato l’intero ambito di interesse, esaminando ad esempio i bacini idrografici di eventuali corsi d’acqua e canali che vanno ad interagire con l’ambito portuale.</a:t>
            </a:r>
            <a:endParaRPr lang="it-IT">
              <a:cs typeface="Calibri" panose="020F0502020204030204"/>
            </a:endParaRPr>
          </a:p>
          <a:p>
            <a:endParaRPr lang="it-IT" dirty="0"/>
          </a:p>
          <a:p>
            <a:r>
              <a:rPr lang="it-IT"/>
              <a:t>Occorre il reperimento del maggior numero di dati prodotti da Enti di governo e controllo, Atti programmatici (come ad esempio Piani Regolatori Portuali, Direttive e Regolamenti locali),  coinvolgendo tutti gli stakeholders, soprattutto se coinvolti in interventi strutturali e progetti pregressi ed in corso, così come è importante  il reperimento di dati analitici relativi a </a:t>
            </a:r>
            <a:r>
              <a:rPr lang="it-IT" b="1"/>
              <a:t>Monitoraggi</a:t>
            </a:r>
            <a:r>
              <a:rPr lang="it-IT"/>
              <a:t> e </a:t>
            </a:r>
            <a:r>
              <a:rPr lang="it-IT" b="1"/>
              <a:t>Studi</a:t>
            </a:r>
            <a:r>
              <a:rPr lang="it-IT"/>
              <a:t> già effettuati nell'area portuale.</a:t>
            </a:r>
            <a:endParaRPr lang="en-US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8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/>
              <a:t>Una volta definito il quadro conoscitivo generale, il passo successivo è </a:t>
            </a:r>
            <a:r>
              <a:rPr lang="it-IT" b="1"/>
              <a:t>l’inquadramento dell’area portuale di interesse.</a:t>
            </a:r>
            <a:r>
              <a:rPr lang="it-IT" dirty="0"/>
              <a:t> </a:t>
            </a:r>
            <a:endParaRPr lang="en-US" dirty="0"/>
          </a:p>
          <a:p>
            <a:pPr algn="just"/>
            <a:r>
              <a:rPr lang="it-IT"/>
              <a:t>In maniera molto riassuntiva e non esaustiva, lo schema riporta le componenti da studiarsi al fine del corretto inquadramento dell’area di studio.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 l’</a:t>
            </a:r>
            <a:r>
              <a:rPr lang="it-IT" b="1" dirty="0"/>
              <a:t>inquadramento geomorfologico</a:t>
            </a:r>
            <a:r>
              <a:rPr lang="it-IT" dirty="0"/>
              <a:t>, devono esser considerati sia l’inquadramento costiero, considerando l’unità fisiografica e il paraggio, che informazioni supplementari disponibili, quali  la direzione media delle correnti, il flusso longitudinale dell’energia del moto ondoso ecc., la presenza di foci e corsi d'acqua, di cui,  per una corretta </a:t>
            </a:r>
            <a:r>
              <a:rPr lang="it-IT" b="1" dirty="0"/>
              <a:t>Analisi Idrologica</a:t>
            </a:r>
            <a:r>
              <a:rPr lang="it-IT"/>
              <a:t>,  è fondamentale conoscere le portate in ingresso ed il trasporto solido.</a:t>
            </a:r>
          </a:p>
          <a:p>
            <a:pPr algn="just"/>
            <a:endParaRPr lang="it-IT" dirty="0"/>
          </a:p>
          <a:p>
            <a:pPr algn="just"/>
            <a:r>
              <a:rPr lang="it-IT"/>
              <a:t>Per l’inquadramento dell’area devono esser valutati anche l’eventuale presenza di </a:t>
            </a:r>
            <a:r>
              <a:rPr lang="it-IT" b="1" dirty="0"/>
              <a:t>sistemi di raccolta delle acque</a:t>
            </a:r>
            <a:r>
              <a:rPr lang="it-IT"/>
              <a:t> piovane e fognarie e dei relativi impianti di trattamento, in modo tale da individuare se vi sono scarichi e criticità.</a:t>
            </a:r>
            <a:endParaRPr lang="en-US"/>
          </a:p>
          <a:p>
            <a:pPr algn="just"/>
            <a:r>
              <a:rPr lang="it-IT" dirty="0"/>
              <a:t>Risulta  fondamentale lo </a:t>
            </a:r>
            <a:r>
              <a:rPr lang="it-IT" b="1" dirty="0"/>
              <a:t>studio della linea di riva ma soprattutto delle batimetrie </a:t>
            </a:r>
            <a:r>
              <a:rPr lang="it-IT"/>
              <a:t>, sia a largo che all’interno del bacino oggetto di indagine, in quanto le loro variazioni vengono solitamente utilizzate come parametri indiretti per valutare le aree a maggiore dinamicità.</a:t>
            </a:r>
            <a:endParaRPr lang="en-US">
              <a:cs typeface="Calibri"/>
            </a:endParaRPr>
          </a:p>
          <a:p>
            <a:pPr algn="just"/>
            <a:endParaRPr lang="it-IT" u="sng" dirty="0"/>
          </a:p>
          <a:p>
            <a:pPr algn="just"/>
            <a:r>
              <a:rPr lang="it-IT" u="sng" dirty="0"/>
              <a:t> </a:t>
            </a:r>
            <a:r>
              <a:rPr lang="it-IT" u="sng"/>
              <a:t>il dato batimetrico è fondamentale quale dato di ingresso nel caso di ricorso a modelli numerici.</a:t>
            </a:r>
            <a:endParaRPr lang="en-US"/>
          </a:p>
          <a:p>
            <a:pPr algn="just"/>
            <a:endParaRPr lang="it-IT" dirty="0"/>
          </a:p>
          <a:p>
            <a:pPr algn="just"/>
            <a:r>
              <a:rPr lang="it-IT"/>
              <a:t>L’analisi meteo-marina è finalizzata alla definizione del </a:t>
            </a:r>
            <a:r>
              <a:rPr lang="it-IT" b="1"/>
              <a:t>clima anemometrico e ondametrico</a:t>
            </a:r>
            <a:r>
              <a:rPr lang="it-IT"/>
              <a:t> dell’area di interesse.</a:t>
            </a:r>
            <a:endParaRPr lang="en-US">
              <a:cs typeface="Calibri" panose="020F0502020204030204"/>
            </a:endParaRPr>
          </a:p>
          <a:p>
            <a:pPr algn="just"/>
            <a:endParaRPr lang="it-IT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424A0-CC02-4A56-B62C-62877B1DF1E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84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6730" lvl="1">
              <a:lnSpc>
                <a:spcPct val="90000"/>
              </a:lnSpc>
              <a:spcBef>
                <a:spcPts val="554"/>
              </a:spcBef>
            </a:pPr>
            <a:r>
              <a:rPr lang="it-IT"/>
              <a:t>Per definire e quindi monitorare la qualità delle acque portuali, occorre una serie di attività da eseguirsi in campo e in laboratorio.</a:t>
            </a:r>
            <a:endParaRPr lang="en-US"/>
          </a:p>
          <a:p>
            <a:pPr marL="506730" lvl="1">
              <a:lnSpc>
                <a:spcPct val="90000"/>
              </a:lnSpc>
              <a:spcBef>
                <a:spcPts val="554"/>
              </a:spcBef>
            </a:pPr>
            <a:r>
              <a:rPr lang="it-IT" dirty="0"/>
              <a:t> in via prioritaria occorre definire la</a:t>
            </a:r>
            <a:r>
              <a:rPr lang="it-IT" b="1" dirty="0"/>
              <a:t> torbidità delle acque ed i solidi sospesi in essa contenuti, </a:t>
            </a:r>
            <a:r>
              <a:rPr lang="it-IT"/>
              <a:t>cercando di distinguere quanto possibile, le potenziali cause antropiche e quelle naturali e tenendo conto delle variazioni stagionali.</a:t>
            </a:r>
            <a:endParaRPr lang="en-US"/>
          </a:p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endParaRPr lang="it-IT" dirty="0"/>
          </a:p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r>
              <a:rPr lang="it-IT"/>
              <a:t>Una serie di </a:t>
            </a:r>
            <a:r>
              <a:rPr lang="it-IT" b="1"/>
              <a:t>elementi chimico-fisici e biologici</a:t>
            </a:r>
            <a:r>
              <a:rPr lang="it-IT"/>
              <a:t> determina quantitativamente e qualitativamente lo stato della colonna d’acqua anche all’interno di un porto. </a:t>
            </a:r>
            <a:endParaRPr lang="en-US">
              <a:cs typeface="Calibri"/>
            </a:endParaRPr>
          </a:p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r>
              <a:rPr lang="it-IT"/>
              <a:t>Per una corretta valutazione della qualità delle acque e il relativo impatto sul biota occorre infatti eseguire una serie di analisi per individuare le concentrazioni chimiche dei contaminati organici ed inorganici potenzialmente presenti, quali ad esempio gli idrocarburi e i metalli, </a:t>
            </a:r>
            <a:r>
              <a:rPr lang="it-IT" b="1"/>
              <a:t>MA  risulta ormai una strategia collaudata e vincente, l’integrazione dei parametri chimico-fisici, con i parametri biologici,</a:t>
            </a:r>
            <a:r>
              <a:rPr lang="it-IT"/>
              <a:t> tra cui: </a:t>
            </a:r>
            <a:endParaRPr lang="en-US">
              <a:cs typeface="Calibri"/>
            </a:endParaRPr>
          </a:p>
          <a:p>
            <a:pPr lvl="1" algn="just"/>
            <a:r>
              <a:rPr lang="it-IT" dirty="0"/>
              <a:t>l'esecuzione </a:t>
            </a:r>
            <a:r>
              <a:rPr lang="it-IT"/>
              <a:t>sia in laboratorio che direttamente in-situ, dei </a:t>
            </a:r>
            <a:r>
              <a:rPr lang="it-IT" b="1"/>
              <a:t>saggi ecotossicologici</a:t>
            </a:r>
            <a:r>
              <a:rPr lang="it-IT"/>
              <a:t> ovvero, in estrema sintesi, un esperimento biologico atto a verificare se un composto potenzialmente tossico, o un campione di una matrice ambientale liquida o solida, causa una risposta biologica rilevante e se si, ne dà una valutazione degli effetti tossici, acuti e cronici,  esercitati  sugli organismi utilizzati per il test. </a:t>
            </a:r>
            <a:endParaRPr lang="en-US">
              <a:cs typeface="Calibri"/>
            </a:endParaRPr>
          </a:p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endParaRPr lang="it-IT" dirty="0"/>
          </a:p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endParaRPr lang="it-IT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61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r>
              <a:rPr lang="it-IT"/>
              <a:t>L’impiego di alcuni organismi come i </a:t>
            </a:r>
            <a:r>
              <a:rPr lang="it-IT" b="1" dirty="0"/>
              <a:t>molluschi bivalvi</a:t>
            </a:r>
            <a:r>
              <a:rPr lang="it-IT" dirty="0"/>
              <a:t> per il monitoraggio  fornisce invece la misura di quanto l’organismo concentra le sostanze nei propri tessuti, in maniera ovviamente proporzionale al loro livello ambientale nello specchio acqueo indagato, mentre i </a:t>
            </a:r>
            <a:r>
              <a:rPr lang="it-IT" b="1" dirty="0"/>
              <a:t>biomarkers</a:t>
            </a:r>
            <a:r>
              <a:rPr lang="it-IT" dirty="0"/>
              <a:t>  informano in maniera precoce dell’avvenuta esposizione ad inquinanti.</a:t>
            </a:r>
            <a:endParaRPr lang="en-US" dirty="0"/>
          </a:p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r>
              <a:rPr lang="it-IT"/>
              <a:t>Infine, specifici </a:t>
            </a:r>
            <a:r>
              <a:rPr lang="it-IT" b="1"/>
              <a:t>gruppi di microrganismi </a:t>
            </a:r>
            <a:r>
              <a:rPr lang="it-IT"/>
              <a:t>trovano  impiego nel monitoraggio di specifiche funzioni ecologiche, in quanto mostrano una risposta rapida ai cambiamenti ambientali e alle perturbazioni, una caratteristica questa che li rende validi indicatori precoci della qualità delle acque marine.</a:t>
            </a:r>
            <a:endParaRPr lang="it-IT">
              <a:cs typeface="Calibri" panose="020F0502020204030204"/>
            </a:endParaRPr>
          </a:p>
          <a:p>
            <a:pPr lvl="1" algn="just"/>
            <a:r>
              <a:rPr lang="it-IT"/>
              <a:t>Tutte le alterazioni indotte da eventi naturali o da attività antropiche devono essere valutate, anche in considerazione dei possibili effetti che queste generano in termini di perdita di habitat e di diminuzione della biodiversità, soprattutto in presenza di habitat, biocenosi e specie sensibili, o praterie di posidonia oceanica.</a:t>
            </a:r>
            <a:endParaRPr lang="it-IT">
              <a:cs typeface="Calibri"/>
            </a:endParaRPr>
          </a:p>
          <a:p>
            <a:pPr marL="506730" lvl="1" algn="just">
              <a:lnSpc>
                <a:spcPct val="90000"/>
              </a:lnSpc>
              <a:spcBef>
                <a:spcPts val="554"/>
              </a:spcBef>
            </a:pPr>
            <a:endParaRPr lang="it-IT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20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it-IT" b="1" dirty="0">
              <a:cs typeface="Calibri"/>
            </a:endParaRPr>
          </a:p>
          <a:p>
            <a:pPr algn="just">
              <a:lnSpc>
                <a:spcPct val="90000"/>
              </a:lnSpc>
              <a:spcBef>
                <a:spcPts val="1108"/>
              </a:spcBef>
            </a:pPr>
            <a:r>
              <a:rPr lang="it-IT"/>
              <a:t>Oltre alla descrizione del contesto ambientale in cui si svolgono gli interventi, un piano di monitoraggio deve contenere anche altre informazioni e prevedere la predisposizione e la progettazione di un sistema di gestione dei dati raccolti  e misurati prima, durante e dopo l’intervento antropico come parte integrante del piano di monitoraggio. </a:t>
            </a:r>
            <a:endParaRPr lang="en-US"/>
          </a:p>
          <a:p>
            <a:pPr algn="just">
              <a:lnSpc>
                <a:spcPct val="90000"/>
              </a:lnSpc>
              <a:spcBef>
                <a:spcPts val="1108"/>
              </a:spcBef>
            </a:pPr>
            <a:r>
              <a:rPr lang="it-IT"/>
              <a:t>A tal fine è opportuno realizzare una banca dati più  facilmente gestibile e fruibile possibile dai soggetti coinvolti e interfacciabile anche con un </a:t>
            </a:r>
            <a:r>
              <a:rPr lang="it-IT" i="1" dirty="0"/>
              <a:t>Sistema Informativo Geografico</a:t>
            </a:r>
            <a:r>
              <a:rPr lang="it-IT" dirty="0"/>
              <a:t> (GIS) per la </a:t>
            </a:r>
            <a:r>
              <a:rPr lang="it-IT" b="1" dirty="0"/>
              <a:t>georeferenziazione </a:t>
            </a:r>
            <a:r>
              <a:rPr lang="it-IT" dirty="0"/>
              <a:t>delle informazioni.</a:t>
            </a:r>
            <a:endParaRPr lang="en-US">
              <a:cs typeface="Calibri"/>
            </a:endParaRPr>
          </a:p>
          <a:p>
            <a:pPr algn="just">
              <a:lnSpc>
                <a:spcPct val="90000"/>
              </a:lnSpc>
              <a:spcBef>
                <a:spcPts val="1108"/>
              </a:spcBef>
            </a:pPr>
            <a:endParaRPr lang="it-IT" dirty="0"/>
          </a:p>
          <a:p>
            <a:pPr algn="just">
              <a:lnSpc>
                <a:spcPct val="90000"/>
              </a:lnSpc>
              <a:spcBef>
                <a:spcPts val="1108"/>
              </a:spcBef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32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108"/>
              </a:spcBef>
            </a:pPr>
            <a:r>
              <a:rPr lang="it-IT"/>
              <a:t>A tal proposito, riporto di seguito alcuni esempi di Carte GIS realizzate a seguito delle campagne  di monitoraggio eseguite nei tre porti pilota del progetto. </a:t>
            </a:r>
            <a:endParaRPr lang="en-US" dirty="0"/>
          </a:p>
          <a:p>
            <a:endParaRPr lang="en-US" dirty="0"/>
          </a:p>
          <a:p>
            <a:pPr algn="just"/>
            <a:r>
              <a:rPr lang="it-IT" dirty="0"/>
              <a:t>In questa carta possiamo vedere le Concentrazioni della </a:t>
            </a:r>
            <a:r>
              <a:rPr lang="it-IT" b="1" dirty="0"/>
              <a:t>clorofilla</a:t>
            </a:r>
            <a:r>
              <a:rPr lang="it-IT"/>
              <a:t> (µg/l.) riscontrata nelle 3 fasi - precedente, in corso d'opera  e post–operam di un intervento di dragaggio di sedimenti condotto nel </a:t>
            </a:r>
            <a:r>
              <a:rPr lang="it-IT" b="1"/>
              <a:t>porto di Livorno</a:t>
            </a:r>
            <a:r>
              <a:rPr lang="it-IT"/>
              <a:t> nel mese di novembre 2020 .</a:t>
            </a:r>
            <a:endParaRPr lang="it-IT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424A0-CC02-4A56-B62C-62877B1DF1E5}" type="slidenum">
              <a:rPr lang="it-IT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19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062" y="2398110"/>
            <a:ext cx="9318474" cy="1584820"/>
          </a:xfrm>
          <a:solidFill>
            <a:srgbClr val="003399"/>
          </a:solidFill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Monserrat Regular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6" y="4238925"/>
            <a:ext cx="8018860" cy="1381588"/>
          </a:xfrm>
        </p:spPr>
        <p:txBody>
          <a:bodyPr/>
          <a:lstStyle>
            <a:lvl1pPr marL="0" indent="0" algn="ctr">
              <a:buNone/>
              <a:defRPr sz="2658"/>
            </a:lvl1pPr>
            <a:lvl2pPr marL="506395" indent="0" algn="ctr">
              <a:buNone/>
              <a:defRPr sz="2215"/>
            </a:lvl2pPr>
            <a:lvl3pPr marL="1012789" indent="0" algn="ctr">
              <a:buNone/>
              <a:defRPr sz="1994"/>
            </a:lvl3pPr>
            <a:lvl4pPr marL="1519184" indent="0" algn="ctr">
              <a:buNone/>
              <a:defRPr sz="1772"/>
            </a:lvl4pPr>
            <a:lvl5pPr marL="2025579" indent="0" algn="ctr">
              <a:buNone/>
              <a:defRPr sz="1772"/>
            </a:lvl5pPr>
            <a:lvl6pPr marL="2531974" indent="0" algn="ctr">
              <a:buNone/>
              <a:defRPr sz="1772"/>
            </a:lvl6pPr>
            <a:lvl7pPr marL="3038368" indent="0" algn="ctr">
              <a:buNone/>
              <a:defRPr sz="1772"/>
            </a:lvl7pPr>
            <a:lvl8pPr marL="3544763" indent="0" algn="ctr">
              <a:buNone/>
              <a:defRPr sz="1772"/>
            </a:lvl8pPr>
            <a:lvl9pPr marL="4051158" indent="0" algn="ctr">
              <a:buNone/>
              <a:defRPr sz="1772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6117706" y="5782414"/>
            <a:ext cx="4529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i="1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</a:t>
            </a:r>
            <a:r>
              <a:rPr lang="it-IT" sz="1400" b="0" i="0" u="none" strike="noStrike" baseline="0">
                <a:solidFill>
                  <a:srgbClr val="003399"/>
                </a:solidFill>
                <a:latin typeface="Montserrat Regular"/>
              </a:rPr>
              <a:t>eo </a:t>
            </a:r>
            <a:endParaRPr lang="en-GB" sz="1400">
              <a:solidFill>
                <a:srgbClr val="003399"/>
              </a:solidFill>
              <a:latin typeface="Montserrat Regula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238148-B692-48A6-A511-28EF3BAB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b="4702"/>
          <a:stretch/>
        </p:blipFill>
        <p:spPr>
          <a:xfrm>
            <a:off x="3824892" y="6583494"/>
            <a:ext cx="1905917" cy="91409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FB1323-501B-48CA-8412-E89A34807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11767"/>
          <a:stretch/>
        </p:blipFill>
        <p:spPr>
          <a:xfrm>
            <a:off x="6961546" y="6560006"/>
            <a:ext cx="1352977" cy="91409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977F749-D1F4-44B3-89E8-598675249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41" y="6658476"/>
            <a:ext cx="848373" cy="848373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ABEB62C1-62E5-407A-82F4-E8EAA4C7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7305"/>
          <a:stretch/>
        </p:blipFill>
        <p:spPr>
          <a:xfrm>
            <a:off x="5665028" y="6564852"/>
            <a:ext cx="1560600" cy="102090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721FD1A-E362-46BB-AC88-7CBC52A245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8" y="6484099"/>
            <a:ext cx="1905918" cy="975977"/>
          </a:xfrm>
          <a:prstGeom prst="rect">
            <a:avLst/>
          </a:prstGeom>
        </p:spPr>
      </p:pic>
      <p:pic>
        <p:nvPicPr>
          <p:cNvPr id="21" name="Immagine 20" descr="Immagine che contiene oggetto da esterni, favo&#10;&#10;Descrizione generata automaticamente">
            <a:extLst>
              <a:ext uri="{FF2B5EF4-FFF2-40B4-BE49-F238E27FC236}">
                <a16:creationId xmlns:a16="http://schemas.microsoft.com/office/drawing/2014/main" id="{3E180529-2088-4052-84C1-962129CE7F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3" y="6583964"/>
            <a:ext cx="2426037" cy="86618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1630B1A-F34D-4BF5-BC8F-4A6B51FD510A}"/>
              </a:ext>
            </a:extLst>
          </p:cNvPr>
          <p:cNvSpPr/>
          <p:nvPr userDrawn="1"/>
        </p:nvSpPr>
        <p:spPr>
          <a:xfrm>
            <a:off x="5993214" y="6083509"/>
            <a:ext cx="4081567" cy="320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14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620116-1802-4F9E-9B67-07F53E0C2B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109281"/>
            <a:ext cx="9318475" cy="23079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EA4542-3208-41BF-8FBC-22F380B9F99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" y="6590055"/>
            <a:ext cx="907535" cy="9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31" y="1183395"/>
            <a:ext cx="9885582" cy="836894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32" y="2248063"/>
            <a:ext cx="9885582" cy="4593782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286143A-264A-4FCE-9999-9DAE117090C4}"/>
              </a:ext>
            </a:extLst>
          </p:cNvPr>
          <p:cNvCxnSpPr>
            <a:cxnSpLocks/>
          </p:cNvCxnSpPr>
          <p:nvPr userDrawn="1"/>
        </p:nvCxnSpPr>
        <p:spPr>
          <a:xfrm>
            <a:off x="348231" y="212007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31131" y="7069619"/>
            <a:ext cx="2602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CAD3A1-6D4C-428D-8856-67F50BAB0CE3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657DB0-07A0-4832-BCE2-2935DD0D3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1" y="90085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2209803"/>
            <a:ext cx="9221689" cy="2843774"/>
          </a:xfrm>
          <a:solidFill>
            <a:srgbClr val="003399"/>
          </a:solidFill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83469"/>
            <a:ext cx="9221689" cy="1661666"/>
          </a:xfrm>
        </p:spPr>
        <p:txBody>
          <a:bodyPr/>
          <a:lstStyle>
            <a:lvl1pPr marL="0" indent="0">
              <a:buNone/>
              <a:defRPr sz="2658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012789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3pPr>
            <a:lvl4pPr marL="151918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4pPr>
            <a:lvl5pPr marL="2025579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5pPr>
            <a:lvl6pPr marL="253197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6pPr>
            <a:lvl7pPr marL="303836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7pPr>
            <a:lvl8pPr marL="354476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8pPr>
            <a:lvl9pPr marL="405115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8414361-FE30-4497-B18E-21D5504DC6CF}"/>
              </a:ext>
            </a:extLst>
          </p:cNvPr>
          <p:cNvSpPr/>
          <p:nvPr userDrawn="1"/>
        </p:nvSpPr>
        <p:spPr>
          <a:xfrm>
            <a:off x="8033438" y="7148776"/>
            <a:ext cx="2417650" cy="446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702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702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4C049F-E47C-4042-A1CC-5DB64D41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494" y="7017671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/>
              <a:t>XXXXXXXXXXXXXXXXXXXXX- XXXXXXXXXXXXXXXXXXXXXXXXXXXX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73FD1A-9309-43DF-AE7D-31A46306B6C3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FF6D57-5665-4EF3-9362-92CBEE3F4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" y="78562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16" y="1024072"/>
            <a:ext cx="9830697" cy="1081659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116" y="2243329"/>
            <a:ext cx="4875967" cy="4598516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248061"/>
            <a:ext cx="4821083" cy="4593783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91E6828-A3B3-45D0-95C3-1C4C00DC2AD9}"/>
              </a:ext>
            </a:extLst>
          </p:cNvPr>
          <p:cNvCxnSpPr>
            <a:cxnSpLocks/>
          </p:cNvCxnSpPr>
          <p:nvPr userDrawn="1"/>
        </p:nvCxnSpPr>
        <p:spPr>
          <a:xfrm>
            <a:off x="403116" y="220980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40367" y="7014378"/>
            <a:ext cx="259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457869-B9E3-4682-98D0-3906711D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6" y="701437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/>
              <a:t>XXXXXXXXXXXXXXXXXXXXX- XXXXXXXXXXXXXXXXXXXXXXXXXXXX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6B4D58-AD45-4521-A2AC-6A6C53894BC8}"/>
              </a:ext>
            </a:extLst>
          </p:cNvPr>
          <p:cNvSpPr txBox="1"/>
          <p:nvPr userDrawn="1"/>
        </p:nvSpPr>
        <p:spPr>
          <a:xfrm>
            <a:off x="8793702" y="19877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8F77C9A-3228-4FF9-8C4E-8548428F2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7" y="71570"/>
            <a:ext cx="3790932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39" y="1053872"/>
            <a:ext cx="9763874" cy="1053083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39" y="2318421"/>
            <a:ext cx="4789654" cy="866032"/>
          </a:xfrm>
        </p:spPr>
        <p:txBody>
          <a:bodyPr anchor="b">
            <a:noAutofit/>
          </a:bodyPr>
          <a:lstStyle>
            <a:lvl1pPr marL="0" indent="0" algn="l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kern="120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40" y="3184453"/>
            <a:ext cx="4789654" cy="3671459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228" y="2252726"/>
            <a:ext cx="4798585" cy="912597"/>
          </a:xfrm>
        </p:spPr>
        <p:txBody>
          <a:bodyPr anchor="b">
            <a:normAutofit/>
          </a:bodyPr>
          <a:lstStyle>
            <a:lvl1pPr marL="0" indent="0">
              <a:buNone/>
              <a:defRPr lang="it-IT" sz="2800" kern="120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marL="0" lvl="0" indent="0" algn="l" defTabSz="1012789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3184453"/>
            <a:ext cx="4821082" cy="3671459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B92C6EC-304F-4E30-94E0-A25E29130434}"/>
              </a:ext>
            </a:extLst>
          </p:cNvPr>
          <p:cNvCxnSpPr>
            <a:cxnSpLocks/>
          </p:cNvCxnSpPr>
          <p:nvPr userDrawn="1"/>
        </p:nvCxnSpPr>
        <p:spPr>
          <a:xfrm>
            <a:off x="469939" y="2271856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84949" y="7055608"/>
            <a:ext cx="264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ACD205-AE92-41ED-AF92-B85F95A8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939" y="705560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/>
              <a:t>XXXXXXXXXXXXXXXXXXXXX- XXXXXXXXXXXXXXXXXXXXXXXXXXXX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63D8F0-FEEE-4BC4-8A5D-670D4587FF4A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1933284-B7E4-4A84-972A-5A80F0251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9" y="78088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9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37" y="1076975"/>
            <a:ext cx="9885581" cy="1156309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CD67838-3350-454C-AABE-A4C284D26F8D}"/>
              </a:ext>
            </a:extLst>
          </p:cNvPr>
          <p:cNvCxnSpPr>
            <a:cxnSpLocks/>
          </p:cNvCxnSpPr>
          <p:nvPr userDrawn="1"/>
        </p:nvCxnSpPr>
        <p:spPr>
          <a:xfrm>
            <a:off x="322837" y="230295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51104" y="7035728"/>
            <a:ext cx="272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7C56E6-F1D8-40F9-9699-3F26C4E1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829" y="703572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/>
              <a:t>XXXXXXXXXXXXXXXXXXXXX- XXXXXXXXXXXXXXXXXXXXXXXXXXXX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2C523-79BF-4A50-80F6-DC5C8FBB530F}"/>
              </a:ext>
            </a:extLst>
          </p:cNvPr>
          <p:cNvSpPr txBox="1"/>
          <p:nvPr userDrawn="1"/>
        </p:nvSpPr>
        <p:spPr>
          <a:xfrm>
            <a:off x="8745377" y="22164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A57562D-A59C-4B6B-844B-76A556AD1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1" y="90085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4485016-9BFF-48EC-9CE7-22B77EDD3E30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20327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73495" y="7043792"/>
            <a:ext cx="240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548949E-FF3D-432C-85FE-767BD47E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703928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/>
              <a:t>XXXXXXXXXXXXXXXXXXXXX- XXXXXXXXXXXXXXXXXXXXXXXXXXXX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76AFAE-A177-47EA-91A7-5FB9E7A2C2D6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558E0D-24B7-42A4-A9C6-15FACC266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562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15" y="2246290"/>
            <a:ext cx="4043708" cy="1460073"/>
          </a:xfrm>
        </p:spPr>
        <p:txBody>
          <a:bodyPr anchor="b">
            <a:noAutofit/>
          </a:bodyPr>
          <a:lstStyle>
            <a:lvl1pPr>
              <a:defRPr sz="32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582705"/>
            <a:ext cx="5412730" cy="6222659"/>
          </a:xfrm>
        </p:spPr>
        <p:txBody>
          <a:bodyPr/>
          <a:lstStyle>
            <a:lvl1pPr>
              <a:defRPr sz="3544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10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658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215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215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17" y="3706362"/>
            <a:ext cx="4043706" cy="3099001"/>
          </a:xfrm>
        </p:spPr>
        <p:txBody>
          <a:bodyPr/>
          <a:lstStyle>
            <a:lvl1pPr marL="0" indent="0">
              <a:buNone/>
              <a:defRPr sz="1772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8802ADC-B363-4C4D-A9C5-C49B4D55B707}"/>
              </a:ext>
            </a:extLst>
          </p:cNvPr>
          <p:cNvCxnSpPr>
            <a:cxnSpLocks/>
          </p:cNvCxnSpPr>
          <p:nvPr userDrawn="1"/>
        </p:nvCxnSpPr>
        <p:spPr>
          <a:xfrm>
            <a:off x="403117" y="2246290"/>
            <a:ext cx="4043707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27518" y="7062841"/>
            <a:ext cx="2602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6B5475-0AE4-4584-9A58-9844C7E8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7" y="7062841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/>
              <a:t>XXXXXXXXXXXXXXXXXXXXX- XXXXXXXXXXXXXXXXXXXXXXXXXXXX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80246F-174D-4173-B0AE-19C9A9672839}"/>
              </a:ext>
            </a:extLst>
          </p:cNvPr>
          <p:cNvSpPr txBox="1"/>
          <p:nvPr userDrawn="1"/>
        </p:nvSpPr>
        <p:spPr>
          <a:xfrm>
            <a:off x="1525757" y="1232344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73058FF-891C-42C5-A3A9-5233C776E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6" y="106454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90" y="2353063"/>
            <a:ext cx="3874045" cy="1542286"/>
          </a:xfrm>
        </p:spPr>
        <p:txBody>
          <a:bodyPr anchor="b"/>
          <a:lstStyle>
            <a:lvl1pPr>
              <a:defRPr sz="3544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593906"/>
            <a:ext cx="5412730" cy="6169740"/>
          </a:xfrm>
        </p:spPr>
        <p:txBody>
          <a:bodyPr anchor="t"/>
          <a:lstStyle>
            <a:lvl1pPr marL="0" indent="0">
              <a:buNone/>
              <a:defRPr sz="3544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3101"/>
            </a:lvl2pPr>
            <a:lvl3pPr marL="1012789" indent="0">
              <a:buNone/>
              <a:defRPr sz="2658"/>
            </a:lvl3pPr>
            <a:lvl4pPr marL="1519184" indent="0">
              <a:buNone/>
              <a:defRPr sz="2215"/>
            </a:lvl4pPr>
            <a:lvl5pPr marL="2025579" indent="0">
              <a:buNone/>
              <a:defRPr sz="2215"/>
            </a:lvl5pPr>
            <a:lvl6pPr marL="2531974" indent="0">
              <a:buNone/>
              <a:defRPr sz="2215"/>
            </a:lvl6pPr>
            <a:lvl7pPr marL="3038368" indent="0">
              <a:buNone/>
              <a:defRPr sz="2215"/>
            </a:lvl7pPr>
            <a:lvl8pPr marL="3544763" indent="0">
              <a:buNone/>
              <a:defRPr sz="2215"/>
            </a:lvl8pPr>
            <a:lvl9pPr marL="4051158" indent="0">
              <a:buNone/>
              <a:defRPr sz="2215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91" y="3938130"/>
            <a:ext cx="3874046" cy="2863775"/>
          </a:xfrm>
        </p:spPr>
        <p:txBody>
          <a:bodyPr/>
          <a:lstStyle>
            <a:lvl1pPr marL="0" indent="0">
              <a:buNone/>
              <a:defRPr sz="1772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098742-F37C-4158-A432-4C9E9FEE0B33}"/>
              </a:ext>
            </a:extLst>
          </p:cNvPr>
          <p:cNvCxnSpPr>
            <a:cxnSpLocks/>
          </p:cNvCxnSpPr>
          <p:nvPr userDrawn="1"/>
        </p:nvCxnSpPr>
        <p:spPr>
          <a:xfrm>
            <a:off x="510291" y="2234740"/>
            <a:ext cx="3874047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57373" y="7002282"/>
            <a:ext cx="2773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A165585-1A1C-4A7B-8DE0-DCCB13A9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290" y="7004647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/>
              <a:t>XXXXXXXXXXXXXXXXXXXXX- XXXXXXXXXXXXXXXXXXXXXXXXXXXX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CD79D6-AB62-4035-B56D-AFEA7A8F4F0C}"/>
              </a:ext>
            </a:extLst>
          </p:cNvPr>
          <p:cNvSpPr txBox="1"/>
          <p:nvPr userDrawn="1"/>
        </p:nvSpPr>
        <p:spPr>
          <a:xfrm>
            <a:off x="1727256" y="136026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/>
              <a:t>LOGO Istituzione </a:t>
            </a:r>
            <a:endParaRPr lang="en-GB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0AEBF2F-8C27-46BB-8DD3-8E3485B05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" y="55100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7830" y="404428"/>
            <a:ext cx="5919750" cy="1898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072" y="2434441"/>
            <a:ext cx="9795510" cy="440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D956-0EB4-4539-AA1F-16FFB0A4DA82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40542"/>
            <a:ext cx="360848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0809-CD1F-471D-95F5-3B98F76CEDA8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3835D05-4576-473F-BD3E-0652E7DA73BA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7596188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E381930-C8F1-46CD-BECB-E3301AD45E4E}"/>
              </a:ext>
            </a:extLst>
          </p:cNvPr>
          <p:cNvCxnSpPr>
            <a:cxnSpLocks/>
          </p:cNvCxnSpPr>
          <p:nvPr userDrawn="1"/>
        </p:nvCxnSpPr>
        <p:spPr>
          <a:xfrm>
            <a:off x="10691813" y="0"/>
            <a:ext cx="0" cy="7596188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489D839-DFCF-4061-9CB6-9DA219EBC9C9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9112"/>
            <a:ext cx="10691812" cy="0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9C83577-1D1C-4A33-AF25-632639709858}"/>
              </a:ext>
            </a:extLst>
          </p:cNvPr>
          <p:cNvCxnSpPr>
            <a:cxnSpLocks/>
          </p:cNvCxnSpPr>
          <p:nvPr userDrawn="1"/>
        </p:nvCxnSpPr>
        <p:spPr>
          <a:xfrm flipH="1">
            <a:off x="-39926" y="7576458"/>
            <a:ext cx="10731739" cy="0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101278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Bold" panose="020B0806030504020204" pitchFamily="34" charset="0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53197" indent="-253197" algn="l" defTabSz="1012789" rtl="0" eaLnBrk="1" latinLnBrk="0" hangingPunct="1">
        <a:lnSpc>
          <a:spcPct val="90000"/>
        </a:lnSpc>
        <a:spcBef>
          <a:spcPts val="1108"/>
        </a:spcBef>
        <a:buFont typeface="Arial" panose="020B0604020202020204" pitchFamily="34" charset="0"/>
        <a:buChar char="•"/>
        <a:defRPr sz="3101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75959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265987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77238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27877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785171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29156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797960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304355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506395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101278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51918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4pPr>
      <a:lvl5pPr marL="202557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53197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3836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544763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05115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callto:+39.06.5007.40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0FD72-0C26-48C3-93DC-DA261857A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>
                <a:ea typeface="Open Sans Bold"/>
                <a:cs typeface="Open Sans Bold"/>
              </a:rPr>
              <a:t>Progetto </a:t>
            </a:r>
            <a:r>
              <a:rPr lang="en-GB" sz="3200" b="1" err="1">
                <a:ea typeface="Open Sans Bold"/>
                <a:cs typeface="Open Sans Bold"/>
              </a:rPr>
              <a:t>GRRinPORT</a:t>
            </a:r>
            <a:r>
              <a:rPr lang="en-GB" sz="3200" b="1" dirty="0">
                <a:ea typeface="Open Sans Bold"/>
                <a:cs typeface="Open Sans Bold"/>
              </a:rPr>
              <a:t>- </a:t>
            </a:r>
            <a:r>
              <a:rPr lang="en-GB" sz="3200" b="1" err="1">
                <a:ea typeface="Open Sans Bold"/>
                <a:cs typeface="Open Sans Bold"/>
              </a:rPr>
              <a:t>Conferenza</a:t>
            </a:r>
            <a:r>
              <a:rPr lang="en-GB" sz="3200" b="1" dirty="0">
                <a:ea typeface="Open Sans Bold"/>
                <a:cs typeface="Open Sans Bold"/>
              </a:rPr>
              <a:t> finale</a:t>
            </a:r>
            <a:br>
              <a:rPr lang="en-GB" sz="3200" b="1" dirty="0"/>
            </a:br>
            <a:r>
              <a:rPr lang="en-GB" sz="2800" b="1" err="1">
                <a:ea typeface="Open Sans Bold"/>
                <a:cs typeface="Open Sans Bold"/>
              </a:rPr>
              <a:t>Projet</a:t>
            </a:r>
            <a:r>
              <a:rPr lang="en-GB" sz="2800" b="1" dirty="0">
                <a:ea typeface="Open Sans Bold"/>
                <a:cs typeface="Open Sans Bold"/>
              </a:rPr>
              <a:t> </a:t>
            </a:r>
            <a:r>
              <a:rPr lang="en-GB" sz="2800" b="1" err="1">
                <a:ea typeface="Open Sans Bold"/>
                <a:cs typeface="Open Sans Bold"/>
              </a:rPr>
              <a:t>GRRinPORT</a:t>
            </a:r>
            <a:r>
              <a:rPr lang="en-GB" sz="2800" b="1" dirty="0">
                <a:ea typeface="Open Sans Bold"/>
                <a:cs typeface="Open Sans Bold"/>
              </a:rPr>
              <a:t> - </a:t>
            </a:r>
            <a:r>
              <a:rPr lang="en-GB" sz="2800" b="1" err="1">
                <a:ea typeface="Open Sans Bold"/>
                <a:cs typeface="Open Sans Bold"/>
              </a:rPr>
              <a:t>Conférence</a:t>
            </a:r>
            <a:r>
              <a:rPr lang="en-GB" sz="2800" b="1" dirty="0">
                <a:ea typeface="Open Sans Bold"/>
                <a:cs typeface="Open Sans Bold"/>
              </a:rPr>
              <a:t> finale</a:t>
            </a:r>
            <a:br>
              <a:rPr lang="en-GB" sz="2800" dirty="0"/>
            </a:br>
            <a:r>
              <a:rPr lang="en-GB" sz="2800" dirty="0">
                <a:ea typeface="Open Sans Bold"/>
                <a:cs typeface="Open Sans Bold"/>
              </a:rPr>
              <a:t>Cagliari 09-07-2021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AD27FB-2C20-47D9-80EC-534BC417C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486" y="4238925"/>
            <a:ext cx="8579850" cy="213254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err="1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Indicazioni</a:t>
            </a:r>
            <a:r>
              <a:rPr lang="en-GB" sz="2400" b="1" dirty="0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 per il </a:t>
            </a:r>
            <a:r>
              <a:rPr lang="en-GB" sz="2400" b="1" err="1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monitoraggio</a:t>
            </a:r>
            <a:r>
              <a:rPr lang="en-GB" sz="2400" b="1" dirty="0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 </a:t>
            </a:r>
            <a:r>
              <a:rPr lang="en-GB" sz="2400" b="1" err="1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degli</a:t>
            </a:r>
            <a:r>
              <a:rPr lang="en-GB" sz="2400" b="1" dirty="0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 </a:t>
            </a:r>
            <a:r>
              <a:rPr lang="en-GB" sz="2400" b="1" err="1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impatti</a:t>
            </a:r>
            <a:r>
              <a:rPr lang="en-GB" sz="2400" b="1" dirty="0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 </a:t>
            </a:r>
            <a:r>
              <a:rPr lang="en-GB" sz="2400" b="1" err="1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antropici</a:t>
            </a:r>
            <a:r>
              <a:rPr lang="en-GB" sz="2400" b="1" dirty="0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 </a:t>
            </a:r>
            <a:r>
              <a:rPr lang="en-GB" sz="2400" b="1" err="1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nei</a:t>
            </a:r>
            <a:r>
              <a:rPr lang="en-GB" sz="2400" b="1" dirty="0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 </a:t>
            </a:r>
            <a:r>
              <a:rPr lang="en-GB" sz="2400" b="1" err="1">
                <a:solidFill>
                  <a:srgbClr val="003399"/>
                </a:solidFill>
                <a:latin typeface="Franklin Gothic Medium"/>
                <a:ea typeface="Open Sans Light"/>
                <a:cs typeface="Open Sans Light"/>
              </a:rPr>
              <a:t>porti</a:t>
            </a:r>
            <a:endParaRPr lang="it-IT" sz="2400" b="1">
              <a:solidFill>
                <a:srgbClr val="000000"/>
              </a:solidFill>
              <a:latin typeface="Franklin Gothic Medium"/>
              <a:ea typeface="Open Sans Light"/>
              <a:cs typeface="Open Sans Light"/>
            </a:endParaRPr>
          </a:p>
          <a:p>
            <a:r>
              <a:rPr lang="en-GB" sz="2000" b="1" dirty="0">
                <a:solidFill>
                  <a:srgbClr val="003399"/>
                </a:solidFill>
                <a:latin typeface="Open Sans Light"/>
                <a:ea typeface="Open Sans Light"/>
                <a:cs typeface="Open Sans Light"/>
              </a:rPr>
              <a:t>Indications pour le suivi des impacts anthropiques dans les ports</a:t>
            </a:r>
          </a:p>
          <a:p>
            <a:endParaRPr lang="en-GB" sz="1600" b="1" dirty="0">
              <a:latin typeface="Open Sans Light"/>
              <a:ea typeface="Open Sans Light"/>
              <a:cs typeface="Open Sans Light"/>
            </a:endParaRPr>
          </a:p>
          <a:p>
            <a:r>
              <a:rPr lang="en-GB" sz="1600" b="1">
                <a:latin typeface="Open Sans Light"/>
                <a:ea typeface="Open Sans Light"/>
                <a:cs typeface="Open Sans Light"/>
              </a:rPr>
              <a:t>Fabiano Pilato - </a:t>
            </a:r>
            <a:r>
              <a:rPr lang="en-GB" sz="1600" b="1" err="1">
                <a:latin typeface="Open Sans Light"/>
                <a:ea typeface="Open Sans Light"/>
                <a:cs typeface="Open Sans Light"/>
              </a:rPr>
              <a:t>Istituto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 Superiore per la </a:t>
            </a:r>
            <a:r>
              <a:rPr lang="en-GB" sz="1600" b="1" err="1">
                <a:latin typeface="Open Sans Light"/>
                <a:ea typeface="Open Sans Light"/>
                <a:cs typeface="Open Sans Light"/>
              </a:rPr>
              <a:t>Protezione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 e la </a:t>
            </a:r>
            <a:r>
              <a:rPr lang="en-GB" sz="1600" b="1" err="1">
                <a:latin typeface="Open Sans Light"/>
                <a:ea typeface="Open Sans Light"/>
                <a:cs typeface="Open Sans Light"/>
              </a:rPr>
              <a:t>Ricerca</a:t>
            </a:r>
            <a:r>
              <a:rPr lang="en-GB" sz="160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GB" sz="1600" b="1">
                <a:latin typeface="Open Sans Light"/>
                <a:ea typeface="Open Sans Light"/>
                <a:cs typeface="Open Sans Light"/>
              </a:rPr>
              <a:t>Ambientale</a:t>
            </a:r>
            <a:endParaRPr lang="en-GB" sz="1600" b="1"/>
          </a:p>
          <a:p>
            <a:r>
              <a:rPr lang="en-GB" sz="1600" i="1">
                <a:latin typeface="Open Sans Light"/>
                <a:ea typeface="Open Sans Light"/>
                <a:cs typeface="Open Sans Light"/>
              </a:rPr>
              <a:t>Sezione sperimentale per la valutazione del rischio ecologico in aree marino costiere</a:t>
            </a:r>
            <a:endParaRPr lang="en-GB" sz="1600" b="1" i="1"/>
          </a:p>
        </p:txBody>
      </p:sp>
    </p:spTree>
    <p:extLst>
      <p:ext uri="{BB962C8B-B14F-4D97-AF65-F5344CB8AC3E}">
        <p14:creationId xmlns:p14="http://schemas.microsoft.com/office/powerpoint/2010/main" val="12577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29FF2-31B2-4D17-B5F4-2619F7FC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AAD956DA-6B0F-4835-A2F6-65D3A2B168DE}"/>
              </a:ext>
            </a:extLst>
          </p:cNvPr>
          <p:cNvSpPr txBox="1"/>
          <p:nvPr/>
        </p:nvSpPr>
        <p:spPr>
          <a:xfrm>
            <a:off x="344793" y="1169201"/>
            <a:ext cx="9888797" cy="11387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i="1">
                <a:ea typeface="+mn-lt"/>
                <a:cs typeface="+mn-lt"/>
              </a:rPr>
              <a:t>Concentrazioni della </a:t>
            </a:r>
            <a:r>
              <a:rPr lang="it-IT" b="1" i="1">
                <a:ea typeface="+mn-lt"/>
                <a:cs typeface="+mn-lt"/>
              </a:rPr>
              <a:t>torbidità</a:t>
            </a:r>
            <a:r>
              <a:rPr lang="it-IT" i="1">
                <a:ea typeface="+mn-lt"/>
                <a:cs typeface="+mn-lt"/>
              </a:rPr>
              <a:t> (FTU) riscontrata nelle fasi pre, durante e post intervento 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i="1">
                <a:ea typeface="+mn-lt"/>
                <a:cs typeface="+mn-lt"/>
              </a:rPr>
              <a:t>di dragaggio di sedimenti condotto nel </a:t>
            </a:r>
            <a:r>
              <a:rPr lang="it-IT" b="1" i="1">
                <a:ea typeface="+mn-lt"/>
                <a:cs typeface="+mn-lt"/>
              </a:rPr>
              <a:t>porto di Livorno</a:t>
            </a:r>
            <a:r>
              <a:rPr lang="it-IT" i="1">
                <a:ea typeface="+mn-lt"/>
                <a:cs typeface="+mn-lt"/>
              </a:rPr>
              <a:t> da ottobre 2020 a gennaio 2021.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sz="1400" i="1">
                <a:ea typeface="+mn-lt"/>
                <a:cs typeface="+mn-lt"/>
              </a:rPr>
              <a:t>Per ciascuna stazione di monitoraggio sono riportati i valori minimo e massimo rilevati nelle tre fasi di campionamento.</a:t>
            </a:r>
            <a:endParaRPr lang="it-IT" sz="1400">
              <a:cs typeface="Calibri" panose="020F0502020204030204"/>
            </a:endParaRPr>
          </a:p>
          <a:p>
            <a:endParaRPr lang="it-IT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1C96445-EBF4-492C-B378-964CACE4EB46}"/>
              </a:ext>
            </a:extLst>
          </p:cNvPr>
          <p:cNvSpPr/>
          <p:nvPr/>
        </p:nvSpPr>
        <p:spPr>
          <a:xfrm>
            <a:off x="7386710" y="6501581"/>
            <a:ext cx="2643046" cy="90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31DB28F3-DE9B-40FA-BCE5-D7A2114CD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11" y="2204081"/>
            <a:ext cx="7064594" cy="49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3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29FF2-31B2-4D17-B5F4-2619F7FC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AAD956DA-6B0F-4835-A2F6-65D3A2B168DE}"/>
              </a:ext>
            </a:extLst>
          </p:cNvPr>
          <p:cNvSpPr txBox="1"/>
          <p:nvPr/>
        </p:nvSpPr>
        <p:spPr>
          <a:xfrm>
            <a:off x="330354" y="1371254"/>
            <a:ext cx="9888797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i="1" dirty="0">
                <a:ea typeface="+mn-lt"/>
                <a:cs typeface="+mn-lt"/>
              </a:rPr>
              <a:t>Concentrazioni di </a:t>
            </a:r>
            <a:r>
              <a:rPr lang="it-IT" b="1" i="1" dirty="0">
                <a:ea typeface="+mn-lt"/>
                <a:cs typeface="+mn-lt"/>
              </a:rPr>
              <a:t>zinco</a:t>
            </a:r>
            <a:r>
              <a:rPr lang="it-IT" i="1">
                <a:ea typeface="+mn-lt"/>
                <a:cs typeface="+mn-lt"/>
              </a:rPr>
              <a:t> (mg/kg s.s.) rilevate nei campioni di sedimento prelevati nel porto di Cagliari.</a:t>
            </a:r>
            <a:endParaRPr lang="it-IT" i="1" dirty="0">
              <a:ea typeface="+mn-lt"/>
              <a:cs typeface="+mn-lt"/>
            </a:endParaRPr>
          </a:p>
          <a:p>
            <a:pPr algn="ctr"/>
            <a:r>
              <a:rPr lang="it-IT" sz="1600" i="1">
                <a:ea typeface="+mn-lt"/>
                <a:cs typeface="+mn-lt"/>
              </a:rPr>
              <a:t>I valori sono confrontati con i Livelli Chimici di riferimento (L1 e L2) di cui alla Tabella 2.5 del D.M. 173/2016.</a:t>
            </a:r>
            <a:endParaRPr lang="it-IT" sz="1600">
              <a:ea typeface="+mn-lt"/>
              <a:cs typeface="+mn-lt"/>
            </a:endParaRPr>
          </a:p>
          <a:p>
            <a:pPr algn="ctr"/>
            <a:endParaRPr lang="it-IT" i="1" dirty="0">
              <a:cs typeface="Calibri" panose="020F0502020204030204"/>
            </a:endParaRPr>
          </a:p>
          <a:p>
            <a:endParaRPr lang="it-IT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1C96445-EBF4-492C-B378-964CACE4EB46}"/>
              </a:ext>
            </a:extLst>
          </p:cNvPr>
          <p:cNvSpPr/>
          <p:nvPr/>
        </p:nvSpPr>
        <p:spPr>
          <a:xfrm>
            <a:off x="7386710" y="6501581"/>
            <a:ext cx="2643046" cy="90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465C6007-5F86-4A2B-9426-3E9A440FB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560" y="2160765"/>
            <a:ext cx="7498046" cy="52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8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29FF2-31B2-4D17-B5F4-2619F7FC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AAD956DA-6B0F-4835-A2F6-65D3A2B168DE}"/>
              </a:ext>
            </a:extLst>
          </p:cNvPr>
          <p:cNvSpPr txBox="1"/>
          <p:nvPr/>
        </p:nvSpPr>
        <p:spPr>
          <a:xfrm>
            <a:off x="344793" y="1169201"/>
            <a:ext cx="988879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1C96445-EBF4-492C-B378-964CACE4EB46}"/>
              </a:ext>
            </a:extLst>
          </p:cNvPr>
          <p:cNvSpPr/>
          <p:nvPr/>
        </p:nvSpPr>
        <p:spPr>
          <a:xfrm>
            <a:off x="7386710" y="6501581"/>
            <a:ext cx="2643046" cy="90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7348B378-D280-494B-ABA4-76292AAEA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025" y="2175297"/>
            <a:ext cx="7324665" cy="51617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BDD96A-F8F7-4F99-B080-0AB289DF9F9A}"/>
              </a:ext>
            </a:extLst>
          </p:cNvPr>
          <p:cNvSpPr txBox="1"/>
          <p:nvPr/>
        </p:nvSpPr>
        <p:spPr>
          <a:xfrm>
            <a:off x="330354" y="1371254"/>
            <a:ext cx="9888797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i="1" dirty="0">
                <a:ea typeface="+mn-lt"/>
                <a:cs typeface="+mn-lt"/>
              </a:rPr>
              <a:t>Concentrazioni di </a:t>
            </a:r>
            <a:r>
              <a:rPr lang="it-IT" b="1" i="1">
                <a:ea typeface="+mn-lt"/>
                <a:cs typeface="+mn-lt"/>
              </a:rPr>
              <a:t>mercurio</a:t>
            </a:r>
            <a:r>
              <a:rPr lang="it-IT" i="1">
                <a:ea typeface="+mn-lt"/>
                <a:cs typeface="+mn-lt"/>
              </a:rPr>
              <a:t> (mg/kg s.s.) rilevate nei campioni di sedimento prelevati nel porto di Cagliari.</a:t>
            </a:r>
            <a:endParaRPr lang="it-IT" i="1" dirty="0">
              <a:ea typeface="+mn-lt"/>
              <a:cs typeface="+mn-lt"/>
            </a:endParaRPr>
          </a:p>
          <a:p>
            <a:pPr algn="ctr"/>
            <a:r>
              <a:rPr lang="it-IT" sz="1600" i="1">
                <a:ea typeface="+mn-lt"/>
                <a:cs typeface="+mn-lt"/>
              </a:rPr>
              <a:t>I valori sono confrontati con i Livelli Chimici di riferimento (L1 e L2) di cui alla Tabella 2.5 del D.M. 173/2016.</a:t>
            </a:r>
            <a:endParaRPr lang="it-IT" sz="1600">
              <a:ea typeface="+mn-lt"/>
              <a:cs typeface="+mn-lt"/>
            </a:endParaRPr>
          </a:p>
          <a:p>
            <a:pPr algn="ctr"/>
            <a:endParaRPr lang="it-IT" i="1" dirty="0">
              <a:cs typeface="Calibri" panose="020F0502020204030204"/>
            </a:endParaRPr>
          </a:p>
          <a:p>
            <a:endParaRPr lang="it-IT" dirty="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459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29FF2-31B2-4D17-B5F4-2619F7FC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1C96445-EBF4-492C-B378-964CACE4EB46}"/>
              </a:ext>
            </a:extLst>
          </p:cNvPr>
          <p:cNvSpPr/>
          <p:nvPr/>
        </p:nvSpPr>
        <p:spPr>
          <a:xfrm>
            <a:off x="7386710" y="6501581"/>
            <a:ext cx="2643046" cy="90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FC71FD73-62B2-4979-8DDE-5CEF35E43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493" y="2176002"/>
            <a:ext cx="7425805" cy="52483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014E5A-FC61-4C6A-A905-C6335BDFE2A0}"/>
              </a:ext>
            </a:extLst>
          </p:cNvPr>
          <p:cNvSpPr txBox="1"/>
          <p:nvPr/>
        </p:nvSpPr>
        <p:spPr>
          <a:xfrm>
            <a:off x="147882" y="1087127"/>
            <a:ext cx="98229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i="1">
                <a:ea typeface="+mn-lt"/>
                <a:cs typeface="+mn-lt"/>
              </a:rPr>
              <a:t>Embriotossicità</a:t>
            </a:r>
            <a:r>
              <a:rPr lang="it-IT" i="1">
                <a:ea typeface="+mn-lt"/>
                <a:cs typeface="+mn-lt"/>
              </a:rPr>
              <a:t> rilevata con il saggio biologico eseguito con Paracentrotus lividus su elutriato di campioni di sedimento prelevati nel porto di Cagliari. </a:t>
            </a:r>
          </a:p>
          <a:p>
            <a:pPr algn="ctr"/>
            <a:r>
              <a:rPr lang="it-IT" sz="1400" i="1">
                <a:ea typeface="+mn-lt"/>
                <a:cs typeface="+mn-lt"/>
              </a:rPr>
              <a:t>In rosso sono riportate le stazioni di campionamento in cui è stata rilevata un’alta tossicità, in verde le stazioni in cui non risulta presente alcuna tossicità.</a:t>
            </a:r>
          </a:p>
        </p:txBody>
      </p:sp>
    </p:spTree>
    <p:extLst>
      <p:ext uri="{BB962C8B-B14F-4D97-AF65-F5344CB8AC3E}">
        <p14:creationId xmlns:p14="http://schemas.microsoft.com/office/powerpoint/2010/main" val="16001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29FF2-31B2-4D17-B5F4-2619F7FC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1C96445-EBF4-492C-B378-964CACE4EB46}"/>
              </a:ext>
            </a:extLst>
          </p:cNvPr>
          <p:cNvSpPr/>
          <p:nvPr/>
        </p:nvSpPr>
        <p:spPr>
          <a:xfrm>
            <a:off x="7386710" y="6501581"/>
            <a:ext cx="2643046" cy="90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B2B8AB-5350-4970-94D1-9BF128AE3396}"/>
              </a:ext>
            </a:extLst>
          </p:cNvPr>
          <p:cNvSpPr txBox="1"/>
          <p:nvPr/>
        </p:nvSpPr>
        <p:spPr>
          <a:xfrm>
            <a:off x="393351" y="1318045"/>
            <a:ext cx="96350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>
                <a:ea typeface="+mn-lt"/>
                <a:cs typeface="+mn-lt"/>
              </a:rPr>
              <a:t>Concentrazione logaritmica (cellule/mL) del </a:t>
            </a:r>
            <a:r>
              <a:rPr lang="it-IT" b="1" i="1">
                <a:ea typeface="+mn-lt"/>
                <a:cs typeface="+mn-lt"/>
              </a:rPr>
              <a:t>picoplancton fototrofo (FOTO)  </a:t>
            </a:r>
          </a:p>
          <a:p>
            <a:pPr algn="ctr"/>
            <a:r>
              <a:rPr lang="it-IT" i="1">
                <a:ea typeface="+mn-lt"/>
                <a:cs typeface="+mn-lt"/>
              </a:rPr>
              <a:t>nelle acque superficiali del Porto di Bastia, rilevate nella prima campagna di indagine (marzo 2021).</a:t>
            </a:r>
          </a:p>
        </p:txBody>
      </p:sp>
      <p:pic>
        <p:nvPicPr>
          <p:cNvPr id="6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8D225B4F-FAD3-493E-86EA-83A891AD3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51" y="2190055"/>
            <a:ext cx="7368011" cy="52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29FF2-31B2-4D17-B5F4-2619F7FC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1C96445-EBF4-492C-B378-964CACE4EB46}"/>
              </a:ext>
            </a:extLst>
          </p:cNvPr>
          <p:cNvSpPr/>
          <p:nvPr/>
        </p:nvSpPr>
        <p:spPr>
          <a:xfrm>
            <a:off x="7386710" y="6501581"/>
            <a:ext cx="2643046" cy="90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B2B8AB-5350-4970-94D1-9BF128AE3396}"/>
              </a:ext>
            </a:extLst>
          </p:cNvPr>
          <p:cNvSpPr txBox="1"/>
          <p:nvPr/>
        </p:nvSpPr>
        <p:spPr>
          <a:xfrm>
            <a:off x="393351" y="1318045"/>
            <a:ext cx="963508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i="1">
                <a:ea typeface="+mn-lt"/>
                <a:cs typeface="+mn-lt"/>
              </a:rPr>
              <a:t>Concentrazione logaritmica (cellule/mL) del </a:t>
            </a:r>
            <a:r>
              <a:rPr lang="it-IT" b="1" i="1">
                <a:ea typeface="+mn-lt"/>
                <a:cs typeface="+mn-lt"/>
              </a:rPr>
              <a:t>picoplancton totale</a:t>
            </a:r>
            <a:r>
              <a:rPr lang="it-IT" i="1">
                <a:ea typeface="+mn-lt"/>
                <a:cs typeface="+mn-lt"/>
              </a:rPr>
              <a:t> (DAPI) 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i="1">
                <a:ea typeface="+mn-lt"/>
                <a:cs typeface="+mn-lt"/>
              </a:rPr>
              <a:t>nelle acque superficiali del Porto di Bastia rilevate nella prima campagna di indagine (marzo 2021).</a:t>
            </a:r>
            <a:endParaRPr lang="it-IT">
              <a:ea typeface="+mn-lt"/>
              <a:cs typeface="+mn-lt"/>
            </a:endParaRPr>
          </a:p>
          <a:p>
            <a:pPr algn="ctr"/>
            <a:endParaRPr lang="it-IT" b="1" i="1" dirty="0">
              <a:ea typeface="+mn-lt"/>
              <a:cs typeface="+mn-lt"/>
            </a:endParaRPr>
          </a:p>
        </p:txBody>
      </p:sp>
      <p:pic>
        <p:nvPicPr>
          <p:cNvPr id="3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5E75AADA-87BD-410F-B93E-041FD5BCC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931" y="2161226"/>
            <a:ext cx="7396907" cy="52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40BAD-B135-46BB-B496-F8E7A728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16" y="1254990"/>
            <a:ext cx="9830697" cy="1081659"/>
          </a:xfrm>
        </p:spPr>
        <p:txBody>
          <a:bodyPr/>
          <a:lstStyle/>
          <a:p>
            <a:r>
              <a:rPr lang="it-IT" sz="2000" i="1">
                <a:latin typeface="Open Sans Bold"/>
                <a:ea typeface="Open Sans Bold"/>
                <a:cs typeface="Open Sans Bold"/>
              </a:rPr>
              <a:t>Collegamenti con altre Azioni del Progetto GRRinPORT :</a:t>
            </a:r>
            <a:r>
              <a:rPr lang="it-IT" sz="2000" i="1" dirty="0">
                <a:latin typeface="Open Sans Bold"/>
                <a:ea typeface="Open Sans Bold"/>
                <a:cs typeface="Open Sans Bold"/>
              </a:rPr>
              <a:t>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862D3-576C-42E7-BDBA-C1B31D7B7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116" y="2589706"/>
            <a:ext cx="5940526" cy="2841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000" b="1">
                <a:solidFill>
                  <a:srgbClr val="444444"/>
                </a:solidFill>
                <a:latin typeface="+mn-lt"/>
                <a:ea typeface="+mn-ea"/>
                <a:cs typeface="Arial"/>
              </a:rPr>
              <a:t>Componente T4 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444444"/>
                </a:solidFill>
                <a:latin typeface="+mn-lt"/>
                <a:ea typeface="+mn-ea"/>
                <a:cs typeface="Arial"/>
              </a:rPr>
              <a:t>“Monitoraggio della qualità delle acque </a:t>
            </a:r>
            <a:r>
              <a:rPr lang="it-IT" sz="2000">
                <a:solidFill>
                  <a:srgbClr val="444444"/>
                </a:solidFill>
                <a:latin typeface="+mn-lt"/>
                <a:ea typeface="+mn-ea"/>
                <a:cs typeface="Arial"/>
              </a:rPr>
              <a:t>portuali dell’area Transfrontaliera"</a:t>
            </a:r>
          </a:p>
          <a:p>
            <a:pPr marL="0" indent="0" algn="ctr">
              <a:buNone/>
            </a:pPr>
            <a:endParaRPr lang="it-IT" sz="1600" dirty="0">
              <a:solidFill>
                <a:srgbClr val="003399"/>
              </a:solidFill>
              <a:latin typeface="Calibri"/>
              <a:ea typeface="Open Sans Light"/>
              <a:cs typeface="Arial"/>
            </a:endParaRPr>
          </a:p>
          <a:p>
            <a:pPr marL="0" indent="0" algn="ctr">
              <a:buNone/>
            </a:pPr>
            <a:r>
              <a:rPr lang="it-IT" sz="1800">
                <a:solidFill>
                  <a:srgbClr val="003399"/>
                </a:solidFill>
                <a:latin typeface="+mn-lt"/>
                <a:ea typeface="+mn-ea"/>
                <a:cs typeface="Arial"/>
              </a:rPr>
              <a:t>Porto di Livorno </a:t>
            </a:r>
            <a:endParaRPr lang="it-IT" sz="1800" dirty="0">
              <a:solidFill>
                <a:srgbClr val="003399"/>
              </a:solidFill>
              <a:latin typeface="+mn-lt"/>
              <a:ea typeface="+mn-ea"/>
              <a:cs typeface="Arial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3399"/>
                </a:solidFill>
                <a:latin typeface="+mn-lt"/>
                <a:ea typeface="+mn-ea"/>
                <a:cs typeface="Arial"/>
              </a:rPr>
              <a:t>Porto di Cagliari </a:t>
            </a:r>
          </a:p>
          <a:p>
            <a:pPr marL="0" indent="0" algn="ctr">
              <a:buNone/>
            </a:pPr>
            <a:r>
              <a:rPr lang="it-IT" sz="1800">
                <a:solidFill>
                  <a:srgbClr val="003399"/>
                </a:solidFill>
                <a:latin typeface="+mn-lt"/>
                <a:ea typeface="+mn-ea"/>
                <a:cs typeface="Arial"/>
              </a:rPr>
              <a:t>Porto di Bastia</a:t>
            </a:r>
          </a:p>
          <a:p>
            <a:pPr marL="0" indent="0">
              <a:buNone/>
            </a:pPr>
            <a:endParaRPr lang="it-IT" sz="3100" dirty="0"/>
          </a:p>
          <a:p>
            <a:pPr marL="0" indent="0">
              <a:buNone/>
            </a:pPr>
            <a:endParaRPr lang="it-IT" sz="3100" dirty="0"/>
          </a:p>
          <a:p>
            <a:pPr marL="252730" indent="-252730"/>
            <a:endParaRPr lang="it-IT" sz="3100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565769-F8E9-4210-BAC6-F9C093F6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88688E-E0D7-4CC2-99FC-70EE0D9E3854}"/>
              </a:ext>
            </a:extLst>
          </p:cNvPr>
          <p:cNvSpPr txBox="1"/>
          <p:nvPr/>
        </p:nvSpPr>
        <p:spPr>
          <a:xfrm>
            <a:off x="5156460" y="5818252"/>
            <a:ext cx="4289178" cy="9535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108"/>
              </a:spcBef>
            </a:pPr>
            <a:endParaRPr lang="it-IT" sz="1400" dirty="0">
              <a:solidFill>
                <a:srgbClr val="003399"/>
              </a:solidFill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108"/>
              </a:spcBef>
            </a:pPr>
            <a:r>
              <a:rPr lang="it-IT" sz="1400" b="1">
                <a:solidFill>
                  <a:srgbClr val="003399"/>
                </a:solidFill>
                <a:ea typeface="+mn-lt"/>
                <a:cs typeface="+mn-lt"/>
              </a:rPr>
              <a:t>Prodotto T4.3.1 RAPPORTO DI MONITORAGGIO</a:t>
            </a:r>
            <a:r>
              <a:rPr lang="it-IT" sz="1400" dirty="0">
                <a:ea typeface="+mn-lt"/>
                <a:cs typeface="+mn-lt"/>
              </a:rPr>
              <a:t> </a:t>
            </a:r>
            <a:r>
              <a:rPr lang="it-IT" dirty="0">
                <a:ea typeface="+mn-lt"/>
                <a:cs typeface="+mn-lt"/>
              </a:rPr>
              <a:t> </a:t>
            </a:r>
            <a:endParaRPr lang="it-IT" sz="1400">
              <a:solidFill>
                <a:srgbClr val="003399"/>
              </a:solidFill>
              <a:ea typeface="+mn-lt"/>
              <a:cs typeface="+mn-lt"/>
            </a:endParaRPr>
          </a:p>
          <a:p>
            <a:pPr algn="l"/>
            <a:endParaRPr lang="it-IT" dirty="0">
              <a:cs typeface="Calibri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8FD52E1E-127C-4BB3-B2A1-D1C6349D94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38" t="16505" r="39221" b="18423"/>
          <a:stretch/>
        </p:blipFill>
        <p:spPr>
          <a:xfrm>
            <a:off x="5804713" y="2525245"/>
            <a:ext cx="2143667" cy="2903429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0846E29C-EA16-448E-82CB-55AE71E73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38" t="16505" r="39221" b="18423"/>
          <a:stretch/>
        </p:blipFill>
        <p:spPr>
          <a:xfrm>
            <a:off x="5946234" y="2669568"/>
            <a:ext cx="2143667" cy="2903429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9" name="Immagine 4">
            <a:extLst>
              <a:ext uri="{FF2B5EF4-FFF2-40B4-BE49-F238E27FC236}">
                <a16:creationId xmlns:a16="http://schemas.microsoft.com/office/drawing/2014/main" id="{E90590C0-01A5-42A4-83BF-976093E44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38" t="16505" r="39221" b="18423"/>
          <a:stretch/>
        </p:blipFill>
        <p:spPr>
          <a:xfrm>
            <a:off x="6090558" y="2813892"/>
            <a:ext cx="2143667" cy="2903429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0" name="Immagine 4">
            <a:extLst>
              <a:ext uri="{FF2B5EF4-FFF2-40B4-BE49-F238E27FC236}">
                <a16:creationId xmlns:a16="http://schemas.microsoft.com/office/drawing/2014/main" id="{2A858D1B-ADF2-48DF-AD61-EBE6A1936E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38" t="16505" r="39221" b="18423"/>
          <a:stretch/>
        </p:blipFill>
        <p:spPr>
          <a:xfrm>
            <a:off x="6234882" y="2958215"/>
            <a:ext cx="2143667" cy="2903429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57358756-BDEE-4901-83FF-CF0F26C14C1A}"/>
              </a:ext>
            </a:extLst>
          </p:cNvPr>
          <p:cNvSpPr/>
          <p:nvPr/>
        </p:nvSpPr>
        <p:spPr>
          <a:xfrm>
            <a:off x="4430511" y="4004799"/>
            <a:ext cx="462172" cy="1270275"/>
          </a:xfrm>
          <a:prstGeom prst="rightBrace">
            <a:avLst/>
          </a:prstGeom>
          <a:ln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50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B1F01-3349-4D3E-81DE-98FE15D2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>
                <a:latin typeface="Open Sans Bold"/>
                <a:ea typeface="Open Sans Bold"/>
                <a:cs typeface="Open Sans Bold"/>
              </a:rPr>
              <a:t>COLLEGAMENTI CON ALTRE AZIONI :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17CD0421-104C-42B5-AB91-E6AE7242059A}"/>
              </a:ext>
            </a:extLst>
          </p:cNvPr>
          <p:cNvSpPr>
            <a:spLocks noGrp="1"/>
          </p:cNvSpPr>
          <p:nvPr/>
        </p:nvSpPr>
        <p:spPr>
          <a:xfrm>
            <a:off x="858858" y="5270266"/>
            <a:ext cx="5402305" cy="2023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3197" indent="-253197" algn="l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Char char="•"/>
              <a:defRPr sz="3101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5959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65987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77238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27877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785171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56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7960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4355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900">
                <a:solidFill>
                  <a:srgbClr val="003399"/>
                </a:solidFill>
                <a:latin typeface="+mn-lt"/>
                <a:ea typeface="+mn-ea"/>
                <a:cs typeface="Arial"/>
              </a:rPr>
              <a:t>"</a:t>
            </a:r>
            <a:r>
              <a:rPr lang="it-IT" sz="1800" i="1">
                <a:solidFill>
                  <a:srgbClr val="003399"/>
                </a:solidFill>
                <a:latin typeface="+mn-lt"/>
                <a:ea typeface="+mn-ea"/>
                <a:cs typeface="Arial"/>
              </a:rPr>
              <a:t>Piano d'azione per la gestione sostenibile di sedimenti di dragaggio contaminati</a:t>
            </a:r>
            <a:r>
              <a:rPr lang="it-IT" sz="1800">
                <a:solidFill>
                  <a:srgbClr val="003399"/>
                </a:solidFill>
                <a:latin typeface="+mn-lt"/>
                <a:ea typeface="+mn-ea"/>
                <a:cs typeface="Arial"/>
              </a:rPr>
              <a:t>"</a:t>
            </a:r>
            <a:endParaRPr lang="it-IT" sz="1800" dirty="0">
              <a:solidFill>
                <a:srgbClr val="003399"/>
              </a:solidFill>
              <a:latin typeface="+mn-lt"/>
              <a:ea typeface="+mn-ea"/>
              <a:cs typeface="Arial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3399"/>
                </a:solidFill>
                <a:latin typeface="+mn-lt"/>
                <a:ea typeface="+mn-ea"/>
                <a:cs typeface="Arial"/>
              </a:rPr>
              <a:t>implementare e ottimizzare alcune metodologie di trattamento di sedimenti contaminati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003399"/>
                </a:solidFill>
                <a:latin typeface="+mn-lt"/>
                <a:ea typeface="+mn-ea"/>
                <a:cs typeface="Arial"/>
              </a:rPr>
              <a:t>miglioramento qualitativo dei materiali recuperabili </a:t>
            </a:r>
          </a:p>
          <a:p>
            <a:pPr marL="0" indent="0">
              <a:buNone/>
            </a:pPr>
            <a:r>
              <a:rPr lang="it-IT" sz="1800">
                <a:solidFill>
                  <a:srgbClr val="003399"/>
                </a:solidFill>
                <a:latin typeface="+mn-lt"/>
                <a:ea typeface="+mn-ea"/>
                <a:cs typeface="Arial"/>
              </a:rPr>
              <a:t>economia circolare</a:t>
            </a:r>
          </a:p>
        </p:txBody>
      </p:sp>
      <p:pic>
        <p:nvPicPr>
          <p:cNvPr id="9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2EB66C50-58B2-4CF6-865D-4EE409AA2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574" y="3456175"/>
            <a:ext cx="808943" cy="1379855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3" name="Immagine 13" descr="Immagine che contiene interni, ingombro&#10;&#10;Descrizione generata automaticamente">
            <a:extLst>
              <a:ext uri="{FF2B5EF4-FFF2-40B4-BE49-F238E27FC236}">
                <a16:creationId xmlns:a16="http://schemas.microsoft.com/office/drawing/2014/main" id="{71355B96-D603-4207-BB48-6DDCAE847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838" y="3449057"/>
            <a:ext cx="882971" cy="1396012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4" name="Immagine 14" descr="Immagine che contiene interni, edificio, arredamento&#10;&#10;Descrizione generata automaticamente">
            <a:extLst>
              <a:ext uri="{FF2B5EF4-FFF2-40B4-BE49-F238E27FC236}">
                <a16:creationId xmlns:a16="http://schemas.microsoft.com/office/drawing/2014/main" id="{81AD62A3-1203-4135-B342-752B34034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2" y="3474702"/>
            <a:ext cx="2741790" cy="1384046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09E724-A670-4676-8115-F2B0F361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117" y="2373220"/>
            <a:ext cx="5405936" cy="107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000" b="1">
                <a:solidFill>
                  <a:srgbClr val="444444"/>
                </a:solidFill>
                <a:latin typeface="+mn-lt"/>
                <a:ea typeface="+mn-ea"/>
                <a:cs typeface="Arial"/>
              </a:rPr>
              <a:t>Componente T3 </a:t>
            </a:r>
          </a:p>
          <a:p>
            <a:pPr marL="0" indent="0">
              <a:buNone/>
            </a:pPr>
            <a:r>
              <a:rPr lang="it-IT" sz="2000">
                <a:solidFill>
                  <a:srgbClr val="444444"/>
                </a:solidFill>
                <a:latin typeface="+mn-lt"/>
                <a:ea typeface="+mn-ea"/>
                <a:cs typeface="Arial"/>
              </a:rPr>
              <a:t>“Sviluppo di strategie di gestione e trattamento dei sedimenti di dragaggio contaminati"</a:t>
            </a:r>
            <a:endParaRPr lang="it-IT" sz="2000">
              <a:solidFill>
                <a:srgbClr val="444444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05A36A66-888E-4BE3-98C8-E330AE3B9B91}"/>
              </a:ext>
            </a:extLst>
          </p:cNvPr>
          <p:cNvSpPr/>
          <p:nvPr/>
        </p:nvSpPr>
        <p:spPr>
          <a:xfrm>
            <a:off x="6192110" y="5173820"/>
            <a:ext cx="462172" cy="1949021"/>
          </a:xfrm>
          <a:prstGeom prst="rightBrace">
            <a:avLst/>
          </a:prstGeom>
          <a:ln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A7413A-C6C4-42E6-8C79-5C739FCF5092}"/>
              </a:ext>
            </a:extLst>
          </p:cNvPr>
          <p:cNvSpPr txBox="1"/>
          <p:nvPr/>
        </p:nvSpPr>
        <p:spPr>
          <a:xfrm>
            <a:off x="6542636" y="6886247"/>
            <a:ext cx="4043556" cy="4801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108"/>
              </a:spcBef>
            </a:pPr>
            <a:r>
              <a:rPr lang="it-IT" sz="1400" b="1">
                <a:solidFill>
                  <a:srgbClr val="003399"/>
                </a:solidFill>
                <a:ea typeface="+mn-lt"/>
                <a:cs typeface="+mn-lt"/>
              </a:rPr>
              <a:t>Piano d'azione per la gestione sostenibile di sedimenti di dragaggio contaminati </a:t>
            </a:r>
            <a:endParaRPr lang="it-IT"/>
          </a:p>
        </p:txBody>
      </p:sp>
      <p:pic>
        <p:nvPicPr>
          <p:cNvPr id="7" name="Immagine 15" descr="Immagine che contiene testo, screenshot, monitor, schermo&#10;&#10;Descrizione generata automaticamente">
            <a:extLst>
              <a:ext uri="{FF2B5EF4-FFF2-40B4-BE49-F238E27FC236}">
                <a16:creationId xmlns:a16="http://schemas.microsoft.com/office/drawing/2014/main" id="{6CA641CF-4C65-458A-AF35-B5E7001186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51" t="16021" r="40166" b="20246"/>
          <a:stretch/>
        </p:blipFill>
        <p:spPr>
          <a:xfrm>
            <a:off x="7435598" y="1506671"/>
            <a:ext cx="2095520" cy="5229130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BD9597-7966-4F6D-8156-23A455B3D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2126E40-E0C6-40AE-89FF-F1EED97FCE3C}"/>
              </a:ext>
            </a:extLst>
          </p:cNvPr>
          <p:cNvSpPr txBox="1"/>
          <p:nvPr/>
        </p:nvSpPr>
        <p:spPr>
          <a:xfrm>
            <a:off x="2328223" y="483954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 i="1">
                <a:solidFill>
                  <a:srgbClr val="003399"/>
                </a:solidFill>
              </a:rPr>
              <a:t>Impianti pilota ISPRA e UNIPI</a:t>
            </a:r>
            <a:endParaRPr lang="it-IT" sz="1400" i="1">
              <a:solidFill>
                <a:srgbClr val="00339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48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590A7-412A-4D0D-9A0E-50CCD0A1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Grazie per l'attenzione!</a:t>
            </a:r>
          </a:p>
        </p:txBody>
      </p:sp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5F6A0FC-F034-4AB2-A3CA-202A5087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0C509149-C196-4BFC-880B-DEB0EADEEA37}"/>
              </a:ext>
            </a:extLst>
          </p:cNvPr>
          <p:cNvSpPr txBox="1"/>
          <p:nvPr/>
        </p:nvSpPr>
        <p:spPr>
          <a:xfrm>
            <a:off x="1307929" y="2977959"/>
            <a:ext cx="2407572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Simona Macchia</a:t>
            </a:r>
            <a:endParaRPr lang="it-IT"/>
          </a:p>
          <a:p>
            <a:pPr algn="r"/>
            <a:r>
              <a:rPr lang="it-IT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Davide Sartori</a:t>
            </a:r>
            <a:endParaRPr lang="it-IT"/>
          </a:p>
          <a:p>
            <a:pPr algn="r"/>
            <a:r>
              <a:rPr lang="it-IT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Andrea La Camera</a:t>
            </a:r>
            <a:endParaRPr lang="it-IT" sz="1600" dirty="0">
              <a:solidFill>
                <a:srgbClr val="00349A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it-IT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Enrichetta Barbieri</a:t>
            </a:r>
            <a:endParaRPr lang="it-IT" sz="1600" dirty="0">
              <a:solidFill>
                <a:srgbClr val="00349A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it-IT" sz="1600">
                <a:solidFill>
                  <a:srgbClr val="00349A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David Pellegrini</a:t>
            </a:r>
          </a:p>
          <a:p>
            <a:pPr algn="r"/>
            <a:r>
              <a:rPr lang="it-IT" sz="1600">
                <a:solidFill>
                  <a:srgbClr val="00349A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Alice Scuderi</a:t>
            </a:r>
          </a:p>
          <a:p>
            <a:pPr algn="r"/>
            <a:r>
              <a:rPr lang="it-IT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Ilaria Chicca</a:t>
            </a:r>
            <a:endParaRPr lang="it-IT" sz="1600" dirty="0">
              <a:solidFill>
                <a:srgbClr val="00349A"/>
              </a:solidFill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  <a:p>
            <a:pPr algn="r"/>
            <a:r>
              <a:rPr lang="it-IT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Valentina Vitiello</a:t>
            </a:r>
            <a:endParaRPr lang="it-IT" sz="1600" dirty="0">
              <a:solidFill>
                <a:srgbClr val="00349A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it-IT" sz="1600">
                <a:solidFill>
                  <a:srgbClr val="00349A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Gianluca Chiaretti</a:t>
            </a:r>
          </a:p>
          <a:p>
            <a:pPr algn="r"/>
            <a:r>
              <a:rPr lang="it-IT" sz="1600">
                <a:solidFill>
                  <a:srgbClr val="00349A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Lorenzo Morroni</a:t>
            </a:r>
          </a:p>
          <a:p>
            <a:pPr algn="r"/>
            <a:r>
              <a:rPr lang="it-IT" sz="1600">
                <a:solidFill>
                  <a:srgbClr val="00349A"/>
                </a:solidFill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Stefano Ferrari</a:t>
            </a:r>
          </a:p>
          <a:p>
            <a:pPr algn="r"/>
            <a:r>
              <a:rPr lang="it-IT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Maria Elena Piccione</a:t>
            </a:r>
            <a:endParaRPr lang="it-IT" sz="1600">
              <a:solidFill>
                <a:srgbClr val="000000"/>
              </a:solidFill>
              <a:ea typeface="+mn-lt"/>
              <a:cs typeface="+mn-lt"/>
            </a:endParaRPr>
          </a:p>
          <a:p>
            <a:pPr algn="r"/>
            <a:r>
              <a:rPr lang="en-US" sz="160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Fabiano Pilato</a:t>
            </a:r>
            <a:endParaRPr lang="it-IT" sz="1600">
              <a:solidFill>
                <a:srgbClr val="00349A"/>
              </a:solidFill>
              <a:latin typeface="Open Sans"/>
              <a:ea typeface="Open Sans"/>
              <a:cs typeface="Open Sans"/>
            </a:endParaRPr>
          </a:p>
          <a:p>
            <a:endParaRPr lang="it-IT">
              <a:solidFill>
                <a:srgbClr val="000000"/>
              </a:solidFill>
              <a:latin typeface="Calibri" panose="020F0502020204030204"/>
              <a:ea typeface="Open Sans" panose="020B0604020202020204" pitchFamily="34" charset="0"/>
              <a:cs typeface="Calibri" panose="020F0502020204030204"/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B52E4E0E-3B71-4878-8008-94BF7460D704}"/>
              </a:ext>
            </a:extLst>
          </p:cNvPr>
          <p:cNvSpPr txBox="1"/>
          <p:nvPr/>
        </p:nvSpPr>
        <p:spPr>
          <a:xfrm>
            <a:off x="80745" y="2139386"/>
            <a:ext cx="3637975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400" b="1" dirty="0">
                <a:solidFill>
                  <a:srgbClr val="00349A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it-IT" sz="2000" b="1" dirty="0">
                <a:solidFill>
                  <a:srgbClr val="00349A"/>
                </a:solidFill>
                <a:ea typeface="+mn-lt"/>
                <a:cs typeface="+mn-lt"/>
              </a:rPr>
              <a:t>Personale ISPRA coinvolto nelle attività del progetto</a:t>
            </a:r>
            <a:endParaRPr lang="it-IT" sz="2000" b="1" dirty="0">
              <a:solidFill>
                <a:srgbClr val="00349A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845D71-0E3A-414D-97C8-B97B140FD3E6}"/>
              </a:ext>
            </a:extLst>
          </p:cNvPr>
          <p:cNvSpPr txBox="1"/>
          <p:nvPr/>
        </p:nvSpPr>
        <p:spPr>
          <a:xfrm>
            <a:off x="5819729" y="239595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349A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450126-61E0-49B0-A9A4-EBAD66DF8092}"/>
              </a:ext>
            </a:extLst>
          </p:cNvPr>
          <p:cNvSpPr txBox="1"/>
          <p:nvPr/>
        </p:nvSpPr>
        <p:spPr>
          <a:xfrm>
            <a:off x="3719461" y="6167859"/>
            <a:ext cx="66090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003399"/>
                </a:solidFill>
                <a:latin typeface="Open Sans Light"/>
              </a:rPr>
              <a:t>fabiano.pilato@isprambiente.it</a:t>
            </a:r>
            <a:endParaRPr lang="it-IT" b="1">
              <a:solidFill>
                <a:srgbClr val="003399"/>
              </a:solidFill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9A660A-B0C1-4DD6-BFE6-055796B9BA26}"/>
              </a:ext>
            </a:extLst>
          </p:cNvPr>
          <p:cNvSpPr txBox="1"/>
          <p:nvPr/>
        </p:nvSpPr>
        <p:spPr>
          <a:xfrm>
            <a:off x="3723780" y="6538675"/>
            <a:ext cx="6390626" cy="9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/>
                <a:cs typeface="arial"/>
              </a:rPr>
              <a:t>ISPRA: </a:t>
            </a:r>
            <a:r>
              <a:rPr lang="en-US" sz="1000" i="1">
                <a:latin typeface="arial"/>
                <a:cs typeface="arial"/>
              </a:rPr>
              <a:t>Istituto Superiore per la Protezione e la Ricerca Ambientale</a:t>
            </a:r>
            <a:br>
              <a:rPr lang="en-US" dirty="0"/>
            </a:br>
            <a:r>
              <a:rPr lang="en-US" sz="900" i="1">
                <a:latin typeface="arial"/>
                <a:cs typeface="arial"/>
              </a:rPr>
              <a:t>Centro Nazionale per la Caratterizzazione Ambientale e la Protezione della Fascia Costiera e l'Oceanografia Operativa</a:t>
            </a:r>
            <a:br>
              <a:rPr lang="en-US" dirty="0"/>
            </a:br>
            <a:r>
              <a:rPr lang="en-US" sz="1200" b="1">
                <a:solidFill>
                  <a:srgbClr val="003399"/>
                </a:solidFill>
                <a:latin typeface="arial"/>
                <a:cs typeface="arial"/>
              </a:rPr>
              <a:t>Sezione sperimentale per la valutazione del rischio ecologico in aree marino costiere</a:t>
            </a:r>
            <a:br>
              <a:rPr lang="en-US" sz="2000" dirty="0"/>
            </a:br>
            <a:r>
              <a:rPr lang="en-US" sz="1100">
                <a:latin typeface="arial"/>
                <a:cs typeface="arial"/>
              </a:rPr>
              <a:t>Sede Territoriale di Livorno:  Via del Cedro, 38.  Tel.: </a:t>
            </a:r>
            <a:r>
              <a:rPr lang="en-US" sz="1100" b="1" dirty="0">
                <a:solidFill>
                  <a:srgbClr val="005A95"/>
                </a:solidFill>
                <a:latin typeface="arial"/>
                <a:cs typeface="arial"/>
                <a:hlinkClick r:id="rId4"/>
              </a:rPr>
              <a:t>+39.06.5007.4027</a:t>
            </a:r>
          </a:p>
          <a:p>
            <a:endParaRPr lang="en-US" sz="1100" b="1" dirty="0">
              <a:solidFill>
                <a:srgbClr val="005A95"/>
              </a:solidFill>
              <a:latin typeface="arial"/>
              <a:cs typeface="arial"/>
            </a:endParaRPr>
          </a:p>
        </p:txBody>
      </p:sp>
      <p:pic>
        <p:nvPicPr>
          <p:cNvPr id="17" name="Immagine 17" descr="Immagine che contiene testo, cielo, esterni, strada&#10;&#10;Descrizione generata automaticamente">
            <a:extLst>
              <a:ext uri="{FF2B5EF4-FFF2-40B4-BE49-F238E27FC236}">
                <a16:creationId xmlns:a16="http://schemas.microsoft.com/office/drawing/2014/main" id="{CCBAFA2A-8602-4F15-8066-1D1D7A27B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36" y="6264543"/>
            <a:ext cx="1714816" cy="1136870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8" name="Immagine 18" descr="Immagine che contiene mappa&#10;&#10;Descrizione generata automaticamente">
            <a:extLst>
              <a:ext uri="{FF2B5EF4-FFF2-40B4-BE49-F238E27FC236}">
                <a16:creationId xmlns:a16="http://schemas.microsoft.com/office/drawing/2014/main" id="{5817EE5D-86A5-49C7-881A-EE976FED2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943" y="4436657"/>
            <a:ext cx="3455308" cy="1404251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9" name="Immagine 19" descr="Immagine che contiene persona, gruppo, posando, pavimento&#10;&#10;Descrizione generata automaticamente">
            <a:extLst>
              <a:ext uri="{FF2B5EF4-FFF2-40B4-BE49-F238E27FC236}">
                <a16:creationId xmlns:a16="http://schemas.microsoft.com/office/drawing/2014/main" id="{B609E61B-04E4-4BD7-B2DC-33E42C1970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904"/>
          <a:stretch/>
        </p:blipFill>
        <p:spPr>
          <a:xfrm>
            <a:off x="5617290" y="2472780"/>
            <a:ext cx="3414820" cy="1546810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FFA104-6F26-4466-9800-EB42C594E166}"/>
              </a:ext>
            </a:extLst>
          </p:cNvPr>
          <p:cNvSpPr txBox="1"/>
          <p:nvPr/>
        </p:nvSpPr>
        <p:spPr>
          <a:xfrm>
            <a:off x="4579273" y="4025281"/>
            <a:ext cx="49959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 i="1" dirty="0">
                <a:solidFill>
                  <a:srgbClr val="003399"/>
                </a:solidFill>
              </a:rPr>
              <a:t>                              </a:t>
            </a:r>
            <a:r>
              <a:rPr lang="it-IT" sz="1200" i="1" dirty="0">
                <a:solidFill>
                  <a:srgbClr val="003399"/>
                </a:solidFill>
              </a:rPr>
              <a:t>             </a:t>
            </a:r>
            <a:r>
              <a:rPr lang="it-IT" sz="1600" b="1" i="1" dirty="0">
                <a:solidFill>
                  <a:srgbClr val="003399"/>
                </a:solidFill>
              </a:rPr>
              <a:t>I partner di </a:t>
            </a:r>
            <a:r>
              <a:rPr lang="it-IT" sz="1600" b="1" i="1" dirty="0" err="1">
                <a:solidFill>
                  <a:srgbClr val="003399"/>
                </a:solidFill>
              </a:rPr>
              <a:t>GRRinPORT</a:t>
            </a:r>
            <a:endParaRPr lang="it-IT" sz="1600" b="1" i="1">
              <a:solidFill>
                <a:srgbClr val="003399"/>
              </a:solidFill>
              <a:cs typeface="Calibri"/>
            </a:endParaRPr>
          </a:p>
        </p:txBody>
      </p:sp>
      <p:sp>
        <p:nvSpPr>
          <p:cNvPr id="4" name="Freccia angolare in su 3">
            <a:extLst>
              <a:ext uri="{FF2B5EF4-FFF2-40B4-BE49-F238E27FC236}">
                <a16:creationId xmlns:a16="http://schemas.microsoft.com/office/drawing/2014/main" id="{FD82CCC6-AB6C-413E-A5D9-15BB8BF8100D}"/>
              </a:ext>
            </a:extLst>
          </p:cNvPr>
          <p:cNvSpPr/>
          <p:nvPr/>
        </p:nvSpPr>
        <p:spPr>
          <a:xfrm rot="5400000">
            <a:off x="3231503" y="5957659"/>
            <a:ext cx="230229" cy="721609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C47216F-7094-4DD7-A964-FEF01C01F3FB}"/>
              </a:ext>
            </a:extLst>
          </p:cNvPr>
          <p:cNvSpPr txBox="1"/>
          <p:nvPr/>
        </p:nvSpPr>
        <p:spPr>
          <a:xfrm>
            <a:off x="347948" y="7076565"/>
            <a:ext cx="35234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 i="1" dirty="0">
                <a:solidFill>
                  <a:srgbClr val="003399"/>
                </a:solidFill>
              </a:rPr>
              <a:t> </a:t>
            </a:r>
            <a:r>
              <a:rPr lang="it-IT" sz="1200" i="1" dirty="0">
                <a:solidFill>
                  <a:srgbClr val="98C222"/>
                </a:solidFill>
              </a:rPr>
              <a:t>Sede  ISPRA a </a:t>
            </a:r>
            <a:r>
              <a:rPr lang="it-IT" sz="1200" i="1">
                <a:solidFill>
                  <a:srgbClr val="98C222"/>
                </a:solidFill>
              </a:rPr>
              <a:t>Livorno   </a:t>
            </a:r>
            <a:r>
              <a:rPr lang="it-IT" sz="1400" i="1" dirty="0">
                <a:solidFill>
                  <a:srgbClr val="98C222"/>
                </a:solidFill>
              </a:rPr>
              <a:t>      </a:t>
            </a:r>
            <a:r>
              <a:rPr lang="it-IT" sz="1400" i="1" dirty="0">
                <a:solidFill>
                  <a:srgbClr val="003399"/>
                </a:solidFill>
              </a:rPr>
              <a:t>                   </a:t>
            </a:r>
            <a:r>
              <a:rPr lang="it-IT" sz="1200" i="1" dirty="0">
                <a:solidFill>
                  <a:srgbClr val="003399"/>
                </a:solidFill>
              </a:rPr>
              <a:t>       </a:t>
            </a:r>
            <a:endParaRPr lang="it-IT" sz="1200" i="1" dirty="0">
              <a:solidFill>
                <a:srgbClr val="00339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34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35A9EC6-395C-423A-8B5E-7C3A7CFC6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067" y="202079"/>
            <a:ext cx="3067701" cy="708252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667AAB37-2F18-4D95-AEC4-64126DD414F8}"/>
              </a:ext>
            </a:extLst>
          </p:cNvPr>
          <p:cNvSpPr/>
          <p:nvPr/>
        </p:nvSpPr>
        <p:spPr>
          <a:xfrm>
            <a:off x="250332" y="2430394"/>
            <a:ext cx="4896996" cy="1212509"/>
          </a:xfrm>
          <a:prstGeom prst="ellipse">
            <a:avLst/>
          </a:prstGeom>
          <a:noFill/>
          <a:ln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003399"/>
                </a:solidFill>
                <a:cs typeface="Calibri"/>
              </a:rPr>
              <a:t>esperienza pluriennale dei partner</a:t>
            </a:r>
            <a:endParaRPr lang="it-IT" b="1">
              <a:solidFill>
                <a:srgbClr val="003399"/>
              </a:solidFill>
              <a:ea typeface="+mn-lt"/>
              <a:cs typeface="+mn-lt"/>
            </a:endParaRPr>
          </a:p>
          <a:p>
            <a:pPr algn="ctr"/>
            <a:r>
              <a:rPr lang="it-IT" b="1">
                <a:solidFill>
                  <a:srgbClr val="003399"/>
                </a:solidFill>
                <a:cs typeface="Calibri"/>
              </a:rPr>
              <a:t>+</a:t>
            </a:r>
          </a:p>
          <a:p>
            <a:pPr algn="ctr"/>
            <a:r>
              <a:rPr lang="it-IT" b="1">
                <a:solidFill>
                  <a:srgbClr val="003399"/>
                </a:solidFill>
                <a:cs typeface="Calibri"/>
              </a:rPr>
              <a:t>attività condotte nel triennio</a:t>
            </a:r>
            <a:endParaRPr lang="it-IT" b="1">
              <a:solidFill>
                <a:srgbClr val="003399"/>
              </a:solidFill>
              <a:ea typeface="+mn-lt"/>
              <a:cs typeface="+mn-lt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5083C3F-17AB-4343-9CB6-28755BCB3AD1}"/>
              </a:ext>
            </a:extLst>
          </p:cNvPr>
          <p:cNvSpPr/>
          <p:nvPr/>
        </p:nvSpPr>
        <p:spPr>
          <a:xfrm>
            <a:off x="308057" y="4220007"/>
            <a:ext cx="4795858" cy="880357"/>
          </a:xfrm>
          <a:prstGeom prst="ellipse">
            <a:avLst/>
          </a:prstGeom>
          <a:noFill/>
          <a:ln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>
                <a:solidFill>
                  <a:srgbClr val="003399"/>
                </a:solidFill>
                <a:cs typeface="Calibri"/>
              </a:rPr>
              <a:t>indicazioni</a:t>
            </a:r>
            <a:r>
              <a:rPr lang="it-IT" b="1">
                <a:solidFill>
                  <a:srgbClr val="003399"/>
                </a:solidFill>
                <a:ea typeface="+mn-lt"/>
                <a:cs typeface="+mn-lt"/>
              </a:rPr>
              <a:t>  tecnico-scientifiche</a:t>
            </a: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B2938FC-6C70-469B-8C58-BC0504D38273}"/>
              </a:ext>
            </a:extLst>
          </p:cNvPr>
          <p:cNvSpPr/>
          <p:nvPr/>
        </p:nvSpPr>
        <p:spPr>
          <a:xfrm>
            <a:off x="235621" y="5800548"/>
            <a:ext cx="4940341" cy="1212509"/>
          </a:xfrm>
          <a:prstGeom prst="ellipse">
            <a:avLst/>
          </a:prstGeom>
          <a:noFill/>
          <a:ln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>
                <a:solidFill>
                  <a:srgbClr val="003399"/>
                </a:solidFill>
                <a:ea typeface="+mn-lt"/>
                <a:cs typeface="+mn-lt"/>
              </a:rPr>
              <a:t>programma di monitoraggio degli impatti ambientali causati da </a:t>
            </a:r>
            <a:endParaRPr lang="it-IT"/>
          </a:p>
          <a:p>
            <a:pPr algn="ctr"/>
            <a:r>
              <a:rPr lang="it-IT" b="1">
                <a:solidFill>
                  <a:srgbClr val="003399"/>
                </a:solidFill>
                <a:ea typeface="+mn-lt"/>
                <a:cs typeface="+mn-lt"/>
              </a:rPr>
              <a:t>interventi antropici nei porti </a:t>
            </a:r>
            <a:endParaRPr lang="it-IT" b="1">
              <a:solidFill>
                <a:srgbClr val="003399"/>
              </a:solidFill>
              <a:cs typeface="Calibri"/>
            </a:endParaRPr>
          </a:p>
        </p:txBody>
      </p:sp>
      <p:pic>
        <p:nvPicPr>
          <p:cNvPr id="14" name="Immagine 14">
            <a:extLst>
              <a:ext uri="{FF2B5EF4-FFF2-40B4-BE49-F238E27FC236}">
                <a16:creationId xmlns:a16="http://schemas.microsoft.com/office/drawing/2014/main" id="{B60D6BBC-6131-422C-962F-774E1A098F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20" t="31081" r="29603" b="4955"/>
          <a:stretch/>
        </p:blipFill>
        <p:spPr>
          <a:xfrm rot="780000">
            <a:off x="8023734" y="3506645"/>
            <a:ext cx="2354820" cy="2873498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3" name="Immagine 13">
            <a:extLst>
              <a:ext uri="{FF2B5EF4-FFF2-40B4-BE49-F238E27FC236}">
                <a16:creationId xmlns:a16="http://schemas.microsoft.com/office/drawing/2014/main" id="{6444F46C-68F6-446D-BEC6-E825124BDE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11" t="24615" r="31173" b="16923"/>
          <a:stretch/>
        </p:blipFill>
        <p:spPr>
          <a:xfrm rot="480000">
            <a:off x="6460555" y="2842749"/>
            <a:ext cx="2261294" cy="2801329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12" name="Immagine 12">
            <a:extLst>
              <a:ext uri="{FF2B5EF4-FFF2-40B4-BE49-F238E27FC236}">
                <a16:creationId xmlns:a16="http://schemas.microsoft.com/office/drawing/2014/main" id="{4FA5DFD4-E9DA-4240-9BD1-F58CD60746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68" t="26467" r="31202" b="9270"/>
          <a:stretch/>
        </p:blipFill>
        <p:spPr>
          <a:xfrm>
            <a:off x="5227338" y="2906663"/>
            <a:ext cx="2216000" cy="2960151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57C43297-8994-4269-8760-2663A87B176D}"/>
              </a:ext>
            </a:extLst>
          </p:cNvPr>
          <p:cNvSpPr/>
          <p:nvPr/>
        </p:nvSpPr>
        <p:spPr>
          <a:xfrm>
            <a:off x="2475550" y="3636369"/>
            <a:ext cx="480010" cy="513440"/>
          </a:xfrm>
          <a:prstGeom prst="downArrow">
            <a:avLst/>
          </a:prstGeom>
          <a:solidFill>
            <a:srgbClr val="98C222"/>
          </a:solidFill>
          <a:ln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2487623B-4B22-4C8D-8582-7010D325C4FB}"/>
              </a:ext>
            </a:extLst>
          </p:cNvPr>
          <p:cNvSpPr/>
          <p:nvPr/>
        </p:nvSpPr>
        <p:spPr>
          <a:xfrm>
            <a:off x="2488724" y="5151766"/>
            <a:ext cx="480010" cy="513440"/>
          </a:xfrm>
          <a:prstGeom prst="downArrow">
            <a:avLst/>
          </a:prstGeom>
          <a:solidFill>
            <a:srgbClr val="98C222"/>
          </a:solidFill>
          <a:ln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15">
            <a:extLst>
              <a:ext uri="{FF2B5EF4-FFF2-40B4-BE49-F238E27FC236}">
                <a16:creationId xmlns:a16="http://schemas.microsoft.com/office/drawing/2014/main" id="{736A6BF5-87C2-42EC-BE77-7D28012B1ECE}"/>
              </a:ext>
            </a:extLst>
          </p:cNvPr>
          <p:cNvSpPr txBox="1">
            <a:spLocks/>
          </p:cNvSpPr>
          <p:nvPr/>
        </p:nvSpPr>
        <p:spPr>
          <a:xfrm>
            <a:off x="457314" y="1263633"/>
            <a:ext cx="9885582" cy="836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/>
            <a:r>
              <a:rPr lang="it-IT" sz="2000">
                <a:latin typeface="Open Sans Bold"/>
                <a:ea typeface="Open Sans Bold"/>
                <a:cs typeface="Open Sans Bold"/>
              </a:rPr>
              <a:t>Output T4.1  -  "</a:t>
            </a:r>
            <a:r>
              <a:rPr lang="it-IT" sz="2000" i="1">
                <a:latin typeface="Open Sans Bold"/>
                <a:ea typeface="Open Sans Bold"/>
                <a:cs typeface="Open Sans Bold"/>
              </a:rPr>
              <a:t>Linee guida e mappa georeferenziata per il monitoraggio </a:t>
            </a:r>
            <a:br>
              <a:rPr lang="it-IT" sz="2000" i="1" dirty="0">
                <a:latin typeface="Open Sans Bold"/>
                <a:ea typeface="Open Sans Bold"/>
                <a:cs typeface="Open Sans Bold"/>
              </a:rPr>
            </a:br>
            <a:r>
              <a:rPr lang="it-IT" sz="2000" i="1">
                <a:latin typeface="Open Sans Bold"/>
                <a:ea typeface="Open Sans Bold"/>
                <a:cs typeface="Open Sans Bold"/>
              </a:rPr>
              <a:t>             degli impatti ambientali derivanti da interventi antropici nei porti</a:t>
            </a:r>
            <a:r>
              <a:rPr lang="it-IT" sz="2000" dirty="0">
                <a:latin typeface="Open Sans Bold"/>
                <a:ea typeface="Open Sans Bold"/>
                <a:cs typeface="Open Sans Bold"/>
              </a:rPr>
              <a:t>"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13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F244BF-135C-4887-9D8B-130A24B0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pic>
        <p:nvPicPr>
          <p:cNvPr id="7" name="Immagine 7" descr="Immagine che contiene esterni, natura&#10;&#10;Descrizione generata automaticamente">
            <a:extLst>
              <a:ext uri="{FF2B5EF4-FFF2-40B4-BE49-F238E27FC236}">
                <a16:creationId xmlns:a16="http://schemas.microsoft.com/office/drawing/2014/main" id="{4E1F3428-F3EC-4B2F-B2FF-560397C07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22" y="5579502"/>
            <a:ext cx="2975699" cy="1700154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8" name="Immagine 8" descr="Immagine che contiene cielo, esterni, acqua, natura&#10;&#10;Descrizione generata automaticamente">
            <a:extLst>
              <a:ext uri="{FF2B5EF4-FFF2-40B4-BE49-F238E27FC236}">
                <a16:creationId xmlns:a16="http://schemas.microsoft.com/office/drawing/2014/main" id="{ADA6693E-DEC2-42D4-B03B-0189D7003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652" y="2278902"/>
            <a:ext cx="2974375" cy="1710807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43A764-83A5-4F59-8901-2CCC41ED82FB}"/>
              </a:ext>
            </a:extLst>
          </p:cNvPr>
          <p:cNvSpPr txBox="1"/>
          <p:nvPr/>
        </p:nvSpPr>
        <p:spPr>
          <a:xfrm>
            <a:off x="277836" y="4839542"/>
            <a:ext cx="46503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99"/>
                </a:solidFill>
                <a:cs typeface="Calibri"/>
              </a:rPr>
              <a:t> diminuzione  ossigeno disciolto </a:t>
            </a:r>
            <a:endParaRPr lang="it-IT"/>
          </a:p>
          <a:p>
            <a:r>
              <a:rPr lang="en-US">
                <a:solidFill>
                  <a:srgbClr val="003399"/>
                </a:solidFill>
                <a:cs typeface="Calibri"/>
              </a:rPr>
              <a:t> solubilizzazione dei contaminanti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rgbClr val="003399"/>
                </a:solidFill>
                <a:cs typeface="Calibri"/>
              </a:rPr>
              <a:t> condizioni chimico-fisiche del sedimento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rgbClr val="003399"/>
                </a:solidFill>
                <a:cs typeface="Calibri"/>
              </a:rPr>
              <a:t> introduzione di microrganismi patogeni,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rgbClr val="003399"/>
                </a:solidFill>
                <a:cs typeface="Calibri"/>
              </a:rPr>
              <a:t> refluimento, movimentazione e risospensione </a:t>
            </a:r>
            <a:r>
              <a:rPr lang="en-US" dirty="0">
                <a:solidFill>
                  <a:srgbClr val="003399"/>
                </a:solidFill>
                <a:cs typeface="Calibri"/>
              </a:rPr>
              <a:t>di sedimenti e contaminanti </a:t>
            </a:r>
            <a:endParaRPr lang="en-US">
              <a:cs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83EC99C-BC39-479A-94D3-A3DF5B1DFEC5}"/>
              </a:ext>
            </a:extLst>
          </p:cNvPr>
          <p:cNvSpPr txBox="1"/>
          <p:nvPr/>
        </p:nvSpPr>
        <p:spPr>
          <a:xfrm>
            <a:off x="350033" y="2429337"/>
            <a:ext cx="449145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003399"/>
                </a:solidFill>
              </a:rPr>
              <a:t>fenomeni di inquinamento</a:t>
            </a:r>
            <a:r>
              <a:rPr lang="it-IT" dirty="0">
                <a:solidFill>
                  <a:srgbClr val="003399"/>
                </a:solidFill>
              </a:rPr>
              <a:t> </a:t>
            </a:r>
            <a:endParaRPr lang="it-IT" dirty="0"/>
          </a:p>
          <a:p>
            <a:endParaRPr lang="it-IT" dirty="0">
              <a:solidFill>
                <a:srgbClr val="003399"/>
              </a:solidFill>
            </a:endParaRPr>
          </a:p>
          <a:p>
            <a:r>
              <a:rPr lang="it-IT">
                <a:solidFill>
                  <a:srgbClr val="003399"/>
                </a:solidFill>
              </a:rPr>
              <a:t>scarso ricambio delle acque </a:t>
            </a:r>
            <a:endParaRPr lang="it-IT">
              <a:solidFill>
                <a:srgbClr val="000000"/>
              </a:solidFill>
              <a:cs typeface="Calibri"/>
            </a:endParaRPr>
          </a:p>
          <a:p>
            <a:r>
              <a:rPr lang="it-IT">
                <a:solidFill>
                  <a:srgbClr val="003399"/>
                </a:solidFill>
              </a:rPr>
              <a:t>scarichi idrici</a:t>
            </a:r>
            <a:endParaRPr lang="it-IT">
              <a:solidFill>
                <a:srgbClr val="000000"/>
              </a:solidFill>
            </a:endParaRPr>
          </a:p>
          <a:p>
            <a:r>
              <a:rPr lang="it-IT">
                <a:solidFill>
                  <a:srgbClr val="003399"/>
                </a:solidFill>
              </a:rPr>
              <a:t>acque di dilavamento e di prima pioggia </a:t>
            </a:r>
            <a:endParaRPr lang="it-IT">
              <a:solidFill>
                <a:srgbClr val="000000"/>
              </a:solidFill>
            </a:endParaRPr>
          </a:p>
          <a:p>
            <a:r>
              <a:rPr lang="it-IT">
                <a:solidFill>
                  <a:srgbClr val="003399"/>
                </a:solidFill>
              </a:rPr>
              <a:t>manutenzione infrastrutturale </a:t>
            </a:r>
            <a:endParaRPr lang="it-IT">
              <a:solidFill>
                <a:srgbClr val="000000"/>
              </a:solidFill>
            </a:endParaRPr>
          </a:p>
          <a:p>
            <a:r>
              <a:rPr lang="it-IT">
                <a:solidFill>
                  <a:srgbClr val="003399"/>
                </a:solidFill>
              </a:rPr>
              <a:t>cantieristica</a:t>
            </a:r>
            <a:endParaRPr lang="it-IT" dirty="0">
              <a:solidFill>
                <a:srgbClr val="000000"/>
              </a:solidFill>
            </a:endParaRPr>
          </a:p>
          <a:p>
            <a:r>
              <a:rPr lang="it-IT">
                <a:solidFill>
                  <a:srgbClr val="003399"/>
                </a:solidFill>
              </a:rPr>
              <a:t>traffico marittimo</a:t>
            </a:r>
            <a:endParaRPr lang="it-IT">
              <a:solidFill>
                <a:srgbClr val="003399"/>
              </a:solidFill>
              <a:cs typeface="Calibri"/>
            </a:endParaRPr>
          </a:p>
        </p:txBody>
      </p:sp>
      <p:pic>
        <p:nvPicPr>
          <p:cNvPr id="4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A9193B3-C725-488E-8CAD-5F9A9CE3F2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2" t="3226" r="2632" b="12097"/>
          <a:stretch/>
        </p:blipFill>
        <p:spPr>
          <a:xfrm>
            <a:off x="7735301" y="4061765"/>
            <a:ext cx="2484503" cy="1446114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E792194B-BCD1-468C-A106-115DF0F67E86}"/>
              </a:ext>
            </a:extLst>
          </p:cNvPr>
          <p:cNvSpPr/>
          <p:nvPr/>
        </p:nvSpPr>
        <p:spPr>
          <a:xfrm>
            <a:off x="4748058" y="2951219"/>
            <a:ext cx="650001" cy="3566459"/>
          </a:xfrm>
          <a:prstGeom prst="rightBrace">
            <a:avLst/>
          </a:prstGeom>
          <a:ln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4" descr="Immagine che contiene barca, acqua, cielo, esterni&#10;&#10;Descrizione generata automaticamente">
            <a:extLst>
              <a:ext uri="{FF2B5EF4-FFF2-40B4-BE49-F238E27FC236}">
                <a16:creationId xmlns:a16="http://schemas.microsoft.com/office/drawing/2014/main" id="{48CBBF5D-D309-479E-8CF1-D8F6175B8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315" y="4068714"/>
            <a:ext cx="1934090" cy="1450860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16" name="Titolo 15">
            <a:extLst>
              <a:ext uri="{FF2B5EF4-FFF2-40B4-BE49-F238E27FC236}">
                <a16:creationId xmlns:a16="http://schemas.microsoft.com/office/drawing/2014/main" id="{18485EEE-7A56-4C8D-9606-AFAAA312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>
                <a:latin typeface="Open Sans Bold"/>
                <a:ea typeface="Open Sans Bold"/>
                <a:cs typeface="Open Sans Bold"/>
              </a:rPr>
              <a:t>Output T4.1  -  "</a:t>
            </a:r>
            <a:r>
              <a:rPr lang="it-IT" sz="2000" i="1">
                <a:latin typeface="Open Sans Bold"/>
                <a:ea typeface="Open Sans Bold"/>
                <a:cs typeface="Open Sans Bold"/>
              </a:rPr>
              <a:t>Linee guida e mappa georeferenziata per il monitoraggio </a:t>
            </a:r>
            <a:br>
              <a:rPr lang="it-IT" sz="2000" i="1" dirty="0">
                <a:latin typeface="Open Sans Bold"/>
                <a:ea typeface="Open Sans Bold"/>
                <a:cs typeface="Open Sans Bold"/>
              </a:rPr>
            </a:br>
            <a:r>
              <a:rPr lang="it-IT" sz="2000" i="1">
                <a:latin typeface="Open Sans Bold"/>
                <a:ea typeface="Open Sans Bold"/>
                <a:cs typeface="Open Sans Bold"/>
              </a:rPr>
              <a:t>             degli impatti ambientali derivanti da interventi antropici nei porti</a:t>
            </a:r>
            <a:r>
              <a:rPr lang="it-IT" sz="2000" dirty="0">
                <a:latin typeface="Open Sans Bold"/>
                <a:ea typeface="Open Sans Bold"/>
                <a:cs typeface="Open Sans Bold"/>
              </a:rPr>
              <a:t>"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12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D836C2A-43E7-402E-ABC5-B084F17B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pic>
        <p:nvPicPr>
          <p:cNvPr id="5" name="Immagine 6">
            <a:extLst>
              <a:ext uri="{FF2B5EF4-FFF2-40B4-BE49-F238E27FC236}">
                <a16:creationId xmlns:a16="http://schemas.microsoft.com/office/drawing/2014/main" id="{AE651CD8-B4D5-4CC3-A9BE-D14C43675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156" y="1731047"/>
            <a:ext cx="7902601" cy="34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CA6B874-1BFF-42AA-8025-2D9ACB91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4523" y="1330660"/>
            <a:ext cx="7301265" cy="4976060"/>
          </a:xfrm>
        </p:spPr>
      </p:pic>
      <p:pic>
        <p:nvPicPr>
          <p:cNvPr id="3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7653DA-11D0-467B-A2F5-A5F8F2092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873DD6-2685-44BE-9D81-CE2068236C43}"/>
              </a:ext>
            </a:extLst>
          </p:cNvPr>
          <p:cNvSpPr txBox="1"/>
          <p:nvPr/>
        </p:nvSpPr>
        <p:spPr>
          <a:xfrm>
            <a:off x="187185" y="2145597"/>
            <a:ext cx="963104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82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2A906745-B535-40ED-B06A-365F9128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13" y="1429008"/>
            <a:ext cx="9885582" cy="418093"/>
          </a:xfrm>
        </p:spPr>
        <p:txBody>
          <a:bodyPr/>
          <a:lstStyle/>
          <a:p>
            <a:r>
              <a:rPr lang="it-IT" sz="2000" i="1">
                <a:latin typeface="Open Sans Bold"/>
                <a:ea typeface="Open Sans Bold"/>
                <a:cs typeface="Open Sans Bold"/>
              </a:rPr>
              <a:t>Principali elementi da monitorare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C4F0C2-C4AE-49BF-9C3C-CF23B963EF2C}"/>
              </a:ext>
            </a:extLst>
          </p:cNvPr>
          <p:cNvSpPr txBox="1"/>
          <p:nvPr/>
        </p:nvSpPr>
        <p:spPr>
          <a:xfrm>
            <a:off x="247546" y="2183986"/>
            <a:ext cx="9880703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it-IT" sz="2000" b="1">
                <a:solidFill>
                  <a:srgbClr val="444444"/>
                </a:solidFill>
                <a:cs typeface="Arial"/>
              </a:rPr>
              <a:t>caratteristiche chimico-ﬁsiche della colonna d’acqua</a:t>
            </a:r>
            <a:r>
              <a:rPr lang="it-IT" dirty="0">
                <a:solidFill>
                  <a:srgbClr val="444444"/>
                </a:solidFill>
                <a:cs typeface="Arial"/>
              </a:rPr>
              <a:t> </a:t>
            </a:r>
            <a:r>
              <a:rPr lang="it-IT">
                <a:solidFill>
                  <a:srgbClr val="444444"/>
                </a:solidFill>
                <a:cs typeface="Arial"/>
              </a:rPr>
              <a:t>(conducibilità, temperatura, pressione, pH, potenziale redox, concentrazione di ossigeno disciolto, concentrazione di nutrienti, cloroﬁlla «a»);</a:t>
            </a:r>
            <a:r>
              <a:rPr lang="en-US">
                <a:solidFill>
                  <a:srgbClr val="444444"/>
                </a:solidFill>
                <a:cs typeface="Arial"/>
              </a:rPr>
              <a:t>​</a:t>
            </a:r>
            <a:endParaRPr lang="it-IT"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endParaRPr lang="en-US" dirty="0">
              <a:solidFill>
                <a:srgbClr val="444444"/>
              </a:solidFill>
              <a:cs typeface="Arial"/>
            </a:endParaRPr>
          </a:p>
          <a:p>
            <a:pPr marL="1085850" lvl="2" indent="-171450" algn="just">
              <a:buFont typeface="Arial"/>
              <a:buChar char="•"/>
            </a:pPr>
            <a:r>
              <a:rPr lang="it-IT">
                <a:solidFill>
                  <a:srgbClr val="444444"/>
                </a:solidFill>
                <a:cs typeface="Arial"/>
              </a:rPr>
              <a:t>livelli di </a:t>
            </a:r>
            <a:r>
              <a:rPr lang="it-IT" sz="2000" b="1">
                <a:solidFill>
                  <a:srgbClr val="444444"/>
                </a:solidFill>
                <a:cs typeface="Arial"/>
              </a:rPr>
              <a:t>torbidità </a:t>
            </a:r>
            <a:r>
              <a:rPr lang="it-IT" sz="2000" b="1" i="1">
                <a:solidFill>
                  <a:srgbClr val="444444"/>
                </a:solidFill>
                <a:cs typeface="Arial"/>
              </a:rPr>
              <a:t>in situ</a:t>
            </a:r>
            <a:r>
              <a:rPr lang="it-IT" b="1" dirty="0">
                <a:solidFill>
                  <a:srgbClr val="444444"/>
                </a:solidFill>
                <a:cs typeface="Arial"/>
              </a:rPr>
              <a:t> </a:t>
            </a:r>
            <a:r>
              <a:rPr lang="it-IT">
                <a:solidFill>
                  <a:srgbClr val="444444"/>
                </a:solidFill>
                <a:cs typeface="Arial"/>
              </a:rPr>
              <a:t>e concentrazione di</a:t>
            </a:r>
            <a:r>
              <a:rPr lang="it-IT" b="1" dirty="0">
                <a:solidFill>
                  <a:srgbClr val="444444"/>
                </a:solidFill>
                <a:cs typeface="Arial"/>
              </a:rPr>
              <a:t> </a:t>
            </a:r>
            <a:r>
              <a:rPr lang="it-IT" sz="2000" b="1">
                <a:solidFill>
                  <a:srgbClr val="444444"/>
                </a:solidFill>
                <a:cs typeface="Arial"/>
              </a:rPr>
              <a:t>solidi sospesi</a:t>
            </a:r>
            <a:r>
              <a:rPr lang="it-IT" b="1">
                <a:solidFill>
                  <a:srgbClr val="444444"/>
                </a:solidFill>
                <a:cs typeface="Arial"/>
              </a:rPr>
              <a:t> </a:t>
            </a:r>
            <a:r>
              <a:rPr lang="it-IT">
                <a:solidFill>
                  <a:srgbClr val="444444"/>
                </a:solidFill>
                <a:cs typeface="Arial"/>
              </a:rPr>
              <a:t>in colonna d’acqua;</a:t>
            </a:r>
            <a:r>
              <a:rPr lang="en-US">
                <a:solidFill>
                  <a:srgbClr val="444444"/>
                </a:solidFill>
                <a:cs typeface="Arial"/>
              </a:rPr>
              <a:t>​</a:t>
            </a:r>
          </a:p>
          <a:p>
            <a:pPr marL="171450" indent="-171450" algn="just">
              <a:buFont typeface="Arial"/>
              <a:buChar char="•"/>
            </a:pPr>
            <a:endParaRPr lang="en-US" dirty="0">
              <a:solidFill>
                <a:srgbClr val="444444"/>
              </a:solidFill>
              <a:cs typeface="Arial"/>
            </a:endParaRPr>
          </a:p>
          <a:p>
            <a:pPr marL="2000250" lvl="4" indent="-171450">
              <a:buFont typeface="Arial"/>
              <a:buChar char="•"/>
            </a:pPr>
            <a:r>
              <a:rPr lang="it-IT">
                <a:solidFill>
                  <a:srgbClr val="444444"/>
                </a:solidFill>
                <a:cs typeface="Arial"/>
              </a:rPr>
              <a:t>concentrazione di </a:t>
            </a:r>
            <a:r>
              <a:rPr lang="it-IT" sz="2000" b="1">
                <a:solidFill>
                  <a:srgbClr val="444444"/>
                </a:solidFill>
                <a:cs typeface="Arial"/>
              </a:rPr>
              <a:t>elementi e contaminanti chimici </a:t>
            </a:r>
            <a:r>
              <a:rPr lang="it-IT" b="1">
                <a:solidFill>
                  <a:srgbClr val="444444"/>
                </a:solidFill>
                <a:cs typeface="Arial"/>
              </a:rPr>
              <a:t>organici ed inorganici </a:t>
            </a:r>
            <a:r>
              <a:rPr lang="it-IT">
                <a:solidFill>
                  <a:srgbClr val="444444"/>
                </a:solidFill>
                <a:cs typeface="Arial"/>
              </a:rPr>
              <a:t>signiﬁcativi</a:t>
            </a:r>
            <a:r>
              <a:rPr lang="it-IT" dirty="0">
                <a:solidFill>
                  <a:srgbClr val="444444"/>
                </a:solidFill>
                <a:cs typeface="Arial"/>
              </a:rPr>
              <a:t> ; </a:t>
            </a:r>
            <a:r>
              <a:rPr lang="en-US" dirty="0">
                <a:solidFill>
                  <a:srgbClr val="444444"/>
                </a:solidFill>
                <a:cs typeface="Arial"/>
              </a:rPr>
              <a:t>​</a:t>
            </a:r>
          </a:p>
          <a:p>
            <a:pPr marL="2000250" lvl="4" indent="-171450">
              <a:buFont typeface="Arial"/>
              <a:buChar char="•"/>
            </a:pPr>
            <a:endParaRPr lang="en-US" dirty="0">
              <a:solidFill>
                <a:srgbClr val="444444"/>
              </a:solidFill>
              <a:cs typeface="Arial"/>
            </a:endParaRPr>
          </a:p>
          <a:p>
            <a:pPr marL="171450" indent="-171450" algn="ctr">
              <a:buFont typeface="Arial"/>
              <a:buChar char="•"/>
            </a:pPr>
            <a:r>
              <a:rPr lang="it-IT" sz="2000" b="1">
                <a:solidFill>
                  <a:srgbClr val="444444"/>
                </a:solidFill>
                <a:cs typeface="Arial"/>
              </a:rPr>
              <a:t>Saggi ecotossicologi</a:t>
            </a:r>
            <a:r>
              <a:rPr lang="it-IT">
                <a:solidFill>
                  <a:srgbClr val="444444"/>
                </a:solidFill>
                <a:cs typeface="Arial"/>
              </a:rPr>
              <a:t> e </a:t>
            </a:r>
            <a:r>
              <a:rPr lang="it-IT" sz="2000" b="1">
                <a:solidFill>
                  <a:srgbClr val="444444"/>
                </a:solidFill>
                <a:cs typeface="Arial"/>
              </a:rPr>
              <a:t>test in-situ</a:t>
            </a:r>
            <a:r>
              <a:rPr lang="it-IT">
                <a:solidFill>
                  <a:srgbClr val="444444"/>
                </a:solidFill>
                <a:cs typeface="Arial"/>
              </a:rPr>
              <a:t>;</a:t>
            </a:r>
            <a:endParaRPr lang="en-US" dirty="0">
              <a:solidFill>
                <a:srgbClr val="444444"/>
              </a:solidFill>
              <a:cs typeface="Arial"/>
            </a:endParaRPr>
          </a:p>
          <a:p>
            <a:pPr marL="2000250" lvl="4" indent="-171450" algn="r">
              <a:buFont typeface="Arial"/>
              <a:buChar char="•"/>
            </a:pPr>
            <a:endParaRPr lang="it-IT" dirty="0">
              <a:solidFill>
                <a:srgbClr val="444444"/>
              </a:solidFill>
              <a:cs typeface="Arial"/>
            </a:endParaRPr>
          </a:p>
          <a:p>
            <a:pPr algn="just"/>
            <a:endParaRPr lang="it-IT">
              <a:solidFill>
                <a:srgbClr val="444444"/>
              </a:solidFill>
              <a:cs typeface="Arial"/>
            </a:endParaRPr>
          </a:p>
        </p:txBody>
      </p:sp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5D729AC-D634-4C4E-9FE0-CBCAD5947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pic>
        <p:nvPicPr>
          <p:cNvPr id="12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66E145-B862-47A6-B800-07BAD97A7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21" y="4513001"/>
            <a:ext cx="2459253" cy="2534574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FD2A4269-9D83-4D5E-B7DB-C05AA1BD9421}"/>
              </a:ext>
            </a:extLst>
          </p:cNvPr>
          <p:cNvSpPr/>
          <p:nvPr/>
        </p:nvSpPr>
        <p:spPr>
          <a:xfrm>
            <a:off x="4622315" y="5937117"/>
            <a:ext cx="1963634" cy="490700"/>
          </a:xfrm>
          <a:prstGeom prst="leftRightArrow">
            <a:avLst/>
          </a:prstGeom>
          <a:solidFill>
            <a:schemeClr val="bg1"/>
          </a:solidFill>
          <a:ln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4" descr="Immagine che contiene vicino&#10;&#10;Descrizione generata automaticamente">
            <a:extLst>
              <a:ext uri="{FF2B5EF4-FFF2-40B4-BE49-F238E27FC236}">
                <a16:creationId xmlns:a16="http://schemas.microsoft.com/office/drawing/2014/main" id="{D86C339D-99DB-48A8-8B27-67961F37ED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5" r="6593"/>
          <a:stretch/>
        </p:blipFill>
        <p:spPr>
          <a:xfrm>
            <a:off x="7341876" y="4732738"/>
            <a:ext cx="1228377" cy="900938"/>
          </a:xfrm>
          <a:prstGeom prst="rect">
            <a:avLst/>
          </a:prstGeom>
        </p:spPr>
      </p:pic>
      <p:pic>
        <p:nvPicPr>
          <p:cNvPr id="5" name="Immagine 6" descr="Immagine che contiene interni, parete, ingombro, parecchi&#10;&#10;Descrizione generata automaticamente">
            <a:extLst>
              <a:ext uri="{FF2B5EF4-FFF2-40B4-BE49-F238E27FC236}">
                <a16:creationId xmlns:a16="http://schemas.microsoft.com/office/drawing/2014/main" id="{DCBA9867-4F87-4B65-8379-B1040B5824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08" b="917"/>
          <a:stretch/>
        </p:blipFill>
        <p:spPr>
          <a:xfrm>
            <a:off x="406521" y="4935632"/>
            <a:ext cx="3754777" cy="19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C4F0C2-C4AE-49BF-9C3C-CF23B963EF2C}"/>
              </a:ext>
            </a:extLst>
          </p:cNvPr>
          <p:cNvSpPr txBox="1"/>
          <p:nvPr/>
        </p:nvSpPr>
        <p:spPr>
          <a:xfrm>
            <a:off x="247546" y="2183986"/>
            <a:ext cx="9938496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Arial"/>
              <a:buChar char="•"/>
            </a:pPr>
            <a:endParaRPr lang="it-IT" dirty="0">
              <a:solidFill>
                <a:srgbClr val="444444"/>
              </a:solidFill>
              <a:cs typeface="Arial"/>
            </a:endParaRPr>
          </a:p>
          <a:p>
            <a:pPr marL="171450" indent="-171450" algn="just">
              <a:buFont typeface="Arial"/>
              <a:buChar char="•"/>
            </a:pPr>
            <a:r>
              <a:rPr lang="it-IT">
                <a:solidFill>
                  <a:srgbClr val="444444"/>
                </a:solidFill>
                <a:cs typeface="Arial"/>
              </a:rPr>
              <a:t>Concentrazione dei </a:t>
            </a:r>
            <a:r>
              <a:rPr lang="it-IT" sz="2000" b="1">
                <a:solidFill>
                  <a:srgbClr val="444444"/>
                </a:solidFill>
                <a:cs typeface="Arial"/>
              </a:rPr>
              <a:t>contaminanti biodisponibili</a:t>
            </a:r>
            <a:r>
              <a:rPr lang="it-IT" dirty="0">
                <a:solidFill>
                  <a:srgbClr val="444444"/>
                </a:solidFill>
                <a:cs typeface="Arial"/>
              </a:rPr>
              <a:t> </a:t>
            </a:r>
            <a:r>
              <a:rPr lang="it-IT">
                <a:solidFill>
                  <a:srgbClr val="444444"/>
                </a:solidFill>
                <a:cs typeface="Arial"/>
              </a:rPr>
              <a:t>nei tessuti di </a:t>
            </a:r>
            <a:endParaRPr lang="it-IT" dirty="0">
              <a:solidFill>
                <a:srgbClr val="444444"/>
              </a:solidFill>
              <a:cs typeface="Arial"/>
            </a:endParaRPr>
          </a:p>
          <a:p>
            <a:pPr algn="just"/>
            <a:r>
              <a:rPr lang="it-IT">
                <a:solidFill>
                  <a:srgbClr val="444444"/>
                </a:solidFill>
                <a:cs typeface="Arial"/>
              </a:rPr>
              <a:t>   organismi bioindicatori;</a:t>
            </a:r>
            <a:endParaRPr lang="it-IT" dirty="0">
              <a:solidFill>
                <a:srgbClr val="444444"/>
              </a:solidFill>
              <a:cs typeface="Arial"/>
            </a:endParaRPr>
          </a:p>
          <a:p>
            <a:pPr marL="171450" indent="-171450" algn="just">
              <a:buFont typeface="Arial"/>
              <a:buChar char="•"/>
            </a:pPr>
            <a:r>
              <a:rPr lang="it-IT">
                <a:solidFill>
                  <a:srgbClr val="444444"/>
                </a:solidFill>
                <a:cs typeface="Arial"/>
              </a:rPr>
              <a:t>Analisi di </a:t>
            </a:r>
            <a:r>
              <a:rPr lang="it-IT" sz="2000" b="1">
                <a:solidFill>
                  <a:srgbClr val="444444"/>
                </a:solidFill>
                <a:cs typeface="Arial"/>
              </a:rPr>
              <a:t>biomarkers</a:t>
            </a:r>
            <a:r>
              <a:rPr lang="it-IT" b="1" dirty="0">
                <a:solidFill>
                  <a:srgbClr val="444444"/>
                </a:solidFill>
                <a:cs typeface="Arial"/>
              </a:rPr>
              <a:t> </a:t>
            </a:r>
            <a:r>
              <a:rPr lang="it-IT">
                <a:solidFill>
                  <a:srgbClr val="444444"/>
                </a:solidFill>
                <a:cs typeface="Arial"/>
              </a:rPr>
              <a:t>per la valutazione precoce degli effetti;</a:t>
            </a:r>
            <a:r>
              <a:rPr lang="en-US" dirty="0">
                <a:solidFill>
                  <a:srgbClr val="444444"/>
                </a:solidFill>
                <a:cs typeface="Arial"/>
              </a:rPr>
              <a:t>​</a:t>
            </a:r>
            <a:endParaRPr lang="it-IT" dirty="0">
              <a:solidFill>
                <a:srgbClr val="444444"/>
              </a:solidFill>
              <a:cs typeface="Arial"/>
            </a:endParaRPr>
          </a:p>
          <a:p>
            <a:pPr algn="just"/>
            <a:endParaRPr lang="en-US" dirty="0">
              <a:solidFill>
                <a:srgbClr val="444444"/>
              </a:solidFill>
              <a:cs typeface="Arial"/>
            </a:endParaRPr>
          </a:p>
          <a:p>
            <a:pPr marL="171450" indent="-171450" algn="just">
              <a:buFont typeface="Arial"/>
              <a:buChar char="•"/>
            </a:pPr>
            <a:endParaRPr lang="it-IT" sz="2000" b="1" dirty="0">
              <a:solidFill>
                <a:srgbClr val="444444"/>
              </a:solidFill>
              <a:cs typeface="Arial"/>
            </a:endParaRPr>
          </a:p>
          <a:p>
            <a:pPr marL="171450" indent="-171450" algn="just">
              <a:buFont typeface="Arial"/>
              <a:buChar char="•"/>
            </a:pPr>
            <a:r>
              <a:rPr lang="it-IT" sz="2000" b="1">
                <a:solidFill>
                  <a:srgbClr val="444444"/>
                </a:solidFill>
                <a:cs typeface="Arial"/>
              </a:rPr>
              <a:t> Microrganismi</a:t>
            </a:r>
            <a:endParaRPr lang="it-IT"/>
          </a:p>
          <a:p>
            <a:pPr algn="just"/>
            <a:r>
              <a:rPr lang="it-IT">
                <a:solidFill>
                  <a:srgbClr val="444444"/>
                </a:solidFill>
                <a:cs typeface="Arial"/>
              </a:rPr>
              <a:t>batteri indicatori in caso di potenziale rischio igienico-sanitario, </a:t>
            </a:r>
            <a:endParaRPr lang="it-IT">
              <a:cs typeface="Calibri" panose="020F0502020204030204"/>
            </a:endParaRPr>
          </a:p>
          <a:p>
            <a:pPr algn="just"/>
            <a:r>
              <a:rPr lang="it-IT">
                <a:solidFill>
                  <a:srgbClr val="444444"/>
                </a:solidFill>
                <a:cs typeface="Arial"/>
              </a:rPr>
              <a:t>componente planctonica autoctona per la valutazione di effetti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  <a:p>
            <a:pPr algn="just"/>
            <a:r>
              <a:rPr lang="it-IT">
                <a:solidFill>
                  <a:srgbClr val="444444"/>
                </a:solidFill>
                <a:cs typeface="Arial"/>
              </a:rPr>
              <a:t> precoci, stato trofico e specifiche funzioni ecologiche (es. microganismi degradatori);</a:t>
            </a:r>
            <a:endParaRPr lang="it-IT">
              <a:solidFill>
                <a:srgbClr val="000000"/>
              </a:solidFill>
              <a:cs typeface="Calibri" panose="020F0502020204030204"/>
            </a:endParaRPr>
          </a:p>
          <a:p>
            <a:pPr algn="just"/>
            <a:endParaRPr lang="it-IT" dirty="0">
              <a:solidFill>
                <a:srgbClr val="444444"/>
              </a:solidFill>
              <a:cs typeface="Arial"/>
            </a:endParaRPr>
          </a:p>
          <a:p>
            <a:pPr algn="just"/>
            <a:endParaRPr lang="it-IT" dirty="0">
              <a:solidFill>
                <a:srgbClr val="444444"/>
              </a:solidFill>
              <a:cs typeface="Arial"/>
            </a:endParaRPr>
          </a:p>
          <a:p>
            <a:pPr algn="just"/>
            <a:endParaRPr lang="it-IT" dirty="0">
              <a:solidFill>
                <a:srgbClr val="000000"/>
              </a:solidFill>
              <a:cs typeface="Calibri" panose="020F0502020204030204"/>
            </a:endParaRPr>
          </a:p>
          <a:p>
            <a:pPr marL="4000500" lvl="8" indent="-342900" algn="just">
              <a:buFont typeface="Arial"/>
              <a:buChar char="•"/>
            </a:pPr>
            <a:r>
              <a:rPr lang="it-IT" sz="2000" b="1">
                <a:solidFill>
                  <a:srgbClr val="444444"/>
                </a:solidFill>
                <a:cs typeface="Arial"/>
              </a:rPr>
              <a:t>Habitat</a:t>
            </a:r>
            <a:r>
              <a:rPr lang="it-IT" sz="2000" b="1" dirty="0">
                <a:solidFill>
                  <a:srgbClr val="444444"/>
                </a:solidFill>
                <a:cs typeface="Arial"/>
              </a:rPr>
              <a:t> e biocenosi</a:t>
            </a:r>
            <a:r>
              <a:rPr lang="it-IT" b="1" dirty="0">
                <a:solidFill>
                  <a:srgbClr val="444444"/>
                </a:solidFill>
                <a:cs typeface="Arial"/>
              </a:rPr>
              <a:t> </a:t>
            </a:r>
            <a:endParaRPr lang="it-IT">
              <a:solidFill>
                <a:srgbClr val="000000"/>
              </a:solidFill>
              <a:cs typeface="Calibri" panose="020F0502020204030204"/>
            </a:endParaRPr>
          </a:p>
          <a:p>
            <a:pPr lvl="8" algn="just"/>
            <a:r>
              <a:rPr lang="it-IT">
                <a:solidFill>
                  <a:srgbClr val="444444"/>
                </a:solidFill>
                <a:cs typeface="Arial"/>
              </a:rPr>
              <a:t>bentoniche sensibili e/o </a:t>
            </a:r>
            <a:endParaRPr lang="it-IT">
              <a:solidFill>
                <a:srgbClr val="000000"/>
              </a:solidFill>
              <a:cs typeface="Calibri" panose="020F0502020204030204"/>
            </a:endParaRPr>
          </a:p>
          <a:p>
            <a:pPr lvl="8" algn="just"/>
            <a:r>
              <a:rPr lang="it-IT">
                <a:solidFill>
                  <a:srgbClr val="444444"/>
                </a:solidFill>
                <a:cs typeface="Arial"/>
              </a:rPr>
              <a:t>di elevato pregio naturalistico    </a:t>
            </a:r>
            <a:endParaRPr lang="it-IT">
              <a:solidFill>
                <a:srgbClr val="000000"/>
              </a:solidFill>
              <a:cs typeface="Calibri"/>
            </a:endParaRPr>
          </a:p>
        </p:txBody>
      </p:sp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5D729AC-D634-4C4E-9FE0-CBCAD5947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4C092BC8-4A66-4C3D-9057-E646FBA794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2" r="39915" b="9210"/>
          <a:stretch/>
        </p:blipFill>
        <p:spPr>
          <a:xfrm>
            <a:off x="346522" y="5184174"/>
            <a:ext cx="2989887" cy="1283926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4" name="Immagine 4" descr="Immagine che contiene pianta, fondale oceanico&#10;&#10;Descrizione generata automaticamente">
            <a:extLst>
              <a:ext uri="{FF2B5EF4-FFF2-40B4-BE49-F238E27FC236}">
                <a16:creationId xmlns:a16="http://schemas.microsoft.com/office/drawing/2014/main" id="{BAF13FF6-94A5-432D-91D2-A3B5774BE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229" y="5245209"/>
            <a:ext cx="3313651" cy="2160931"/>
          </a:xfrm>
          <a:prstGeom prst="rect">
            <a:avLst/>
          </a:prstGeom>
          <a:ln>
            <a:solidFill>
              <a:srgbClr val="98C222"/>
            </a:solidFill>
          </a:ln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CEDD7EA6-EB67-4A86-8743-65BB5E04859F}"/>
              </a:ext>
            </a:extLst>
          </p:cNvPr>
          <p:cNvSpPr txBox="1">
            <a:spLocks/>
          </p:cNvSpPr>
          <p:nvPr/>
        </p:nvSpPr>
        <p:spPr>
          <a:xfrm>
            <a:off x="304913" y="1429008"/>
            <a:ext cx="9885582" cy="418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sz="2000" i="1">
                <a:latin typeface="Open Sans Bold"/>
                <a:ea typeface="Open Sans Bold"/>
                <a:cs typeface="Open Sans Bold"/>
              </a:rPr>
              <a:t>Principali elementi da monitorare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A9C438A-1F50-42E5-821E-5FDD2D3BD690}"/>
              </a:ext>
            </a:extLst>
          </p:cNvPr>
          <p:cNvGrpSpPr/>
          <p:nvPr/>
        </p:nvGrpSpPr>
        <p:grpSpPr>
          <a:xfrm>
            <a:off x="6885318" y="2288276"/>
            <a:ext cx="3379761" cy="2272542"/>
            <a:chOff x="6755201" y="2143952"/>
            <a:chExt cx="3639832" cy="2373631"/>
          </a:xfrm>
        </p:grpSpPr>
        <p:pic>
          <p:nvPicPr>
            <p:cNvPr id="13" name="Immagine 13" descr="Immagine che contiene testo, screenshot, schermo&#10;&#10;Descrizione generata automaticamente">
              <a:extLst>
                <a:ext uri="{FF2B5EF4-FFF2-40B4-BE49-F238E27FC236}">
                  <a16:creationId xmlns:a16="http://schemas.microsoft.com/office/drawing/2014/main" id="{FB306C38-4BFE-4236-B0A5-5C7761456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298" t="20226" r="13317" b="19345"/>
            <a:stretch/>
          </p:blipFill>
          <p:spPr>
            <a:xfrm>
              <a:off x="6755201" y="2143952"/>
              <a:ext cx="3639832" cy="2365353"/>
            </a:xfrm>
            <a:prstGeom prst="rect">
              <a:avLst/>
            </a:prstGeom>
            <a:ln>
              <a:solidFill>
                <a:srgbClr val="98C222"/>
              </a:solidFill>
            </a:ln>
          </p:spPr>
        </p:pic>
        <p:pic>
          <p:nvPicPr>
            <p:cNvPr id="11" name="Immagine 11">
              <a:extLst>
                <a:ext uri="{FF2B5EF4-FFF2-40B4-BE49-F238E27FC236}">
                  <a16:creationId xmlns:a16="http://schemas.microsoft.com/office/drawing/2014/main" id="{C788FA12-E8EB-4A6C-88B3-8282D6636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0565" y="2147996"/>
              <a:ext cx="1280038" cy="946351"/>
            </a:xfrm>
            <a:prstGeom prst="rect">
              <a:avLst/>
            </a:prstGeom>
            <a:ln>
              <a:solidFill>
                <a:srgbClr val="98C222"/>
              </a:solidFill>
            </a:ln>
          </p:spPr>
        </p:pic>
        <p:pic>
          <p:nvPicPr>
            <p:cNvPr id="14" name="Immagine 14" descr="Immagine che contiene pesce, pterois radiata&#10;&#10;Descrizione generata automaticamente">
              <a:extLst>
                <a:ext uri="{FF2B5EF4-FFF2-40B4-BE49-F238E27FC236}">
                  <a16:creationId xmlns:a16="http://schemas.microsoft.com/office/drawing/2014/main" id="{F7BEA4D5-18A8-4D41-9E9B-6E5A22288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60743" y="3521525"/>
              <a:ext cx="1689794" cy="996058"/>
            </a:xfrm>
            <a:prstGeom prst="rect">
              <a:avLst/>
            </a:prstGeom>
            <a:ln>
              <a:solidFill>
                <a:srgbClr val="98C22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3892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8D8D3-FACD-426C-8346-3106001E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i="1">
                <a:latin typeface="Open Sans Bold"/>
                <a:ea typeface="Open Sans Bold"/>
                <a:cs typeface="Open Sans Bold"/>
              </a:rPr>
              <a:t>Nel piano di monitoraggio </a:t>
            </a:r>
            <a:endParaRPr lang="en-US" sz="2000" i="1"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02698-82F3-4D1C-A5EB-44002A18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32" y="2377954"/>
            <a:ext cx="9885582" cy="2716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2730" indent="-252730" algn="just">
              <a:buFont typeface="Arial"/>
              <a:buChar char="•"/>
            </a:pPr>
            <a:r>
              <a:rPr lang="it-IT" sz="2000" b="1">
                <a:solidFill>
                  <a:srgbClr val="444444"/>
                </a:solidFill>
                <a:latin typeface="+mn-lt"/>
                <a:ea typeface="+mn-ea"/>
                <a:cs typeface="Arial"/>
              </a:rPr>
              <a:t>descrizione del contesto ambientale</a:t>
            </a:r>
            <a:r>
              <a:rPr lang="it-IT" sz="2000" b="1" dirty="0">
                <a:solidFill>
                  <a:srgbClr val="444444"/>
                </a:solidFill>
                <a:latin typeface="+mn-lt"/>
                <a:ea typeface="+mn-ea"/>
                <a:cs typeface="Arial"/>
              </a:rPr>
              <a:t> </a:t>
            </a:r>
            <a:r>
              <a:rPr lang="it-IT" sz="1800">
                <a:solidFill>
                  <a:srgbClr val="444444"/>
                </a:solidFill>
                <a:latin typeface="+mn-lt"/>
                <a:ea typeface="+mn-ea"/>
                <a:cs typeface="Arial"/>
              </a:rPr>
              <a:t>in cui si svolgono gli interventi </a:t>
            </a:r>
            <a:endParaRPr lang="en-US" sz="1800">
              <a:solidFill>
                <a:srgbClr val="444444"/>
              </a:solidFill>
              <a:latin typeface="+mn-lt"/>
              <a:ea typeface="+mn-ea"/>
              <a:cs typeface="Arial"/>
            </a:endParaRPr>
          </a:p>
          <a:p>
            <a:pPr marL="252730" indent="-252730" algn="just">
              <a:buFont typeface="Arial"/>
              <a:buChar char="•"/>
            </a:pPr>
            <a:r>
              <a:rPr lang="it-IT" sz="1800">
                <a:solidFill>
                  <a:srgbClr val="444444"/>
                </a:solidFill>
                <a:latin typeface="+mn-lt"/>
                <a:ea typeface="+mn-ea"/>
                <a:cs typeface="Arial"/>
              </a:rPr>
              <a:t>schede operative di campo</a:t>
            </a:r>
            <a:endParaRPr lang="it-IT" sz="1800" dirty="0">
              <a:solidFill>
                <a:srgbClr val="444444"/>
              </a:solidFill>
              <a:latin typeface="+mn-lt"/>
              <a:ea typeface="+mn-ea"/>
              <a:cs typeface="Arial"/>
            </a:endParaRPr>
          </a:p>
          <a:p>
            <a:pPr marL="252730" indent="-252730" algn="just">
              <a:buFont typeface="Arial"/>
              <a:buChar char="•"/>
            </a:pPr>
            <a:r>
              <a:rPr lang="it-IT" sz="1800" dirty="0">
                <a:solidFill>
                  <a:srgbClr val="444444"/>
                </a:solidFill>
                <a:latin typeface="+mn-lt"/>
                <a:ea typeface="+mn-ea"/>
                <a:cs typeface="Arial"/>
              </a:rPr>
              <a:t> </a:t>
            </a:r>
            <a:r>
              <a:rPr lang="it-IT" sz="1800">
                <a:solidFill>
                  <a:srgbClr val="444444"/>
                </a:solidFill>
                <a:latin typeface="+mn-lt"/>
                <a:ea typeface="+mn-ea"/>
                <a:cs typeface="Arial"/>
              </a:rPr>
              <a:t>Predisposizione e  </a:t>
            </a:r>
            <a:r>
              <a:rPr lang="it-IT" sz="2000" b="1">
                <a:solidFill>
                  <a:srgbClr val="444444"/>
                </a:solidFill>
                <a:latin typeface="+mn-lt"/>
                <a:ea typeface="+mn-ea"/>
                <a:cs typeface="Arial"/>
              </a:rPr>
              <a:t>progettazione di un sistema di gestione dei dati </a:t>
            </a:r>
            <a:r>
              <a:rPr lang="it-IT" sz="1800">
                <a:solidFill>
                  <a:srgbClr val="444444"/>
                </a:solidFill>
                <a:latin typeface="+mn-lt"/>
                <a:ea typeface="+mn-ea"/>
                <a:cs typeface="Arial"/>
              </a:rPr>
              <a:t> raccolti</a:t>
            </a:r>
            <a:endParaRPr lang="en-US" sz="1800">
              <a:solidFill>
                <a:srgbClr val="444444"/>
              </a:solidFill>
              <a:latin typeface="+mn-lt"/>
              <a:ea typeface="+mn-ea"/>
              <a:cs typeface="Arial"/>
            </a:endParaRPr>
          </a:p>
          <a:p>
            <a:pPr marL="252730" indent="-252730" algn="just">
              <a:buFont typeface="Arial"/>
              <a:buChar char="•"/>
            </a:pPr>
            <a:r>
              <a:rPr lang="it-IT" sz="2000" b="1">
                <a:solidFill>
                  <a:srgbClr val="444444"/>
                </a:solidFill>
                <a:latin typeface="+mn-lt"/>
                <a:ea typeface="+mn-ea"/>
                <a:cs typeface="Arial"/>
              </a:rPr>
              <a:t>Rappresentazioni grafiche georeferenziate </a:t>
            </a:r>
            <a:endParaRPr lang="en-US" sz="2000" b="1">
              <a:solidFill>
                <a:srgbClr val="444444"/>
              </a:solidFill>
              <a:latin typeface="+mn-lt"/>
              <a:ea typeface="+mn-ea"/>
              <a:cs typeface="Arial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444444"/>
              </a:solidFill>
              <a:latin typeface="+mn-lt"/>
              <a:ea typeface="+mn-ea"/>
              <a:cs typeface="Arial"/>
            </a:endParaRPr>
          </a:p>
          <a:p>
            <a:pPr marL="0" indent="0">
              <a:buNone/>
            </a:pPr>
            <a:endParaRPr lang="it-IT" sz="1800" dirty="0">
              <a:solidFill>
                <a:srgbClr val="444444"/>
              </a:solidFill>
              <a:latin typeface="+mn-lt"/>
              <a:ea typeface="+mn-ea"/>
              <a:cs typeface="Arial"/>
            </a:endParaRPr>
          </a:p>
          <a:p>
            <a:pPr marL="252730" indent="-252730"/>
            <a:endParaRPr lang="it-IT" sz="3100" dirty="0"/>
          </a:p>
        </p:txBody>
      </p:sp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6648AA1-1BC6-4262-8F36-BB5CC4B9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0A102461-6700-47EC-8FDD-0BA86197C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91" r="-885" b="-719"/>
          <a:stretch/>
        </p:blipFill>
        <p:spPr>
          <a:xfrm>
            <a:off x="7147508" y="5040722"/>
            <a:ext cx="3292222" cy="1815047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2BC6ACA0-9454-4597-8E1A-099FCE858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72" y="5088740"/>
            <a:ext cx="2788177" cy="1729249"/>
          </a:xfrm>
          <a:prstGeom prst="rect">
            <a:avLst/>
          </a:prstGeom>
          <a:ln>
            <a:solidFill>
              <a:srgbClr val="98C222"/>
            </a:solidFill>
          </a:ln>
        </p:spPr>
      </p:pic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C528B28-C157-486A-B96C-3B01EB056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341" y="4653311"/>
            <a:ext cx="1790931" cy="2615383"/>
          </a:xfrm>
          <a:prstGeom prst="rect">
            <a:avLst/>
          </a:prstGeom>
          <a:ln>
            <a:solidFill>
              <a:srgbClr val="98C222"/>
            </a:solidFill>
          </a:ln>
        </p:spPr>
      </p:pic>
    </p:spTree>
    <p:extLst>
      <p:ext uri="{BB962C8B-B14F-4D97-AF65-F5344CB8AC3E}">
        <p14:creationId xmlns:p14="http://schemas.microsoft.com/office/powerpoint/2010/main" val="263030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9129FF2-31B2-4D17-B5F4-2619F7FC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4" y="186164"/>
            <a:ext cx="3067701" cy="708252"/>
          </a:xfrm>
          <a:prstGeom prst="rect">
            <a:avLst/>
          </a:prstGeom>
        </p:spPr>
      </p:pic>
      <p:sp>
        <p:nvSpPr>
          <p:cNvPr id="6" name="CasellaDiTesto 1">
            <a:extLst>
              <a:ext uri="{FF2B5EF4-FFF2-40B4-BE49-F238E27FC236}">
                <a16:creationId xmlns:a16="http://schemas.microsoft.com/office/drawing/2014/main" id="{AAD956DA-6B0F-4835-A2F6-65D3A2B168DE}"/>
              </a:ext>
            </a:extLst>
          </p:cNvPr>
          <p:cNvSpPr txBox="1"/>
          <p:nvPr/>
        </p:nvSpPr>
        <p:spPr>
          <a:xfrm>
            <a:off x="344793" y="1169201"/>
            <a:ext cx="9888797" cy="11387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i="1">
                <a:ea typeface="+mn-lt"/>
                <a:cs typeface="+mn-lt"/>
              </a:rPr>
              <a:t>Concentrazioni della </a:t>
            </a:r>
            <a:r>
              <a:rPr lang="it-IT" b="1" i="1">
                <a:ea typeface="+mn-lt"/>
                <a:cs typeface="+mn-lt"/>
              </a:rPr>
              <a:t>clorofilla</a:t>
            </a:r>
            <a:r>
              <a:rPr lang="it-IT" i="1">
                <a:ea typeface="+mn-lt"/>
                <a:cs typeface="+mn-lt"/>
              </a:rPr>
              <a:t> (µg/l.) riscontrata nelle fasi pre, durante e post intervento 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i="1">
                <a:ea typeface="+mn-lt"/>
                <a:cs typeface="+mn-lt"/>
              </a:rPr>
              <a:t>di dragaggio di sedimenti condotto nel </a:t>
            </a:r>
            <a:r>
              <a:rPr lang="it-IT" b="1" i="1">
                <a:ea typeface="+mn-lt"/>
                <a:cs typeface="+mn-lt"/>
              </a:rPr>
              <a:t>porto di Livorno</a:t>
            </a:r>
            <a:r>
              <a:rPr lang="it-IT" i="1">
                <a:ea typeface="+mn-lt"/>
                <a:cs typeface="+mn-lt"/>
              </a:rPr>
              <a:t> da ottobre 2020 a gennaio 2021.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sz="1400" i="1">
                <a:ea typeface="+mn-lt"/>
                <a:cs typeface="+mn-lt"/>
              </a:rPr>
              <a:t>Per ciascuna stazione di monitoraggio sono riportati i valori minimo e massimo rilevati nelle tre fasi di campionamento.</a:t>
            </a:r>
            <a:endParaRPr lang="it-IT" sz="1400">
              <a:cs typeface="Calibri" panose="020F0502020204030204"/>
            </a:endParaRPr>
          </a:p>
          <a:p>
            <a:endParaRPr lang="it-IT" dirty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1C96445-EBF4-492C-B378-964CACE4EB46}"/>
              </a:ext>
            </a:extLst>
          </p:cNvPr>
          <p:cNvSpPr/>
          <p:nvPr/>
        </p:nvSpPr>
        <p:spPr>
          <a:xfrm>
            <a:off x="7386710" y="6501581"/>
            <a:ext cx="2643046" cy="90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572F87DD-3FDB-4F4F-9B6C-3B6FF9510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9513" y="2204766"/>
            <a:ext cx="7375952" cy="5214763"/>
          </a:xfrm>
        </p:spPr>
      </p:pic>
    </p:spTree>
    <p:extLst>
      <p:ext uri="{BB962C8B-B14F-4D97-AF65-F5344CB8AC3E}">
        <p14:creationId xmlns:p14="http://schemas.microsoft.com/office/powerpoint/2010/main" val="2827797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1127</Words>
  <Application>Microsoft Office PowerPoint</Application>
  <PresentationFormat>Personalizzato</PresentationFormat>
  <Paragraphs>81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Progetto GRRinPORT- Conferenza finale Projet GRRinPORT - Conférence finale Cagliari 09-07-2021</vt:lpstr>
      <vt:lpstr>Presentazione standard di PowerPoint</vt:lpstr>
      <vt:lpstr>Output T4.1  -  "Linee guida e mappa georeferenziata per il monitoraggio               degli impatti ambientali derivanti da interventi antropici nei porti"</vt:lpstr>
      <vt:lpstr>Presentazione standard di PowerPoint</vt:lpstr>
      <vt:lpstr>Presentazione standard di PowerPoint</vt:lpstr>
      <vt:lpstr>Principali elementi da monitorare</vt:lpstr>
      <vt:lpstr>Presentazione standard di PowerPoint</vt:lpstr>
      <vt:lpstr>Nel piano di monitoraggio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Collegamenti con altre Azioni del Progetto GRRinPORT : </vt:lpstr>
      <vt:lpstr>COLLEGAMENTI CON ALTRE AZIONI :</vt:lpstr>
      <vt:lpstr>Grazie per l'attenzione!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Vania Statzu</dc:creator>
  <cp:lastModifiedBy>Pilato Fabiano</cp:lastModifiedBy>
  <cp:revision>2316</cp:revision>
  <dcterms:created xsi:type="dcterms:W3CDTF">2018-06-17T20:40:55Z</dcterms:created>
  <dcterms:modified xsi:type="dcterms:W3CDTF">2021-07-08T23:01:11Z</dcterms:modified>
</cp:coreProperties>
</file>