
<file path=[Content_Types].xml><?xml version="1.0" encoding="utf-8"?>
<Types xmlns="http://schemas.openxmlformats.org/package/2006/content-types">
  <Default Extension="asf" ContentType="video/x-ms-asf"/>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sldIdLst>
    <p:sldId id="256" r:id="rId2"/>
    <p:sldId id="266" r:id="rId3"/>
    <p:sldId id="261" r:id="rId4"/>
    <p:sldId id="271" r:id="rId5"/>
    <p:sldId id="273" r:id="rId6"/>
    <p:sldId id="260" r:id="rId7"/>
    <p:sldId id="262" r:id="rId8"/>
    <p:sldId id="258" r:id="rId9"/>
    <p:sldId id="263" r:id="rId10"/>
    <p:sldId id="264" r:id="rId11"/>
    <p:sldId id="268" r:id="rId12"/>
    <p:sldId id="269" r:id="rId13"/>
    <p:sldId id="270" r:id="rId14"/>
    <p:sldId id="272" r:id="rId15"/>
    <p:sldId id="274" r:id="rId16"/>
    <p:sldId id="275" r:id="rId17"/>
    <p:sldId id="276" r:id="rId18"/>
    <p:sldId id="265" r:id="rId19"/>
    <p:sldId id="267" r:id="rId20"/>
  </p:sldIdLst>
  <p:sldSz cx="10691813" cy="75961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93BD"/>
    <a:srgbClr val="003399"/>
    <a:srgbClr val="98C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97474" autoAdjust="0"/>
  </p:normalViewPr>
  <p:slideViewPr>
    <p:cSldViewPr snapToGrid="0">
      <p:cViewPr varScale="1">
        <p:scale>
          <a:sx n="77" d="100"/>
          <a:sy n="77" d="100"/>
        </p:scale>
        <p:origin x="1452" y="102"/>
      </p:cViewPr>
      <p:guideLst>
        <p:guide orient="horz" pos="2392"/>
        <p:guide pos="336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dirty="0"/>
              <a:t>Frazionamento metalli pesanti campione</a:t>
            </a:r>
            <a:r>
              <a:rPr lang="it-IT" baseline="0" dirty="0"/>
              <a:t> </a:t>
            </a:r>
            <a:r>
              <a:rPr lang="it-IT" dirty="0"/>
              <a:t>P84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percentStacked"/>
        <c:varyColors val="0"/>
        <c:ser>
          <c:idx val="0"/>
          <c:order val="0"/>
          <c:tx>
            <c:strRef>
              <c:f>'Analisi Finale con aggiunte (2)'!$A$4</c:f>
              <c:strCache>
                <c:ptCount val="1"/>
                <c:pt idx="0">
                  <c:v>Exchangeable </c:v>
                </c:pt>
              </c:strCache>
            </c:strRef>
          </c:tx>
          <c:spPr>
            <a:solidFill>
              <a:schemeClr val="bg1"/>
            </a:solidFill>
            <a:ln w="12700">
              <a:solidFill>
                <a:schemeClr val="tx1"/>
              </a:solidFill>
            </a:ln>
            <a:effectLst/>
          </c:spPr>
          <c:invertIfNegative val="0"/>
          <c:cat>
            <c:strRef>
              <c:f>'Analisi Finale con aggiunte (2)'!$B$3:$G$3</c:f>
              <c:strCache>
                <c:ptCount val="6"/>
                <c:pt idx="0">
                  <c:v>Cu [mg/kg]</c:v>
                </c:pt>
                <c:pt idx="1">
                  <c:v>Zn [mg/kg]</c:v>
                </c:pt>
                <c:pt idx="2">
                  <c:v>Cd [mg/kg]</c:v>
                </c:pt>
                <c:pt idx="3">
                  <c:v>Cr [mg/kg]</c:v>
                </c:pt>
                <c:pt idx="4">
                  <c:v>Ni [mg/kg]</c:v>
                </c:pt>
                <c:pt idx="5">
                  <c:v>Pb [mg/kg]</c:v>
                </c:pt>
              </c:strCache>
            </c:strRef>
          </c:cat>
          <c:val>
            <c:numRef>
              <c:f>'Analisi Finale con aggiunte (2)'!$B$4:$G$4</c:f>
              <c:numCache>
                <c:formatCode>0.00</c:formatCode>
                <c:ptCount val="6"/>
                <c:pt idx="0">
                  <c:v>1.4908086107536473</c:v>
                </c:pt>
                <c:pt idx="1">
                  <c:v>739.34898050792572</c:v>
                </c:pt>
                <c:pt idx="2">
                  <c:v>0.43517095459159244</c:v>
                </c:pt>
                <c:pt idx="3">
                  <c:v>1.4139520450485545</c:v>
                </c:pt>
                <c:pt idx="4">
                  <c:v>4.6991368661514032</c:v>
                </c:pt>
                <c:pt idx="5">
                  <c:v>20.569354945031638</c:v>
                </c:pt>
              </c:numCache>
            </c:numRef>
          </c:val>
          <c:extLst>
            <c:ext xmlns:c16="http://schemas.microsoft.com/office/drawing/2014/chart" uri="{C3380CC4-5D6E-409C-BE32-E72D297353CC}">
              <c16:uniqueId val="{00000000-3494-4F55-8C34-0DE138707CB5}"/>
            </c:ext>
          </c:extLst>
        </c:ser>
        <c:ser>
          <c:idx val="1"/>
          <c:order val="1"/>
          <c:tx>
            <c:strRef>
              <c:f>'Analisi Finale con aggiunte (2)'!$A$5</c:f>
              <c:strCache>
                <c:ptCount val="1"/>
                <c:pt idx="0">
                  <c:v>Organic matter</c:v>
                </c:pt>
              </c:strCache>
            </c:strRef>
          </c:tx>
          <c:spPr>
            <a:pattFill prst="ltUpDiag">
              <a:fgClr>
                <a:schemeClr val="tx1"/>
              </a:fgClr>
              <a:bgClr>
                <a:schemeClr val="bg1"/>
              </a:bgClr>
            </a:pattFill>
            <a:ln w="12700">
              <a:solidFill>
                <a:schemeClr val="tx1"/>
              </a:solidFill>
            </a:ln>
            <a:effectLst/>
          </c:spPr>
          <c:invertIfNegative val="0"/>
          <c:cat>
            <c:strRef>
              <c:f>'Analisi Finale con aggiunte (2)'!$B$3:$G$3</c:f>
              <c:strCache>
                <c:ptCount val="6"/>
                <c:pt idx="0">
                  <c:v>Cu [mg/kg]</c:v>
                </c:pt>
                <c:pt idx="1">
                  <c:v>Zn [mg/kg]</c:v>
                </c:pt>
                <c:pt idx="2">
                  <c:v>Cd [mg/kg]</c:v>
                </c:pt>
                <c:pt idx="3">
                  <c:v>Cr [mg/kg]</c:v>
                </c:pt>
                <c:pt idx="4">
                  <c:v>Ni [mg/kg]</c:v>
                </c:pt>
                <c:pt idx="5">
                  <c:v>Pb [mg/kg]</c:v>
                </c:pt>
              </c:strCache>
            </c:strRef>
          </c:cat>
          <c:val>
            <c:numRef>
              <c:f>'Analisi Finale con aggiunte (2)'!$B$5:$G$5</c:f>
              <c:numCache>
                <c:formatCode>0.00</c:formatCode>
                <c:ptCount val="6"/>
                <c:pt idx="0">
                  <c:v>0.242499147741678</c:v>
                </c:pt>
                <c:pt idx="1">
                  <c:v>645.22136041918657</c:v>
                </c:pt>
                <c:pt idx="2">
                  <c:v>1.537744103732505</c:v>
                </c:pt>
                <c:pt idx="3">
                  <c:v>2.2828412490145875</c:v>
                </c:pt>
                <c:pt idx="4">
                  <c:v>2.2928571546249441</c:v>
                </c:pt>
                <c:pt idx="5">
                  <c:v>45.982750548659105</c:v>
                </c:pt>
              </c:numCache>
            </c:numRef>
          </c:val>
          <c:extLst>
            <c:ext xmlns:c16="http://schemas.microsoft.com/office/drawing/2014/chart" uri="{C3380CC4-5D6E-409C-BE32-E72D297353CC}">
              <c16:uniqueId val="{00000001-3494-4F55-8C34-0DE138707CB5}"/>
            </c:ext>
          </c:extLst>
        </c:ser>
        <c:ser>
          <c:idx val="2"/>
          <c:order val="2"/>
          <c:tx>
            <c:strRef>
              <c:f>'Analisi Finale con aggiunte (2)'!$A$6</c:f>
              <c:strCache>
                <c:ptCount val="1"/>
                <c:pt idx="0">
                  <c:v>Fe-Mn Oxidisable </c:v>
                </c:pt>
              </c:strCache>
            </c:strRef>
          </c:tx>
          <c:spPr>
            <a:pattFill prst="pct10">
              <a:fgClr>
                <a:schemeClr val="tx1"/>
              </a:fgClr>
              <a:bgClr>
                <a:schemeClr val="bg1"/>
              </a:bgClr>
            </a:pattFill>
            <a:ln w="12700">
              <a:solidFill>
                <a:schemeClr val="tx1"/>
              </a:solidFill>
            </a:ln>
            <a:effectLst/>
          </c:spPr>
          <c:invertIfNegative val="0"/>
          <c:cat>
            <c:strRef>
              <c:f>'Analisi Finale con aggiunte (2)'!$B$3:$G$3</c:f>
              <c:strCache>
                <c:ptCount val="6"/>
                <c:pt idx="0">
                  <c:v>Cu [mg/kg]</c:v>
                </c:pt>
                <c:pt idx="1">
                  <c:v>Zn [mg/kg]</c:v>
                </c:pt>
                <c:pt idx="2">
                  <c:v>Cd [mg/kg]</c:v>
                </c:pt>
                <c:pt idx="3">
                  <c:v>Cr [mg/kg]</c:v>
                </c:pt>
                <c:pt idx="4">
                  <c:v>Ni [mg/kg]</c:v>
                </c:pt>
                <c:pt idx="5">
                  <c:v>Pb [mg/kg]</c:v>
                </c:pt>
              </c:strCache>
            </c:strRef>
          </c:cat>
          <c:val>
            <c:numRef>
              <c:f>'Analisi Finale con aggiunte (2)'!$B$6:$G$6</c:f>
              <c:numCache>
                <c:formatCode>0.00</c:formatCode>
                <c:ptCount val="6"/>
                <c:pt idx="0">
                  <c:v>105.324494247845</c:v>
                </c:pt>
                <c:pt idx="1">
                  <c:v>665.8832082332857</c:v>
                </c:pt>
                <c:pt idx="2">
                  <c:v>2.1450800398818397</c:v>
                </c:pt>
                <c:pt idx="3">
                  <c:v>108.04029678069735</c:v>
                </c:pt>
                <c:pt idx="4">
                  <c:v>7.4613900561158486</c:v>
                </c:pt>
                <c:pt idx="5">
                  <c:v>462.99859412534266</c:v>
                </c:pt>
              </c:numCache>
            </c:numRef>
          </c:val>
          <c:extLst>
            <c:ext xmlns:c16="http://schemas.microsoft.com/office/drawing/2014/chart" uri="{C3380CC4-5D6E-409C-BE32-E72D297353CC}">
              <c16:uniqueId val="{00000002-3494-4F55-8C34-0DE138707CB5}"/>
            </c:ext>
          </c:extLst>
        </c:ser>
        <c:ser>
          <c:idx val="4"/>
          <c:order val="3"/>
          <c:tx>
            <c:strRef>
              <c:f>'Analisi Finale con aggiunte (2)'!$A$8</c:f>
              <c:strCache>
                <c:ptCount val="1"/>
                <c:pt idx="0">
                  <c:v>Residual</c:v>
                </c:pt>
              </c:strCache>
            </c:strRef>
          </c:tx>
          <c:spPr>
            <a:solidFill>
              <a:schemeClr val="bg2">
                <a:lumMod val="75000"/>
              </a:schemeClr>
            </a:solidFill>
            <a:ln w="12700">
              <a:solidFill>
                <a:schemeClr val="tx1"/>
              </a:solidFill>
            </a:ln>
            <a:effectLst/>
          </c:spPr>
          <c:invertIfNegative val="0"/>
          <c:cat>
            <c:strRef>
              <c:f>'Analisi Finale con aggiunte (2)'!$B$3:$G$3</c:f>
              <c:strCache>
                <c:ptCount val="6"/>
                <c:pt idx="0">
                  <c:v>Cu [mg/kg]</c:v>
                </c:pt>
                <c:pt idx="1">
                  <c:v>Zn [mg/kg]</c:v>
                </c:pt>
                <c:pt idx="2">
                  <c:v>Cd [mg/kg]</c:v>
                </c:pt>
                <c:pt idx="3">
                  <c:v>Cr [mg/kg]</c:v>
                </c:pt>
                <c:pt idx="4">
                  <c:v>Ni [mg/kg]</c:v>
                </c:pt>
                <c:pt idx="5">
                  <c:v>Pb [mg/kg]</c:v>
                </c:pt>
              </c:strCache>
            </c:strRef>
          </c:cat>
          <c:val>
            <c:numRef>
              <c:f>'Analisi Finale con aggiunte (2)'!$B$8:$G$8</c:f>
              <c:numCache>
                <c:formatCode>0.00</c:formatCode>
                <c:ptCount val="6"/>
                <c:pt idx="0">
                  <c:v>72.942197993659676</c:v>
                </c:pt>
                <c:pt idx="1">
                  <c:v>77.54645083960213</c:v>
                </c:pt>
                <c:pt idx="2">
                  <c:v>0.28200490179406312</c:v>
                </c:pt>
                <c:pt idx="3">
                  <c:v>57.262909925239512</c:v>
                </c:pt>
                <c:pt idx="4">
                  <c:v>77.246615923107811</c:v>
                </c:pt>
                <c:pt idx="5">
                  <c:v>8.4493003809666334</c:v>
                </c:pt>
              </c:numCache>
            </c:numRef>
          </c:val>
          <c:extLst>
            <c:ext xmlns:c16="http://schemas.microsoft.com/office/drawing/2014/chart" uri="{C3380CC4-5D6E-409C-BE32-E72D297353CC}">
              <c16:uniqueId val="{00000003-3494-4F55-8C34-0DE138707CB5}"/>
            </c:ext>
          </c:extLst>
        </c:ser>
        <c:dLbls>
          <c:showLegendKey val="0"/>
          <c:showVal val="0"/>
          <c:showCatName val="0"/>
          <c:showSerName val="0"/>
          <c:showPercent val="0"/>
          <c:showBubbleSize val="0"/>
        </c:dLbls>
        <c:gapWidth val="150"/>
        <c:overlap val="100"/>
        <c:axId val="653102719"/>
        <c:axId val="511477263"/>
        <c:extLst/>
      </c:barChart>
      <c:catAx>
        <c:axId val="653102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11477263"/>
        <c:crosses val="autoZero"/>
        <c:auto val="1"/>
        <c:lblAlgn val="ctr"/>
        <c:lblOffset val="100"/>
        <c:noMultiLvlLbl val="0"/>
      </c:catAx>
      <c:valAx>
        <c:axId val="511477263"/>
        <c:scaling>
          <c:orientation val="minMax"/>
        </c:scaling>
        <c:delete val="0"/>
        <c:axPos val="l"/>
        <c:majorGridlines>
          <c:spPr>
            <a:ln w="9525" cap="flat" cmpd="sng" algn="ctr">
              <a:solidFill>
                <a:schemeClr val="tx1"/>
              </a:solidFill>
              <a:round/>
            </a:ln>
            <a:effectLst/>
          </c:spPr>
        </c:majorGridlines>
        <c:minorGridlines>
          <c:spPr>
            <a:ln w="9525" cap="flat" cmpd="sng" algn="ctr">
              <a:solidFill>
                <a:schemeClr val="bg2">
                  <a:lumMod val="90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53102719"/>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35062" y="2398110"/>
            <a:ext cx="9318474" cy="1584820"/>
          </a:xfrm>
          <a:solidFill>
            <a:srgbClr val="003399"/>
          </a:solidFill>
        </p:spPr>
        <p:txBody>
          <a:bodyPr anchor="b"/>
          <a:lstStyle>
            <a:lvl1pPr algn="ctr">
              <a:defRPr sz="5400">
                <a:solidFill>
                  <a:schemeClr val="bg1"/>
                </a:solidFill>
                <a:latin typeface="Monserrat Regular"/>
              </a:defRPr>
            </a:lvl1pPr>
          </a:lstStyle>
          <a:p>
            <a:r>
              <a:rPr lang="it-IT" dirty="0"/>
              <a:t>Fare clic per modificare lo stile del titolo dello schema</a:t>
            </a:r>
            <a:endParaRPr lang="en-US" dirty="0"/>
          </a:p>
        </p:txBody>
      </p:sp>
      <p:sp>
        <p:nvSpPr>
          <p:cNvPr id="3" name="Subtitle 2"/>
          <p:cNvSpPr>
            <a:spLocks noGrp="1"/>
          </p:cNvSpPr>
          <p:nvPr>
            <p:ph type="subTitle" idx="1"/>
          </p:nvPr>
        </p:nvSpPr>
        <p:spPr>
          <a:xfrm>
            <a:off x="1336476" y="4238925"/>
            <a:ext cx="8018860" cy="1381588"/>
          </a:xfrm>
        </p:spPr>
        <p:txBody>
          <a:bodyPr/>
          <a:lstStyle>
            <a:lvl1pPr marL="0" indent="0" algn="ctr">
              <a:buNone/>
              <a:defRPr sz="2658"/>
            </a:lvl1pPr>
            <a:lvl2pPr marL="506395" indent="0" algn="ctr">
              <a:buNone/>
              <a:defRPr sz="2215"/>
            </a:lvl2pPr>
            <a:lvl3pPr marL="1012789" indent="0" algn="ctr">
              <a:buNone/>
              <a:defRPr sz="1994"/>
            </a:lvl3pPr>
            <a:lvl4pPr marL="1519184" indent="0" algn="ctr">
              <a:buNone/>
              <a:defRPr sz="1772"/>
            </a:lvl4pPr>
            <a:lvl5pPr marL="2025579" indent="0" algn="ctr">
              <a:buNone/>
              <a:defRPr sz="1772"/>
            </a:lvl5pPr>
            <a:lvl6pPr marL="2531974" indent="0" algn="ctr">
              <a:buNone/>
              <a:defRPr sz="1772"/>
            </a:lvl6pPr>
            <a:lvl7pPr marL="3038368" indent="0" algn="ctr">
              <a:buNone/>
              <a:defRPr sz="1772"/>
            </a:lvl7pPr>
            <a:lvl8pPr marL="3544763" indent="0" algn="ctr">
              <a:buNone/>
              <a:defRPr sz="1772"/>
            </a:lvl8pPr>
            <a:lvl9pPr marL="4051158" indent="0" algn="ctr">
              <a:buNone/>
              <a:defRPr sz="1772"/>
            </a:lvl9pPr>
          </a:lstStyle>
          <a:p>
            <a:r>
              <a:rPr lang="it-IT" dirty="0"/>
              <a:t>Fare clic per modificare lo stile del sottotitolo dello schema</a:t>
            </a:r>
            <a:endParaRPr lang="en-US" dirty="0"/>
          </a:p>
        </p:txBody>
      </p:sp>
      <p:sp>
        <p:nvSpPr>
          <p:cNvPr id="18" name="Rettangolo 17">
            <a:extLst>
              <a:ext uri="{FF2B5EF4-FFF2-40B4-BE49-F238E27FC236}">
                <a16:creationId xmlns:a16="http://schemas.microsoft.com/office/drawing/2014/main" id="{F4D73752-4E45-4B86-BA3D-54B4DD6119EA}"/>
              </a:ext>
            </a:extLst>
          </p:cNvPr>
          <p:cNvSpPr/>
          <p:nvPr userDrawn="1"/>
        </p:nvSpPr>
        <p:spPr>
          <a:xfrm>
            <a:off x="6117706" y="5782414"/>
            <a:ext cx="4529513" cy="307777"/>
          </a:xfrm>
          <a:prstGeom prst="rect">
            <a:avLst/>
          </a:prstGeom>
        </p:spPr>
        <p:txBody>
          <a:bodyPr wrap="square">
            <a:spAutoFit/>
          </a:bodyPr>
          <a:lstStyle/>
          <a:p>
            <a:r>
              <a:rPr lang="it-IT" sz="1400" b="0" i="1" u="none" strike="noStrike" baseline="0" dirty="0">
                <a:solidFill>
                  <a:srgbClr val="003399"/>
                </a:solidFill>
                <a:latin typeface="Montserrat Regular"/>
              </a:rPr>
              <a:t>La cooperazione al cuore del Mediterran</a:t>
            </a:r>
            <a:r>
              <a:rPr lang="it-IT" sz="1400" b="0" i="0" u="none" strike="noStrike" baseline="0" dirty="0">
                <a:solidFill>
                  <a:srgbClr val="003399"/>
                </a:solidFill>
                <a:latin typeface="Montserrat Regular"/>
              </a:rPr>
              <a:t>eo </a:t>
            </a:r>
            <a:endParaRPr lang="en-GB" sz="1400" dirty="0">
              <a:solidFill>
                <a:srgbClr val="003399"/>
              </a:solidFill>
              <a:latin typeface="Montserrat Regular"/>
            </a:endParaRPr>
          </a:p>
        </p:txBody>
      </p:sp>
      <p:pic>
        <p:nvPicPr>
          <p:cNvPr id="7" name="Immagine 6">
            <a:extLst>
              <a:ext uri="{FF2B5EF4-FFF2-40B4-BE49-F238E27FC236}">
                <a16:creationId xmlns:a16="http://schemas.microsoft.com/office/drawing/2014/main" id="{F3238148-B692-48A6-A511-28EF3BABC3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51" b="4702"/>
          <a:stretch/>
        </p:blipFill>
        <p:spPr>
          <a:xfrm>
            <a:off x="3824892" y="6583494"/>
            <a:ext cx="1905917" cy="914096"/>
          </a:xfrm>
          <a:prstGeom prst="rect">
            <a:avLst/>
          </a:prstGeom>
        </p:spPr>
      </p:pic>
      <p:pic>
        <p:nvPicPr>
          <p:cNvPr id="10" name="Immagine 9">
            <a:extLst>
              <a:ext uri="{FF2B5EF4-FFF2-40B4-BE49-F238E27FC236}">
                <a16:creationId xmlns:a16="http://schemas.microsoft.com/office/drawing/2014/main" id="{A0FB1323-501B-48CA-8412-E89A34807EF2}"/>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6961546" y="6560006"/>
            <a:ext cx="1352977" cy="914096"/>
          </a:xfrm>
          <a:prstGeom prst="rect">
            <a:avLst/>
          </a:prstGeom>
        </p:spPr>
      </p:pic>
      <p:pic>
        <p:nvPicPr>
          <p:cNvPr id="12" name="Immagine 11">
            <a:extLst>
              <a:ext uri="{FF2B5EF4-FFF2-40B4-BE49-F238E27FC236}">
                <a16:creationId xmlns:a16="http://schemas.microsoft.com/office/drawing/2014/main" id="{A977F749-D1F4-44B3-89E8-5986752490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1041" y="6658476"/>
            <a:ext cx="848373" cy="848373"/>
          </a:xfrm>
          <a:prstGeom prst="rect">
            <a:avLst/>
          </a:prstGeom>
        </p:spPr>
      </p:pic>
      <p:pic>
        <p:nvPicPr>
          <p:cNvPr id="14" name="Immagine 13">
            <a:extLst>
              <a:ext uri="{FF2B5EF4-FFF2-40B4-BE49-F238E27FC236}">
                <a16:creationId xmlns:a16="http://schemas.microsoft.com/office/drawing/2014/main" id="{2AF3A92A-1FCA-40D4-A490-FBAC57BA359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6368" y="6612173"/>
            <a:ext cx="890225" cy="894677"/>
          </a:xfrm>
          <a:prstGeom prst="rect">
            <a:avLst/>
          </a:prstGeom>
        </p:spPr>
      </p:pic>
      <p:pic>
        <p:nvPicPr>
          <p:cNvPr id="16" name="Immagine 15" descr="Immagine che contiene testo&#10;&#10;Descrizione generata automaticamente">
            <a:extLst>
              <a:ext uri="{FF2B5EF4-FFF2-40B4-BE49-F238E27FC236}">
                <a16:creationId xmlns:a16="http://schemas.microsoft.com/office/drawing/2014/main" id="{ABEB62C1-62E5-407A-82F4-E8EAA4C7019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6709" r="7305"/>
          <a:stretch/>
        </p:blipFill>
        <p:spPr>
          <a:xfrm>
            <a:off x="5665028" y="6564852"/>
            <a:ext cx="1560600" cy="1020907"/>
          </a:xfrm>
          <a:prstGeom prst="rect">
            <a:avLst/>
          </a:prstGeom>
        </p:spPr>
      </p:pic>
      <p:pic>
        <p:nvPicPr>
          <p:cNvPr id="19" name="Immagine 18">
            <a:extLst>
              <a:ext uri="{FF2B5EF4-FFF2-40B4-BE49-F238E27FC236}">
                <a16:creationId xmlns:a16="http://schemas.microsoft.com/office/drawing/2014/main" id="{F721FD1A-E362-46BB-AC88-7CBC52A245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5858" y="6484099"/>
            <a:ext cx="1905918" cy="975977"/>
          </a:xfrm>
          <a:prstGeom prst="rect">
            <a:avLst/>
          </a:prstGeom>
        </p:spPr>
      </p:pic>
      <p:pic>
        <p:nvPicPr>
          <p:cNvPr id="21" name="Immagine 20" descr="Immagine che contiene oggetto da esterni, favo&#10;&#10;Descrizione generata automaticamente">
            <a:extLst>
              <a:ext uri="{FF2B5EF4-FFF2-40B4-BE49-F238E27FC236}">
                <a16:creationId xmlns:a16="http://schemas.microsoft.com/office/drawing/2014/main" id="{3E180529-2088-4052-84C1-962129CE7FE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55473" y="6583964"/>
            <a:ext cx="2426037" cy="866180"/>
          </a:xfrm>
          <a:prstGeom prst="rect">
            <a:avLst/>
          </a:prstGeom>
        </p:spPr>
      </p:pic>
      <p:sp>
        <p:nvSpPr>
          <p:cNvPr id="23" name="Rettangolo 22">
            <a:extLst>
              <a:ext uri="{FF2B5EF4-FFF2-40B4-BE49-F238E27FC236}">
                <a16:creationId xmlns:a16="http://schemas.microsoft.com/office/drawing/2014/main" id="{21630B1A-F34D-4BF5-BC8F-4A6B51FD510A}"/>
              </a:ext>
            </a:extLst>
          </p:cNvPr>
          <p:cNvSpPr/>
          <p:nvPr userDrawn="1"/>
        </p:nvSpPr>
        <p:spPr>
          <a:xfrm>
            <a:off x="5993214" y="6083509"/>
            <a:ext cx="4081567" cy="320344"/>
          </a:xfrm>
          <a:prstGeom prst="rect">
            <a:avLst/>
          </a:prstGeom>
        </p:spPr>
        <p:txBody>
          <a:bodyPr wrap="none">
            <a:spAutoFit/>
          </a:bodyPr>
          <a:lstStyle/>
          <a:p>
            <a:pPr>
              <a:lnSpc>
                <a:spcPct val="115000"/>
              </a:lnSpc>
              <a:spcAft>
                <a:spcPts val="0"/>
              </a:spcAft>
            </a:pPr>
            <a:r>
              <a:rPr lang="fr-FR" sz="14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14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0B620116-1802-4F9E-9B67-07F53E0C2B9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5062" y="109281"/>
            <a:ext cx="9318475" cy="2307927"/>
          </a:xfrm>
          <a:prstGeom prst="rect">
            <a:avLst/>
          </a:prstGeom>
        </p:spPr>
      </p:pic>
    </p:spTree>
    <p:extLst>
      <p:ext uri="{BB962C8B-B14F-4D97-AF65-F5344CB8AC3E}">
        <p14:creationId xmlns:p14="http://schemas.microsoft.com/office/powerpoint/2010/main" val="100478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348231" y="1183395"/>
            <a:ext cx="9885582" cy="836894"/>
          </a:xfrm>
        </p:spPr>
        <p:txBody>
          <a:bodyPr>
            <a:noAutofit/>
          </a:bodyPr>
          <a:lstStyle>
            <a:lvl1pPr>
              <a:defRPr sz="4000">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 dello schema</a:t>
            </a:r>
            <a:endParaRPr lang="en-US" dirty="0"/>
          </a:p>
        </p:txBody>
      </p:sp>
      <p:sp>
        <p:nvSpPr>
          <p:cNvPr id="3" name="Content Placeholder 2"/>
          <p:cNvSpPr>
            <a:spLocks noGrp="1"/>
          </p:cNvSpPr>
          <p:nvPr>
            <p:ph idx="1"/>
          </p:nvPr>
        </p:nvSpPr>
        <p:spPr>
          <a:xfrm>
            <a:off x="348232" y="2248063"/>
            <a:ext cx="9885582" cy="4593782"/>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9" name="Connettore diritto 8">
            <a:extLst>
              <a:ext uri="{FF2B5EF4-FFF2-40B4-BE49-F238E27FC236}">
                <a16:creationId xmlns:a16="http://schemas.microsoft.com/office/drawing/2014/main" id="{E286143A-264A-4FCE-9999-9DAE117090C4}"/>
              </a:ext>
            </a:extLst>
          </p:cNvPr>
          <p:cNvCxnSpPr>
            <a:cxnSpLocks/>
          </p:cNvCxnSpPr>
          <p:nvPr userDrawn="1"/>
        </p:nvCxnSpPr>
        <p:spPr>
          <a:xfrm>
            <a:off x="348231" y="2120071"/>
            <a:ext cx="9885582"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F4D73752-4E45-4B86-BA3D-54B4DD6119EA}"/>
              </a:ext>
            </a:extLst>
          </p:cNvPr>
          <p:cNvSpPr/>
          <p:nvPr userDrawn="1"/>
        </p:nvSpPr>
        <p:spPr>
          <a:xfrm>
            <a:off x="7631131" y="7069619"/>
            <a:ext cx="2602682" cy="338554"/>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pic>
        <p:nvPicPr>
          <p:cNvPr id="8" name="Immagine 7">
            <a:extLst>
              <a:ext uri="{FF2B5EF4-FFF2-40B4-BE49-F238E27FC236}">
                <a16:creationId xmlns:a16="http://schemas.microsoft.com/office/drawing/2014/main" id="{6D657DB0-07A0-4832-BCE2-2935DD0D3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231" y="90085"/>
            <a:ext cx="3845817" cy="952502"/>
          </a:xfrm>
          <a:prstGeom prst="rect">
            <a:avLst/>
          </a:prstGeom>
        </p:spPr>
      </p:pic>
      <p:pic>
        <p:nvPicPr>
          <p:cNvPr id="12" name="Immagine 11">
            <a:extLst>
              <a:ext uri="{FF2B5EF4-FFF2-40B4-BE49-F238E27FC236}">
                <a16:creationId xmlns:a16="http://schemas.microsoft.com/office/drawing/2014/main" id="{D2ECC58B-0F91-405F-AF3E-85BF0D8D4AE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9238838" y="57326"/>
            <a:ext cx="1352977" cy="914096"/>
          </a:xfrm>
          <a:prstGeom prst="rect">
            <a:avLst/>
          </a:prstGeom>
        </p:spPr>
      </p:pic>
    </p:spTree>
    <p:extLst>
      <p:ext uri="{BB962C8B-B14F-4D97-AF65-F5344CB8AC3E}">
        <p14:creationId xmlns:p14="http://schemas.microsoft.com/office/powerpoint/2010/main" val="161517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9494" y="2209803"/>
            <a:ext cx="9221689" cy="2843774"/>
          </a:xfrm>
          <a:solidFill>
            <a:srgbClr val="003399"/>
          </a:solidFill>
        </p:spPr>
        <p:txBody>
          <a:bodyPr anchor="b">
            <a:normAutofit/>
          </a:bodyPr>
          <a:lstStyle>
            <a:lvl1pPr>
              <a:defRPr sz="54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729494" y="5083469"/>
            <a:ext cx="9221689" cy="1661666"/>
          </a:xfrm>
        </p:spPr>
        <p:txBody>
          <a:bodyPr/>
          <a:lstStyle>
            <a:lvl1pPr marL="0" indent="0">
              <a:buNone/>
              <a:defRPr sz="2658">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06395" indent="0">
              <a:buNone/>
              <a:defRPr sz="2215">
                <a:solidFill>
                  <a:schemeClr val="tx1">
                    <a:tint val="75000"/>
                  </a:schemeClr>
                </a:solidFill>
              </a:defRPr>
            </a:lvl2pPr>
            <a:lvl3pPr marL="1012789" indent="0">
              <a:buNone/>
              <a:defRPr sz="1994">
                <a:solidFill>
                  <a:schemeClr val="tx1">
                    <a:tint val="75000"/>
                  </a:schemeClr>
                </a:solidFill>
              </a:defRPr>
            </a:lvl3pPr>
            <a:lvl4pPr marL="1519184" indent="0">
              <a:buNone/>
              <a:defRPr sz="1772">
                <a:solidFill>
                  <a:schemeClr val="tx1">
                    <a:tint val="75000"/>
                  </a:schemeClr>
                </a:solidFill>
              </a:defRPr>
            </a:lvl4pPr>
            <a:lvl5pPr marL="2025579" indent="0">
              <a:buNone/>
              <a:defRPr sz="1772">
                <a:solidFill>
                  <a:schemeClr val="tx1">
                    <a:tint val="75000"/>
                  </a:schemeClr>
                </a:solidFill>
              </a:defRPr>
            </a:lvl5pPr>
            <a:lvl6pPr marL="2531974" indent="0">
              <a:buNone/>
              <a:defRPr sz="1772">
                <a:solidFill>
                  <a:schemeClr val="tx1">
                    <a:tint val="75000"/>
                  </a:schemeClr>
                </a:solidFill>
              </a:defRPr>
            </a:lvl6pPr>
            <a:lvl7pPr marL="3038368" indent="0">
              <a:buNone/>
              <a:defRPr sz="1772">
                <a:solidFill>
                  <a:schemeClr val="tx1">
                    <a:tint val="75000"/>
                  </a:schemeClr>
                </a:solidFill>
              </a:defRPr>
            </a:lvl7pPr>
            <a:lvl8pPr marL="3544763" indent="0">
              <a:buNone/>
              <a:defRPr sz="1772">
                <a:solidFill>
                  <a:schemeClr val="tx1">
                    <a:tint val="75000"/>
                  </a:schemeClr>
                </a:solidFill>
              </a:defRPr>
            </a:lvl8pPr>
            <a:lvl9pPr marL="4051158" indent="0">
              <a:buNone/>
              <a:defRPr sz="1772">
                <a:solidFill>
                  <a:schemeClr val="tx1">
                    <a:tint val="75000"/>
                  </a:schemeClr>
                </a:solidFill>
              </a:defRPr>
            </a:lvl9pPr>
          </a:lstStyle>
          <a:p>
            <a:pPr lvl="0"/>
            <a:r>
              <a:rPr lang="it-IT" dirty="0"/>
              <a:t>Modifica gli stili del testo dello schema</a:t>
            </a:r>
          </a:p>
        </p:txBody>
      </p:sp>
      <p:sp>
        <p:nvSpPr>
          <p:cNvPr id="8" name="Rettangolo 7">
            <a:extLst>
              <a:ext uri="{FF2B5EF4-FFF2-40B4-BE49-F238E27FC236}">
                <a16:creationId xmlns:a16="http://schemas.microsoft.com/office/drawing/2014/main" id="{38414361-FE30-4497-B18E-21D5504DC6CF}"/>
              </a:ext>
            </a:extLst>
          </p:cNvPr>
          <p:cNvSpPr/>
          <p:nvPr userDrawn="1"/>
        </p:nvSpPr>
        <p:spPr>
          <a:xfrm>
            <a:off x="8033438" y="7148776"/>
            <a:ext cx="2417650" cy="446597"/>
          </a:xfrm>
          <a:prstGeom prst="rect">
            <a:avLst/>
          </a:prstGeom>
        </p:spPr>
        <p:txBody>
          <a:bodyPr wrap="non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702" b="0" i="0" u="none" strike="noStrike" baseline="0" dirty="0">
                <a:solidFill>
                  <a:srgbClr val="003399"/>
                </a:solidFill>
                <a:latin typeface="Montserrat Regular"/>
              </a:rPr>
              <a:t> </a:t>
            </a:r>
            <a:endParaRPr lang="en-GB" sz="702" dirty="0">
              <a:solidFill>
                <a:srgbClr val="003399"/>
              </a:solidFill>
              <a:latin typeface="Montserrat Regular"/>
            </a:endParaRPr>
          </a:p>
        </p:txBody>
      </p:sp>
      <p:sp>
        <p:nvSpPr>
          <p:cNvPr id="10" name="Footer Placeholder 4">
            <a:extLst>
              <a:ext uri="{FF2B5EF4-FFF2-40B4-BE49-F238E27FC236}">
                <a16:creationId xmlns:a16="http://schemas.microsoft.com/office/drawing/2014/main" id="{944C049F-E47C-4042-A1CC-5DB64D4147C3}"/>
              </a:ext>
            </a:extLst>
          </p:cNvPr>
          <p:cNvSpPr>
            <a:spLocks noGrp="1"/>
          </p:cNvSpPr>
          <p:nvPr>
            <p:ph type="ftr" sz="quarter" idx="11"/>
          </p:nvPr>
        </p:nvSpPr>
        <p:spPr>
          <a:xfrm>
            <a:off x="729494" y="7017671"/>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pic>
        <p:nvPicPr>
          <p:cNvPr id="9" name="Immagine 8">
            <a:extLst>
              <a:ext uri="{FF2B5EF4-FFF2-40B4-BE49-F238E27FC236}">
                <a16:creationId xmlns:a16="http://schemas.microsoft.com/office/drawing/2014/main" id="{BFFF6D57-5665-4EF3-9362-92CBEE3F4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494" y="78562"/>
            <a:ext cx="3845817" cy="952502"/>
          </a:xfrm>
          <a:prstGeom prst="rect">
            <a:avLst/>
          </a:prstGeom>
        </p:spPr>
      </p:pic>
      <p:pic>
        <p:nvPicPr>
          <p:cNvPr id="12" name="Immagine 11">
            <a:extLst>
              <a:ext uri="{FF2B5EF4-FFF2-40B4-BE49-F238E27FC236}">
                <a16:creationId xmlns:a16="http://schemas.microsoft.com/office/drawing/2014/main" id="{C5C6EA23-42AE-4495-ABE2-DD47895D2F2D}"/>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9238838" y="57326"/>
            <a:ext cx="1352977" cy="914096"/>
          </a:xfrm>
          <a:prstGeom prst="rect">
            <a:avLst/>
          </a:prstGeom>
        </p:spPr>
      </p:pic>
    </p:spTree>
    <p:extLst>
      <p:ext uri="{BB962C8B-B14F-4D97-AF65-F5344CB8AC3E}">
        <p14:creationId xmlns:p14="http://schemas.microsoft.com/office/powerpoint/2010/main" val="141699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03116" y="1024072"/>
            <a:ext cx="9830697" cy="1081659"/>
          </a:xfrm>
        </p:spPr>
        <p:txBody>
          <a:bodyPr>
            <a:noAutofit/>
          </a:bodyPr>
          <a:lstStyle>
            <a:lvl1pPr>
              <a:defRPr sz="4000">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 dello schema</a:t>
            </a:r>
            <a:endParaRPr lang="en-US" dirty="0"/>
          </a:p>
        </p:txBody>
      </p:sp>
      <p:sp>
        <p:nvSpPr>
          <p:cNvPr id="3" name="Content Placeholder 2"/>
          <p:cNvSpPr>
            <a:spLocks noGrp="1"/>
          </p:cNvSpPr>
          <p:nvPr>
            <p:ph sz="half" idx="1"/>
          </p:nvPr>
        </p:nvSpPr>
        <p:spPr>
          <a:xfrm>
            <a:off x="403116" y="2243329"/>
            <a:ext cx="4875967" cy="4598516"/>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5412730" y="2248061"/>
            <a:ext cx="4821083" cy="4593783"/>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0" name="Connettore diritto 9">
            <a:extLst>
              <a:ext uri="{FF2B5EF4-FFF2-40B4-BE49-F238E27FC236}">
                <a16:creationId xmlns:a16="http://schemas.microsoft.com/office/drawing/2014/main" id="{491E6828-A3B3-45D0-95C3-1C4C00DC2AD9}"/>
              </a:ext>
            </a:extLst>
          </p:cNvPr>
          <p:cNvCxnSpPr>
            <a:cxnSpLocks/>
          </p:cNvCxnSpPr>
          <p:nvPr userDrawn="1"/>
        </p:nvCxnSpPr>
        <p:spPr>
          <a:xfrm>
            <a:off x="403116" y="2209801"/>
            <a:ext cx="9885582"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F4D73752-4E45-4B86-BA3D-54B4DD6119EA}"/>
              </a:ext>
            </a:extLst>
          </p:cNvPr>
          <p:cNvSpPr/>
          <p:nvPr userDrawn="1"/>
        </p:nvSpPr>
        <p:spPr>
          <a:xfrm>
            <a:off x="7640367" y="7014378"/>
            <a:ext cx="2593446" cy="461665"/>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sp>
        <p:nvSpPr>
          <p:cNvPr id="12" name="Footer Placeholder 4">
            <a:extLst>
              <a:ext uri="{FF2B5EF4-FFF2-40B4-BE49-F238E27FC236}">
                <a16:creationId xmlns:a16="http://schemas.microsoft.com/office/drawing/2014/main" id="{27457869-B9E3-4682-98D0-3906711D35D2}"/>
              </a:ext>
            </a:extLst>
          </p:cNvPr>
          <p:cNvSpPr>
            <a:spLocks noGrp="1"/>
          </p:cNvSpPr>
          <p:nvPr>
            <p:ph type="ftr" sz="quarter" idx="11"/>
          </p:nvPr>
        </p:nvSpPr>
        <p:spPr>
          <a:xfrm>
            <a:off x="403116" y="7014378"/>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pic>
        <p:nvPicPr>
          <p:cNvPr id="13" name="Immagine 12">
            <a:extLst>
              <a:ext uri="{FF2B5EF4-FFF2-40B4-BE49-F238E27FC236}">
                <a16:creationId xmlns:a16="http://schemas.microsoft.com/office/drawing/2014/main" id="{C8F77C9A-3228-4FF9-8C4E-8548428F2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117" y="71570"/>
            <a:ext cx="3790932" cy="938909"/>
          </a:xfrm>
          <a:prstGeom prst="rect">
            <a:avLst/>
          </a:prstGeom>
        </p:spPr>
      </p:pic>
      <p:pic>
        <p:nvPicPr>
          <p:cNvPr id="16" name="Immagine 15">
            <a:extLst>
              <a:ext uri="{FF2B5EF4-FFF2-40B4-BE49-F238E27FC236}">
                <a16:creationId xmlns:a16="http://schemas.microsoft.com/office/drawing/2014/main" id="{5F057315-1452-4723-8231-66A2DBF15015}"/>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9238838" y="57326"/>
            <a:ext cx="1352977" cy="914096"/>
          </a:xfrm>
          <a:prstGeom prst="rect">
            <a:avLst/>
          </a:prstGeom>
        </p:spPr>
      </p:pic>
    </p:spTree>
    <p:extLst>
      <p:ext uri="{BB962C8B-B14F-4D97-AF65-F5344CB8AC3E}">
        <p14:creationId xmlns:p14="http://schemas.microsoft.com/office/powerpoint/2010/main" val="364514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69939" y="1053872"/>
            <a:ext cx="9763874" cy="1053083"/>
          </a:xfrm>
        </p:spPr>
        <p:txBody>
          <a:bodyPr>
            <a:noAutofit/>
          </a:bodyPr>
          <a:lstStyle>
            <a:lvl1pPr>
              <a:defRPr sz="4000">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469939" y="2318421"/>
            <a:ext cx="4789654" cy="866032"/>
          </a:xfrm>
        </p:spPr>
        <p:txBody>
          <a:bodyPr anchor="b">
            <a:noAutofit/>
          </a:bodyPr>
          <a:lstStyle>
            <a:lvl1pPr marL="0" indent="0" algn="l" defTabSz="1012789" rtl="0" eaLnBrk="1" latinLnBrk="0" hangingPunct="1">
              <a:lnSpc>
                <a:spcPct val="90000"/>
              </a:lnSpc>
              <a:spcBef>
                <a:spcPct val="0"/>
              </a:spcBef>
              <a:buNone/>
              <a:defRPr lang="it-IT" sz="2800" kern="1200" dirty="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506395" indent="0">
              <a:buNone/>
              <a:defRPr sz="2215" b="1"/>
            </a:lvl2pPr>
            <a:lvl3pPr marL="1012789" indent="0">
              <a:buNone/>
              <a:defRPr sz="1994" b="1"/>
            </a:lvl3pPr>
            <a:lvl4pPr marL="1519184" indent="0">
              <a:buNone/>
              <a:defRPr sz="1772" b="1"/>
            </a:lvl4pPr>
            <a:lvl5pPr marL="2025579" indent="0">
              <a:buNone/>
              <a:defRPr sz="1772" b="1"/>
            </a:lvl5pPr>
            <a:lvl6pPr marL="2531974" indent="0">
              <a:buNone/>
              <a:defRPr sz="1772" b="1"/>
            </a:lvl6pPr>
            <a:lvl7pPr marL="3038368" indent="0">
              <a:buNone/>
              <a:defRPr sz="1772" b="1"/>
            </a:lvl7pPr>
            <a:lvl8pPr marL="3544763" indent="0">
              <a:buNone/>
              <a:defRPr sz="1772" b="1"/>
            </a:lvl8pPr>
            <a:lvl9pPr marL="4051158" indent="0">
              <a:buNone/>
              <a:defRPr sz="1772" b="1"/>
            </a:lvl9pPr>
          </a:lstStyle>
          <a:p>
            <a:pPr lvl="0"/>
            <a:r>
              <a:rPr lang="it-IT" dirty="0"/>
              <a:t>Modifica gli stili del testo dello schema</a:t>
            </a:r>
          </a:p>
        </p:txBody>
      </p:sp>
      <p:sp>
        <p:nvSpPr>
          <p:cNvPr id="4" name="Content Placeholder 3"/>
          <p:cNvSpPr>
            <a:spLocks noGrp="1"/>
          </p:cNvSpPr>
          <p:nvPr>
            <p:ph sz="half" idx="2"/>
          </p:nvPr>
        </p:nvSpPr>
        <p:spPr>
          <a:xfrm>
            <a:off x="469940" y="3184453"/>
            <a:ext cx="4789654" cy="3671459"/>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Text Placeholder 4"/>
          <p:cNvSpPr>
            <a:spLocks noGrp="1"/>
          </p:cNvSpPr>
          <p:nvPr>
            <p:ph type="body" sz="quarter" idx="3"/>
          </p:nvPr>
        </p:nvSpPr>
        <p:spPr>
          <a:xfrm>
            <a:off x="5435228" y="2252726"/>
            <a:ext cx="4798585" cy="912597"/>
          </a:xfrm>
        </p:spPr>
        <p:txBody>
          <a:bodyPr anchor="b">
            <a:normAutofit/>
          </a:bodyPr>
          <a:lstStyle>
            <a:lvl1pPr marL="0" indent="0">
              <a:buNone/>
              <a:defRPr lang="it-IT" sz="2800" kern="1200" dirty="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vl2pPr marL="506395" indent="0">
              <a:buNone/>
              <a:defRPr sz="2215" b="1"/>
            </a:lvl2pPr>
            <a:lvl3pPr marL="1012789" indent="0">
              <a:buNone/>
              <a:defRPr sz="1994" b="1"/>
            </a:lvl3pPr>
            <a:lvl4pPr marL="1519184" indent="0">
              <a:buNone/>
              <a:defRPr sz="1772" b="1"/>
            </a:lvl4pPr>
            <a:lvl5pPr marL="2025579" indent="0">
              <a:buNone/>
              <a:defRPr sz="1772" b="1"/>
            </a:lvl5pPr>
            <a:lvl6pPr marL="2531974" indent="0">
              <a:buNone/>
              <a:defRPr sz="1772" b="1"/>
            </a:lvl6pPr>
            <a:lvl7pPr marL="3038368" indent="0">
              <a:buNone/>
              <a:defRPr sz="1772" b="1"/>
            </a:lvl7pPr>
            <a:lvl8pPr marL="3544763" indent="0">
              <a:buNone/>
              <a:defRPr sz="1772" b="1"/>
            </a:lvl8pPr>
            <a:lvl9pPr marL="4051158" indent="0">
              <a:buNone/>
              <a:defRPr sz="1772" b="1"/>
            </a:lvl9pPr>
          </a:lstStyle>
          <a:p>
            <a:pPr marL="0" lvl="0" indent="0" algn="l" defTabSz="1012789" rtl="0" eaLnBrk="1" latinLnBrk="0" hangingPunct="1">
              <a:lnSpc>
                <a:spcPct val="90000"/>
              </a:lnSpc>
              <a:spcBef>
                <a:spcPct val="0"/>
              </a:spcBef>
              <a:buFont typeface="Arial" panose="020B0604020202020204" pitchFamily="34" charset="0"/>
              <a:buNone/>
            </a:pPr>
            <a:r>
              <a:rPr lang="it-IT" dirty="0"/>
              <a:t>Modifica gli stili del testo dello schema</a:t>
            </a:r>
          </a:p>
        </p:txBody>
      </p:sp>
      <p:sp>
        <p:nvSpPr>
          <p:cNvPr id="6" name="Content Placeholder 5"/>
          <p:cNvSpPr>
            <a:spLocks noGrp="1"/>
          </p:cNvSpPr>
          <p:nvPr>
            <p:ph sz="quarter" idx="4"/>
          </p:nvPr>
        </p:nvSpPr>
        <p:spPr>
          <a:xfrm>
            <a:off x="5412731" y="3184453"/>
            <a:ext cx="4821082" cy="3671459"/>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diritto 10">
            <a:extLst>
              <a:ext uri="{FF2B5EF4-FFF2-40B4-BE49-F238E27FC236}">
                <a16:creationId xmlns:a16="http://schemas.microsoft.com/office/drawing/2014/main" id="{1B92C6EC-304F-4E30-94E0-A25E29130434}"/>
              </a:ext>
            </a:extLst>
          </p:cNvPr>
          <p:cNvCxnSpPr>
            <a:cxnSpLocks/>
          </p:cNvCxnSpPr>
          <p:nvPr userDrawn="1"/>
        </p:nvCxnSpPr>
        <p:spPr>
          <a:xfrm>
            <a:off x="469939" y="2271856"/>
            <a:ext cx="9885582"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F4D73752-4E45-4B86-BA3D-54B4DD6119EA}"/>
              </a:ext>
            </a:extLst>
          </p:cNvPr>
          <p:cNvSpPr/>
          <p:nvPr userDrawn="1"/>
        </p:nvSpPr>
        <p:spPr>
          <a:xfrm>
            <a:off x="7584949" y="7055608"/>
            <a:ext cx="2648864" cy="461665"/>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sp>
        <p:nvSpPr>
          <p:cNvPr id="15" name="Footer Placeholder 4">
            <a:extLst>
              <a:ext uri="{FF2B5EF4-FFF2-40B4-BE49-F238E27FC236}">
                <a16:creationId xmlns:a16="http://schemas.microsoft.com/office/drawing/2014/main" id="{3CACD205-AE92-41ED-AF92-B85F95A8EE4F}"/>
              </a:ext>
            </a:extLst>
          </p:cNvPr>
          <p:cNvSpPr>
            <a:spLocks noGrp="1"/>
          </p:cNvSpPr>
          <p:nvPr>
            <p:ph type="ftr" sz="quarter" idx="11"/>
          </p:nvPr>
        </p:nvSpPr>
        <p:spPr>
          <a:xfrm>
            <a:off x="469939" y="7055608"/>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pic>
        <p:nvPicPr>
          <p:cNvPr id="13" name="Immagine 12">
            <a:extLst>
              <a:ext uri="{FF2B5EF4-FFF2-40B4-BE49-F238E27FC236}">
                <a16:creationId xmlns:a16="http://schemas.microsoft.com/office/drawing/2014/main" id="{E1933284-B7E4-4A84-972A-5A80F0251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939" y="78088"/>
            <a:ext cx="3845817" cy="952502"/>
          </a:xfrm>
          <a:prstGeom prst="rect">
            <a:avLst/>
          </a:prstGeom>
        </p:spPr>
      </p:pic>
      <p:pic>
        <p:nvPicPr>
          <p:cNvPr id="17" name="Immagine 16">
            <a:extLst>
              <a:ext uri="{FF2B5EF4-FFF2-40B4-BE49-F238E27FC236}">
                <a16:creationId xmlns:a16="http://schemas.microsoft.com/office/drawing/2014/main" id="{2E3A53E2-05D9-49B1-9F3F-29030762244D}"/>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9238838" y="57326"/>
            <a:ext cx="1352977" cy="914096"/>
          </a:xfrm>
          <a:prstGeom prst="rect">
            <a:avLst/>
          </a:prstGeom>
        </p:spPr>
      </p:pic>
    </p:spTree>
    <p:extLst>
      <p:ext uri="{BB962C8B-B14F-4D97-AF65-F5344CB8AC3E}">
        <p14:creationId xmlns:p14="http://schemas.microsoft.com/office/powerpoint/2010/main" val="274899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322837" y="1076975"/>
            <a:ext cx="9885581" cy="1156309"/>
          </a:xfrm>
        </p:spPr>
        <p:txBody>
          <a:bodyPr>
            <a:noAutofit/>
          </a:bodyPr>
          <a:lstStyle>
            <a:lvl1pPr>
              <a:defRPr sz="4000">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 dello schema</a:t>
            </a:r>
            <a:endParaRPr lang="en-US" dirty="0"/>
          </a:p>
        </p:txBody>
      </p:sp>
      <p:cxnSp>
        <p:nvCxnSpPr>
          <p:cNvPr id="8" name="Connettore diritto 7">
            <a:extLst>
              <a:ext uri="{FF2B5EF4-FFF2-40B4-BE49-F238E27FC236}">
                <a16:creationId xmlns:a16="http://schemas.microsoft.com/office/drawing/2014/main" id="{2CD67838-3350-454C-AABE-A4C284D26F8D}"/>
              </a:ext>
            </a:extLst>
          </p:cNvPr>
          <p:cNvCxnSpPr>
            <a:cxnSpLocks/>
          </p:cNvCxnSpPr>
          <p:nvPr userDrawn="1"/>
        </p:nvCxnSpPr>
        <p:spPr>
          <a:xfrm>
            <a:off x="322837" y="2302951"/>
            <a:ext cx="9885582"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F4D73752-4E45-4B86-BA3D-54B4DD6119EA}"/>
              </a:ext>
            </a:extLst>
          </p:cNvPr>
          <p:cNvSpPr/>
          <p:nvPr userDrawn="1"/>
        </p:nvSpPr>
        <p:spPr>
          <a:xfrm>
            <a:off x="7651104" y="7035728"/>
            <a:ext cx="2722755" cy="461665"/>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sp>
        <p:nvSpPr>
          <p:cNvPr id="12" name="Footer Placeholder 4">
            <a:extLst>
              <a:ext uri="{FF2B5EF4-FFF2-40B4-BE49-F238E27FC236}">
                <a16:creationId xmlns:a16="http://schemas.microsoft.com/office/drawing/2014/main" id="{9F7C56E6-F1D8-40F9-9699-3F26C4E13EBB}"/>
              </a:ext>
            </a:extLst>
          </p:cNvPr>
          <p:cNvSpPr>
            <a:spLocks noGrp="1"/>
          </p:cNvSpPr>
          <p:nvPr>
            <p:ph type="ftr" sz="quarter" idx="11"/>
          </p:nvPr>
        </p:nvSpPr>
        <p:spPr>
          <a:xfrm>
            <a:off x="571829" y="7035728"/>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pic>
        <p:nvPicPr>
          <p:cNvPr id="10" name="Immagine 9">
            <a:extLst>
              <a:ext uri="{FF2B5EF4-FFF2-40B4-BE49-F238E27FC236}">
                <a16:creationId xmlns:a16="http://schemas.microsoft.com/office/drawing/2014/main" id="{1A57562D-A59C-4B6B-844B-76A556AD1A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231" y="90085"/>
            <a:ext cx="3845817" cy="952502"/>
          </a:xfrm>
          <a:prstGeom prst="rect">
            <a:avLst/>
          </a:prstGeom>
        </p:spPr>
      </p:pic>
      <p:pic>
        <p:nvPicPr>
          <p:cNvPr id="11" name="Immagine 10">
            <a:extLst>
              <a:ext uri="{FF2B5EF4-FFF2-40B4-BE49-F238E27FC236}">
                <a16:creationId xmlns:a16="http://schemas.microsoft.com/office/drawing/2014/main" id="{B9EC0788-B83D-4C38-B51B-FE2D24A3985B}"/>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9238838" y="57326"/>
            <a:ext cx="1352977" cy="914096"/>
          </a:xfrm>
          <a:prstGeom prst="rect">
            <a:avLst/>
          </a:prstGeom>
        </p:spPr>
      </p:pic>
    </p:spTree>
    <p:extLst>
      <p:ext uri="{BB962C8B-B14F-4D97-AF65-F5344CB8AC3E}">
        <p14:creationId xmlns:p14="http://schemas.microsoft.com/office/powerpoint/2010/main" val="539639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cxnSp>
        <p:nvCxnSpPr>
          <p:cNvPr id="7" name="Connettore diritto 6">
            <a:extLst>
              <a:ext uri="{FF2B5EF4-FFF2-40B4-BE49-F238E27FC236}">
                <a16:creationId xmlns:a16="http://schemas.microsoft.com/office/drawing/2014/main" id="{A4485016-9BFF-48EC-9CE7-22B77EDD3E30}"/>
              </a:ext>
            </a:extLst>
          </p:cNvPr>
          <p:cNvCxnSpPr>
            <a:cxnSpLocks/>
          </p:cNvCxnSpPr>
          <p:nvPr userDrawn="1"/>
        </p:nvCxnSpPr>
        <p:spPr>
          <a:xfrm>
            <a:off x="609600" y="1120327"/>
            <a:ext cx="9885582"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F4D73752-4E45-4B86-BA3D-54B4DD6119EA}"/>
              </a:ext>
            </a:extLst>
          </p:cNvPr>
          <p:cNvSpPr/>
          <p:nvPr userDrawn="1"/>
        </p:nvSpPr>
        <p:spPr>
          <a:xfrm>
            <a:off x="7673495" y="7043792"/>
            <a:ext cx="2408718" cy="461665"/>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sp>
        <p:nvSpPr>
          <p:cNvPr id="11" name="Footer Placeholder 4">
            <a:extLst>
              <a:ext uri="{FF2B5EF4-FFF2-40B4-BE49-F238E27FC236}">
                <a16:creationId xmlns:a16="http://schemas.microsoft.com/office/drawing/2014/main" id="{2548949E-FF3D-432C-85FE-767BD47E023F}"/>
              </a:ext>
            </a:extLst>
          </p:cNvPr>
          <p:cNvSpPr>
            <a:spLocks noGrp="1"/>
          </p:cNvSpPr>
          <p:nvPr>
            <p:ph type="ftr" sz="quarter" idx="11"/>
          </p:nvPr>
        </p:nvSpPr>
        <p:spPr>
          <a:xfrm>
            <a:off x="609600" y="7039288"/>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pic>
        <p:nvPicPr>
          <p:cNvPr id="9" name="Immagine 8">
            <a:extLst>
              <a:ext uri="{FF2B5EF4-FFF2-40B4-BE49-F238E27FC236}">
                <a16:creationId xmlns:a16="http://schemas.microsoft.com/office/drawing/2014/main" id="{06558E0D-24B7-42A4-A9C6-15FACC2661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78562"/>
            <a:ext cx="3845817" cy="952502"/>
          </a:xfrm>
          <a:prstGeom prst="rect">
            <a:avLst/>
          </a:prstGeom>
        </p:spPr>
      </p:pic>
      <p:pic>
        <p:nvPicPr>
          <p:cNvPr id="10" name="Immagine 9">
            <a:extLst>
              <a:ext uri="{FF2B5EF4-FFF2-40B4-BE49-F238E27FC236}">
                <a16:creationId xmlns:a16="http://schemas.microsoft.com/office/drawing/2014/main" id="{75EC4BF9-9C43-4FEB-8E39-89AC6BE32DC2}"/>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9238838" y="57326"/>
            <a:ext cx="1352977" cy="914096"/>
          </a:xfrm>
          <a:prstGeom prst="rect">
            <a:avLst/>
          </a:prstGeom>
        </p:spPr>
      </p:pic>
    </p:spTree>
    <p:extLst>
      <p:ext uri="{BB962C8B-B14F-4D97-AF65-F5344CB8AC3E}">
        <p14:creationId xmlns:p14="http://schemas.microsoft.com/office/powerpoint/2010/main" val="193199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03115" y="2246290"/>
            <a:ext cx="4043708" cy="1460073"/>
          </a:xfrm>
        </p:spPr>
        <p:txBody>
          <a:bodyPr anchor="b">
            <a:noAutofit/>
          </a:bodyPr>
          <a:lstStyle>
            <a:lvl1pPr>
              <a:defRPr sz="3200">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4545413" y="582705"/>
            <a:ext cx="5412730" cy="6222659"/>
          </a:xfrm>
        </p:spPr>
        <p:txBody>
          <a:bodyPr/>
          <a:lstStyle>
            <a:lvl1pPr>
              <a:defRPr sz="3544">
                <a:latin typeface="Open Sans Light" panose="020B0306030504020204" pitchFamily="34" charset="0"/>
                <a:ea typeface="Open Sans Light" panose="020B0306030504020204" pitchFamily="34" charset="0"/>
                <a:cs typeface="Open Sans Light" panose="020B0306030504020204" pitchFamily="34" charset="0"/>
              </a:defRPr>
            </a:lvl1pPr>
            <a:lvl2pPr>
              <a:defRPr sz="3101">
                <a:latin typeface="Open Sans Light" panose="020B0306030504020204" pitchFamily="34" charset="0"/>
                <a:ea typeface="Open Sans Light" panose="020B0306030504020204" pitchFamily="34" charset="0"/>
                <a:cs typeface="Open Sans Light" panose="020B0306030504020204" pitchFamily="34" charset="0"/>
              </a:defRPr>
            </a:lvl2pPr>
            <a:lvl3pPr>
              <a:defRPr sz="2658">
                <a:latin typeface="Open Sans Light" panose="020B0306030504020204" pitchFamily="34" charset="0"/>
                <a:ea typeface="Open Sans Light" panose="020B0306030504020204" pitchFamily="34" charset="0"/>
                <a:cs typeface="Open Sans Light" panose="020B0306030504020204" pitchFamily="34" charset="0"/>
              </a:defRPr>
            </a:lvl3pPr>
            <a:lvl4pPr>
              <a:defRPr sz="2215">
                <a:latin typeface="Open Sans Light" panose="020B0306030504020204" pitchFamily="34" charset="0"/>
                <a:ea typeface="Open Sans Light" panose="020B0306030504020204" pitchFamily="34" charset="0"/>
                <a:cs typeface="Open Sans Light" panose="020B0306030504020204" pitchFamily="34" charset="0"/>
              </a:defRPr>
            </a:lvl4pPr>
            <a:lvl5pPr>
              <a:defRPr sz="2215">
                <a:latin typeface="Open Sans Light" panose="020B0306030504020204" pitchFamily="34" charset="0"/>
                <a:ea typeface="Open Sans Light" panose="020B0306030504020204" pitchFamily="34" charset="0"/>
                <a:cs typeface="Open Sans Light" panose="020B0306030504020204" pitchFamily="34" charset="0"/>
              </a:defRPr>
            </a:lvl5pPr>
            <a:lvl6pPr>
              <a:defRPr sz="2215"/>
            </a:lvl6pPr>
            <a:lvl7pPr>
              <a:defRPr sz="2215"/>
            </a:lvl7pPr>
            <a:lvl8pPr>
              <a:defRPr sz="2215"/>
            </a:lvl8pPr>
            <a:lvl9pPr>
              <a:defRPr sz="2215"/>
            </a:lvl9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Text Placeholder 3"/>
          <p:cNvSpPr>
            <a:spLocks noGrp="1"/>
          </p:cNvSpPr>
          <p:nvPr>
            <p:ph type="body" sz="half" idx="2"/>
          </p:nvPr>
        </p:nvSpPr>
        <p:spPr>
          <a:xfrm>
            <a:off x="403117" y="3706362"/>
            <a:ext cx="4043706" cy="3099001"/>
          </a:xfrm>
        </p:spPr>
        <p:txBody>
          <a:bodyPr/>
          <a:lstStyle>
            <a:lvl1pPr marL="0" indent="0">
              <a:buNone/>
              <a:defRPr sz="1772">
                <a:latin typeface="Open Sans Light" panose="020B0306030504020204" pitchFamily="34" charset="0"/>
                <a:ea typeface="Open Sans Light" panose="020B0306030504020204" pitchFamily="34" charset="0"/>
                <a:cs typeface="Open Sans Light" panose="020B0306030504020204" pitchFamily="34" charset="0"/>
              </a:defRPr>
            </a:lvl1pPr>
            <a:lvl2pPr marL="506395" indent="0">
              <a:buNone/>
              <a:defRPr sz="1551"/>
            </a:lvl2pPr>
            <a:lvl3pPr marL="1012789" indent="0">
              <a:buNone/>
              <a:defRPr sz="1329"/>
            </a:lvl3pPr>
            <a:lvl4pPr marL="1519184" indent="0">
              <a:buNone/>
              <a:defRPr sz="1108"/>
            </a:lvl4pPr>
            <a:lvl5pPr marL="2025579" indent="0">
              <a:buNone/>
              <a:defRPr sz="1108"/>
            </a:lvl5pPr>
            <a:lvl6pPr marL="2531974" indent="0">
              <a:buNone/>
              <a:defRPr sz="1108"/>
            </a:lvl6pPr>
            <a:lvl7pPr marL="3038368" indent="0">
              <a:buNone/>
              <a:defRPr sz="1108"/>
            </a:lvl7pPr>
            <a:lvl8pPr marL="3544763" indent="0">
              <a:buNone/>
              <a:defRPr sz="1108"/>
            </a:lvl8pPr>
            <a:lvl9pPr marL="4051158" indent="0">
              <a:buNone/>
              <a:defRPr sz="1108"/>
            </a:lvl9pPr>
          </a:lstStyle>
          <a:p>
            <a:pPr lvl="0"/>
            <a:r>
              <a:rPr lang="it-IT" dirty="0"/>
              <a:t>Modifica gli stili del testo dello schema</a:t>
            </a:r>
          </a:p>
        </p:txBody>
      </p:sp>
      <p:cxnSp>
        <p:nvCxnSpPr>
          <p:cNvPr id="9" name="Connettore diritto 8">
            <a:extLst>
              <a:ext uri="{FF2B5EF4-FFF2-40B4-BE49-F238E27FC236}">
                <a16:creationId xmlns:a16="http://schemas.microsoft.com/office/drawing/2014/main" id="{C8802ADC-B363-4C4D-A9C5-C49B4D55B707}"/>
              </a:ext>
            </a:extLst>
          </p:cNvPr>
          <p:cNvCxnSpPr>
            <a:cxnSpLocks/>
          </p:cNvCxnSpPr>
          <p:nvPr userDrawn="1"/>
        </p:nvCxnSpPr>
        <p:spPr>
          <a:xfrm>
            <a:off x="403117" y="2246290"/>
            <a:ext cx="4043707"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F4D73752-4E45-4B86-BA3D-54B4DD6119EA}"/>
              </a:ext>
            </a:extLst>
          </p:cNvPr>
          <p:cNvSpPr/>
          <p:nvPr userDrawn="1"/>
        </p:nvSpPr>
        <p:spPr>
          <a:xfrm>
            <a:off x="7527518" y="7062841"/>
            <a:ext cx="2602682" cy="461665"/>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sp>
        <p:nvSpPr>
          <p:cNvPr id="13" name="Footer Placeholder 4">
            <a:extLst>
              <a:ext uri="{FF2B5EF4-FFF2-40B4-BE49-F238E27FC236}">
                <a16:creationId xmlns:a16="http://schemas.microsoft.com/office/drawing/2014/main" id="{F56B5475-0AE4-4584-9A58-9844C7E8757F}"/>
              </a:ext>
            </a:extLst>
          </p:cNvPr>
          <p:cNvSpPr>
            <a:spLocks noGrp="1"/>
          </p:cNvSpPr>
          <p:nvPr>
            <p:ph type="ftr" sz="quarter" idx="11"/>
          </p:nvPr>
        </p:nvSpPr>
        <p:spPr>
          <a:xfrm>
            <a:off x="403117" y="7062841"/>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pic>
        <p:nvPicPr>
          <p:cNvPr id="11" name="Immagine 10">
            <a:extLst>
              <a:ext uri="{FF2B5EF4-FFF2-40B4-BE49-F238E27FC236}">
                <a16:creationId xmlns:a16="http://schemas.microsoft.com/office/drawing/2014/main" id="{973058FF-891C-42C5-A3A9-5233C776E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266" y="106454"/>
            <a:ext cx="3845817" cy="952502"/>
          </a:xfrm>
          <a:prstGeom prst="rect">
            <a:avLst/>
          </a:prstGeom>
        </p:spPr>
      </p:pic>
      <p:pic>
        <p:nvPicPr>
          <p:cNvPr id="12" name="Immagine 11">
            <a:extLst>
              <a:ext uri="{FF2B5EF4-FFF2-40B4-BE49-F238E27FC236}">
                <a16:creationId xmlns:a16="http://schemas.microsoft.com/office/drawing/2014/main" id="{829117E6-0ED5-48A4-B45E-DD9CC0A4C283}"/>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561" b="11767"/>
          <a:stretch/>
        </p:blipFill>
        <p:spPr>
          <a:xfrm>
            <a:off x="1618838" y="1114027"/>
            <a:ext cx="1352977" cy="914096"/>
          </a:xfrm>
          <a:prstGeom prst="rect">
            <a:avLst/>
          </a:prstGeom>
        </p:spPr>
      </p:pic>
    </p:spTree>
    <p:extLst>
      <p:ext uri="{BB962C8B-B14F-4D97-AF65-F5344CB8AC3E}">
        <p14:creationId xmlns:p14="http://schemas.microsoft.com/office/powerpoint/2010/main" val="170152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10290" y="2353063"/>
            <a:ext cx="3874045" cy="1542286"/>
          </a:xfrm>
        </p:spPr>
        <p:txBody>
          <a:bodyPr anchor="b"/>
          <a:lstStyle>
            <a:lvl1pPr>
              <a:defRPr sz="3544">
                <a:latin typeface="Open Sans Bold" panose="020B0806030504020204" pitchFamily="34" charset="0"/>
                <a:ea typeface="Open Sans Bold" panose="020B0806030504020204" pitchFamily="34" charset="0"/>
                <a:cs typeface="Open Sans Bold" panose="020B0806030504020204" pitchFamily="34" charset="0"/>
              </a:defRPr>
            </a:lvl1pPr>
          </a:lstStyle>
          <a:p>
            <a:r>
              <a:rPr lang="it-IT" dirty="0"/>
              <a:t>Fare clic per modificare lo stile del titolo</a:t>
            </a:r>
            <a:endParaRPr lang="en-US" dirty="0"/>
          </a:p>
        </p:txBody>
      </p:sp>
      <p:sp>
        <p:nvSpPr>
          <p:cNvPr id="3" name="Picture Placeholder 2"/>
          <p:cNvSpPr>
            <a:spLocks noGrp="1" noChangeAspect="1"/>
          </p:cNvSpPr>
          <p:nvPr>
            <p:ph type="pic" idx="1"/>
          </p:nvPr>
        </p:nvSpPr>
        <p:spPr>
          <a:xfrm>
            <a:off x="4545413" y="593906"/>
            <a:ext cx="5412730" cy="6169740"/>
          </a:xfrm>
        </p:spPr>
        <p:txBody>
          <a:bodyPr anchor="t"/>
          <a:lstStyle>
            <a:lvl1pPr marL="0" indent="0">
              <a:buNone/>
              <a:defRPr sz="3544">
                <a:latin typeface="Open Sans Light" panose="020B0306030504020204" pitchFamily="34" charset="0"/>
                <a:ea typeface="Open Sans Light" panose="020B0306030504020204" pitchFamily="34" charset="0"/>
                <a:cs typeface="Open Sans Light" panose="020B0306030504020204" pitchFamily="34" charset="0"/>
              </a:defRPr>
            </a:lvl1pPr>
            <a:lvl2pPr marL="506395" indent="0">
              <a:buNone/>
              <a:defRPr sz="3101"/>
            </a:lvl2pPr>
            <a:lvl3pPr marL="1012789" indent="0">
              <a:buNone/>
              <a:defRPr sz="2658"/>
            </a:lvl3pPr>
            <a:lvl4pPr marL="1519184" indent="0">
              <a:buNone/>
              <a:defRPr sz="2215"/>
            </a:lvl4pPr>
            <a:lvl5pPr marL="2025579" indent="0">
              <a:buNone/>
              <a:defRPr sz="2215"/>
            </a:lvl5pPr>
            <a:lvl6pPr marL="2531974" indent="0">
              <a:buNone/>
              <a:defRPr sz="2215"/>
            </a:lvl6pPr>
            <a:lvl7pPr marL="3038368" indent="0">
              <a:buNone/>
              <a:defRPr sz="2215"/>
            </a:lvl7pPr>
            <a:lvl8pPr marL="3544763" indent="0">
              <a:buNone/>
              <a:defRPr sz="2215"/>
            </a:lvl8pPr>
            <a:lvl9pPr marL="4051158" indent="0">
              <a:buNone/>
              <a:defRPr sz="2215"/>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510291" y="3938130"/>
            <a:ext cx="3874046" cy="2863775"/>
          </a:xfrm>
        </p:spPr>
        <p:txBody>
          <a:bodyPr/>
          <a:lstStyle>
            <a:lvl1pPr marL="0" indent="0">
              <a:buNone/>
              <a:defRPr sz="1772">
                <a:latin typeface="Open Sans Light" panose="020B0306030504020204" pitchFamily="34" charset="0"/>
                <a:ea typeface="Open Sans Light" panose="020B0306030504020204" pitchFamily="34" charset="0"/>
                <a:cs typeface="Open Sans Light" panose="020B0306030504020204" pitchFamily="34" charset="0"/>
              </a:defRPr>
            </a:lvl1pPr>
            <a:lvl2pPr marL="506395" indent="0">
              <a:buNone/>
              <a:defRPr sz="1551"/>
            </a:lvl2pPr>
            <a:lvl3pPr marL="1012789" indent="0">
              <a:buNone/>
              <a:defRPr sz="1329"/>
            </a:lvl3pPr>
            <a:lvl4pPr marL="1519184" indent="0">
              <a:buNone/>
              <a:defRPr sz="1108"/>
            </a:lvl4pPr>
            <a:lvl5pPr marL="2025579" indent="0">
              <a:buNone/>
              <a:defRPr sz="1108"/>
            </a:lvl5pPr>
            <a:lvl6pPr marL="2531974" indent="0">
              <a:buNone/>
              <a:defRPr sz="1108"/>
            </a:lvl6pPr>
            <a:lvl7pPr marL="3038368" indent="0">
              <a:buNone/>
              <a:defRPr sz="1108"/>
            </a:lvl7pPr>
            <a:lvl8pPr marL="3544763" indent="0">
              <a:buNone/>
              <a:defRPr sz="1108"/>
            </a:lvl8pPr>
            <a:lvl9pPr marL="4051158" indent="0">
              <a:buNone/>
              <a:defRPr sz="1108"/>
            </a:lvl9pPr>
          </a:lstStyle>
          <a:p>
            <a:pPr lvl="0"/>
            <a:r>
              <a:rPr lang="it-IT" dirty="0"/>
              <a:t>Modifica gli stili del testo dello schema</a:t>
            </a:r>
          </a:p>
        </p:txBody>
      </p:sp>
      <p:cxnSp>
        <p:nvCxnSpPr>
          <p:cNvPr id="10" name="Connettore diritto 9">
            <a:extLst>
              <a:ext uri="{FF2B5EF4-FFF2-40B4-BE49-F238E27FC236}">
                <a16:creationId xmlns:a16="http://schemas.microsoft.com/office/drawing/2014/main" id="{4D098742-F37C-4158-A432-4C9E9FEE0B33}"/>
              </a:ext>
            </a:extLst>
          </p:cNvPr>
          <p:cNvCxnSpPr>
            <a:cxnSpLocks/>
          </p:cNvCxnSpPr>
          <p:nvPr userDrawn="1"/>
        </p:nvCxnSpPr>
        <p:spPr>
          <a:xfrm>
            <a:off x="510291" y="2234740"/>
            <a:ext cx="3874047"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F4D73752-4E45-4B86-BA3D-54B4DD6119EA}"/>
              </a:ext>
            </a:extLst>
          </p:cNvPr>
          <p:cNvSpPr/>
          <p:nvPr userDrawn="1"/>
        </p:nvSpPr>
        <p:spPr>
          <a:xfrm>
            <a:off x="7557373" y="7002282"/>
            <a:ext cx="2773189" cy="461665"/>
          </a:xfrm>
          <a:prstGeom prst="rect">
            <a:avLst/>
          </a:prstGeom>
        </p:spPr>
        <p:txBody>
          <a:bodyPr wrap="square">
            <a:spAutoFit/>
          </a:bodyPr>
          <a:lstStyle/>
          <a:p>
            <a:r>
              <a:rPr lang="it-IT" sz="800" b="0" i="0" u="none" strike="noStrike" baseline="0" dirty="0">
                <a:solidFill>
                  <a:srgbClr val="003399"/>
                </a:solidFill>
                <a:latin typeface="Montserrat Regular"/>
              </a:rPr>
              <a:t>La cooperazione al cuore del Mediterraneo</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rPr>
              <a:t>La coopération au cœur de la Méditerranée</a:t>
            </a:r>
            <a:endParaRPr lang="en-GB" sz="800" i="1" dirty="0">
              <a:solidFill>
                <a:srgbClr val="003399"/>
              </a:solidFill>
              <a:effectLst/>
              <a:latin typeface="Montserrat" panose="00000500000000000000" pitchFamily="50" charset="0"/>
              <a:ea typeface="Calibri" panose="020F0502020204030204" pitchFamily="34" charset="0"/>
              <a:cs typeface="Arial" panose="020B0604020202020204" pitchFamily="34" charset="0"/>
            </a:endParaRPr>
          </a:p>
          <a:p>
            <a:r>
              <a:rPr lang="it-IT" sz="800" b="0" i="0" u="none" strike="noStrike" baseline="0" dirty="0">
                <a:solidFill>
                  <a:srgbClr val="003399"/>
                </a:solidFill>
                <a:latin typeface="Montserrat Regular"/>
              </a:rPr>
              <a:t> </a:t>
            </a:r>
            <a:endParaRPr lang="en-GB" sz="800" dirty="0">
              <a:solidFill>
                <a:srgbClr val="003399"/>
              </a:solidFill>
              <a:latin typeface="Montserrat Regular"/>
            </a:endParaRPr>
          </a:p>
        </p:txBody>
      </p:sp>
      <p:sp>
        <p:nvSpPr>
          <p:cNvPr id="14" name="Footer Placeholder 4">
            <a:extLst>
              <a:ext uri="{FF2B5EF4-FFF2-40B4-BE49-F238E27FC236}">
                <a16:creationId xmlns:a16="http://schemas.microsoft.com/office/drawing/2014/main" id="{0A165585-1A1C-4A7B-8DE0-DCCB13A9F90D}"/>
              </a:ext>
            </a:extLst>
          </p:cNvPr>
          <p:cNvSpPr>
            <a:spLocks noGrp="1"/>
          </p:cNvSpPr>
          <p:nvPr>
            <p:ph type="ftr" sz="quarter" idx="11"/>
          </p:nvPr>
        </p:nvSpPr>
        <p:spPr>
          <a:xfrm>
            <a:off x="510290" y="7004647"/>
            <a:ext cx="6890327" cy="404427"/>
          </a:xfrm>
        </p:spPr>
        <p:txBody>
          <a:bodyPr/>
          <a:lstStyle>
            <a:lvl1pPr>
              <a:defRPr>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XXXXXXXXXXXXXXXXXXXXX- XXXXXXXXXXXXXXXXXXXXXXXXXXXX</a:t>
            </a:r>
          </a:p>
        </p:txBody>
      </p:sp>
      <p:sp>
        <p:nvSpPr>
          <p:cNvPr id="15" name="CasellaDiTesto 14">
            <a:extLst>
              <a:ext uri="{FF2B5EF4-FFF2-40B4-BE49-F238E27FC236}">
                <a16:creationId xmlns:a16="http://schemas.microsoft.com/office/drawing/2014/main" id="{7ACD79D6-AB62-4035-B56D-AFEA7A8F4F0C}"/>
              </a:ext>
            </a:extLst>
          </p:cNvPr>
          <p:cNvSpPr txBox="1"/>
          <p:nvPr userDrawn="1"/>
        </p:nvSpPr>
        <p:spPr>
          <a:xfrm>
            <a:off x="1727256" y="1360263"/>
            <a:ext cx="1440111" cy="646331"/>
          </a:xfrm>
          <a:prstGeom prst="rect">
            <a:avLst/>
          </a:prstGeom>
          <a:noFill/>
          <a:ln>
            <a:solidFill>
              <a:srgbClr val="003399"/>
            </a:solidFill>
          </a:ln>
        </p:spPr>
        <p:txBody>
          <a:bodyPr wrap="square" rtlCol="0">
            <a:spAutoFit/>
          </a:bodyPr>
          <a:lstStyle/>
          <a:p>
            <a:r>
              <a:rPr lang="it-IT" dirty="0"/>
              <a:t>LOGO Istituzione </a:t>
            </a:r>
            <a:endParaRPr lang="en-GB" dirty="0"/>
          </a:p>
        </p:txBody>
      </p:sp>
      <p:pic>
        <p:nvPicPr>
          <p:cNvPr id="12" name="Immagine 11">
            <a:extLst>
              <a:ext uri="{FF2B5EF4-FFF2-40B4-BE49-F238E27FC236}">
                <a16:creationId xmlns:a16="http://schemas.microsoft.com/office/drawing/2014/main" id="{E0AEBF2F-8C27-46BB-8DD3-8E3485B05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290" y="55100"/>
            <a:ext cx="3845817" cy="952502"/>
          </a:xfrm>
          <a:prstGeom prst="rect">
            <a:avLst/>
          </a:prstGeom>
        </p:spPr>
      </p:pic>
    </p:spTree>
    <p:extLst>
      <p:ext uri="{BB962C8B-B14F-4D97-AF65-F5344CB8AC3E}">
        <p14:creationId xmlns:p14="http://schemas.microsoft.com/office/powerpoint/2010/main" val="39620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67830" y="404428"/>
            <a:ext cx="5919750" cy="1898520"/>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592072" y="2434441"/>
            <a:ext cx="9795510" cy="4407403"/>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735062" y="7040542"/>
            <a:ext cx="2405658" cy="404427"/>
          </a:xfrm>
          <a:prstGeom prst="rect">
            <a:avLst/>
          </a:prstGeom>
        </p:spPr>
        <p:txBody>
          <a:bodyPr vert="horz" lIns="91440" tIns="45720" rIns="91440" bIns="45720" rtlCol="0" anchor="ctr"/>
          <a:lstStyle>
            <a:lvl1pPr algn="l">
              <a:defRPr sz="1329">
                <a:solidFill>
                  <a:schemeClr val="tx1">
                    <a:tint val="75000"/>
                  </a:schemeClr>
                </a:solidFill>
              </a:defRPr>
            </a:lvl1pPr>
          </a:lstStyle>
          <a:p>
            <a:fld id="{CCFBD956-0EB4-4539-AA1F-16FFB0A4DA82}" type="datetimeFigureOut">
              <a:rPr lang="en-GB" smtClean="0"/>
              <a:t>08/07/2021</a:t>
            </a:fld>
            <a:endParaRPr lang="en-GB"/>
          </a:p>
        </p:txBody>
      </p:sp>
      <p:sp>
        <p:nvSpPr>
          <p:cNvPr id="5" name="Footer Placeholder 4"/>
          <p:cNvSpPr>
            <a:spLocks noGrp="1"/>
          </p:cNvSpPr>
          <p:nvPr>
            <p:ph type="ftr" sz="quarter" idx="3"/>
          </p:nvPr>
        </p:nvSpPr>
        <p:spPr>
          <a:xfrm>
            <a:off x="3541663" y="7040542"/>
            <a:ext cx="3608487" cy="404427"/>
          </a:xfrm>
          <a:prstGeom prst="rect">
            <a:avLst/>
          </a:prstGeom>
        </p:spPr>
        <p:txBody>
          <a:bodyPr vert="horz" lIns="91440" tIns="45720" rIns="91440" bIns="45720" rtlCol="0" anchor="ctr"/>
          <a:lstStyle>
            <a:lvl1pPr algn="ctr">
              <a:defRPr sz="132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551093" y="7040542"/>
            <a:ext cx="2405658" cy="404427"/>
          </a:xfrm>
          <a:prstGeom prst="rect">
            <a:avLst/>
          </a:prstGeom>
        </p:spPr>
        <p:txBody>
          <a:bodyPr vert="horz" lIns="91440" tIns="45720" rIns="91440" bIns="45720" rtlCol="0" anchor="ctr"/>
          <a:lstStyle>
            <a:lvl1pPr algn="r">
              <a:defRPr sz="1329">
                <a:solidFill>
                  <a:schemeClr val="tx1">
                    <a:tint val="75000"/>
                  </a:schemeClr>
                </a:solidFill>
              </a:defRPr>
            </a:lvl1pPr>
          </a:lstStyle>
          <a:p>
            <a:fld id="{1A750809-CD1F-471D-95F5-3B98F76CEDA8}" type="slidenum">
              <a:rPr lang="en-GB" smtClean="0"/>
              <a:t>‹N›</a:t>
            </a:fld>
            <a:endParaRPr lang="en-GB"/>
          </a:p>
        </p:txBody>
      </p:sp>
      <p:cxnSp>
        <p:nvCxnSpPr>
          <p:cNvPr id="9" name="Connettore diritto 8">
            <a:extLst>
              <a:ext uri="{FF2B5EF4-FFF2-40B4-BE49-F238E27FC236}">
                <a16:creationId xmlns:a16="http://schemas.microsoft.com/office/drawing/2014/main" id="{13835D05-4576-473F-BD3E-0652E7DA73BA}"/>
              </a:ext>
            </a:extLst>
          </p:cNvPr>
          <p:cNvCxnSpPr>
            <a:cxnSpLocks/>
          </p:cNvCxnSpPr>
          <p:nvPr userDrawn="1"/>
        </p:nvCxnSpPr>
        <p:spPr>
          <a:xfrm>
            <a:off x="0" y="0"/>
            <a:ext cx="0" cy="7596188"/>
          </a:xfrm>
          <a:prstGeom prst="line">
            <a:avLst/>
          </a:prstGeom>
          <a:ln w="76200">
            <a:solidFill>
              <a:srgbClr val="98C222"/>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EE381930-C8F1-46CD-BECB-E3301AD45E4E}"/>
              </a:ext>
            </a:extLst>
          </p:cNvPr>
          <p:cNvCxnSpPr>
            <a:cxnSpLocks/>
          </p:cNvCxnSpPr>
          <p:nvPr userDrawn="1"/>
        </p:nvCxnSpPr>
        <p:spPr>
          <a:xfrm>
            <a:off x="10691813" y="0"/>
            <a:ext cx="0" cy="7596188"/>
          </a:xfrm>
          <a:prstGeom prst="line">
            <a:avLst/>
          </a:prstGeom>
          <a:ln w="76200">
            <a:solidFill>
              <a:srgbClr val="98C222"/>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7489D839-DFCF-4061-9CB6-9DA219EBC9C9}"/>
              </a:ext>
            </a:extLst>
          </p:cNvPr>
          <p:cNvCxnSpPr>
            <a:cxnSpLocks/>
          </p:cNvCxnSpPr>
          <p:nvPr userDrawn="1"/>
        </p:nvCxnSpPr>
        <p:spPr>
          <a:xfrm flipH="1">
            <a:off x="1" y="19112"/>
            <a:ext cx="10691812" cy="0"/>
          </a:xfrm>
          <a:prstGeom prst="line">
            <a:avLst/>
          </a:prstGeom>
          <a:ln w="76200">
            <a:solidFill>
              <a:srgbClr val="98C222"/>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09C83577-1D1C-4A33-AF25-632639709858}"/>
              </a:ext>
            </a:extLst>
          </p:cNvPr>
          <p:cNvCxnSpPr>
            <a:cxnSpLocks/>
          </p:cNvCxnSpPr>
          <p:nvPr userDrawn="1"/>
        </p:nvCxnSpPr>
        <p:spPr>
          <a:xfrm flipH="1">
            <a:off x="-39926" y="7576458"/>
            <a:ext cx="10731739" cy="0"/>
          </a:xfrm>
          <a:prstGeom prst="line">
            <a:avLst/>
          </a:prstGeom>
          <a:ln w="76200">
            <a:solidFill>
              <a:srgbClr val="98C2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1073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1012789" rtl="0" eaLnBrk="1" latinLnBrk="0" hangingPunct="1">
        <a:lnSpc>
          <a:spcPct val="90000"/>
        </a:lnSpc>
        <a:spcBef>
          <a:spcPct val="0"/>
        </a:spcBef>
        <a:buNone/>
        <a:defRPr sz="40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53197" indent="-253197" algn="l" defTabSz="1012789" rtl="0" eaLnBrk="1" latinLnBrk="0" hangingPunct="1">
        <a:lnSpc>
          <a:spcPct val="90000"/>
        </a:lnSpc>
        <a:spcBef>
          <a:spcPts val="1108"/>
        </a:spcBef>
        <a:buFont typeface="Arial" panose="020B0604020202020204" pitchFamily="34" charset="0"/>
        <a:buChar char="•"/>
        <a:defRPr sz="3101"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59592" indent="-253197" algn="l" defTabSz="1012789" rtl="0" eaLnBrk="1" latinLnBrk="0" hangingPunct="1">
        <a:lnSpc>
          <a:spcPct val="90000"/>
        </a:lnSpc>
        <a:spcBef>
          <a:spcPts val="554"/>
        </a:spcBef>
        <a:buFont typeface="Arial" panose="020B0604020202020204" pitchFamily="34" charset="0"/>
        <a:buChar char="•"/>
        <a:defRPr sz="2658"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265987" indent="-253197" algn="l" defTabSz="1012789" rtl="0" eaLnBrk="1" latinLnBrk="0" hangingPunct="1">
        <a:lnSpc>
          <a:spcPct val="90000"/>
        </a:lnSpc>
        <a:spcBef>
          <a:spcPts val="554"/>
        </a:spcBef>
        <a:buFont typeface="Arial" panose="020B0604020202020204" pitchFamily="34" charset="0"/>
        <a:buChar char="•"/>
        <a:defRPr sz="2215"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772382" indent="-253197" algn="l" defTabSz="1012789" rtl="0" eaLnBrk="1" latinLnBrk="0" hangingPunct="1">
        <a:lnSpc>
          <a:spcPct val="90000"/>
        </a:lnSpc>
        <a:spcBef>
          <a:spcPts val="554"/>
        </a:spcBef>
        <a:buFont typeface="Arial" panose="020B0604020202020204" pitchFamily="34" charset="0"/>
        <a:buChar char="•"/>
        <a:defRPr sz="1994"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278776" indent="-253197" algn="l" defTabSz="1012789" rtl="0" eaLnBrk="1" latinLnBrk="0" hangingPunct="1">
        <a:lnSpc>
          <a:spcPct val="90000"/>
        </a:lnSpc>
        <a:spcBef>
          <a:spcPts val="554"/>
        </a:spcBef>
        <a:buFont typeface="Arial" panose="020B0604020202020204" pitchFamily="34" charset="0"/>
        <a:buChar char="•"/>
        <a:defRPr sz="1994"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785171" indent="-253197" algn="l" defTabSz="1012789" rtl="0" eaLnBrk="1" latinLnBrk="0" hangingPunct="1">
        <a:lnSpc>
          <a:spcPct val="90000"/>
        </a:lnSpc>
        <a:spcBef>
          <a:spcPts val="554"/>
        </a:spcBef>
        <a:buFont typeface="Arial" panose="020B0604020202020204" pitchFamily="34" charset="0"/>
        <a:buChar char="•"/>
        <a:defRPr sz="1994" kern="1200">
          <a:solidFill>
            <a:schemeClr val="tx1"/>
          </a:solidFill>
          <a:latin typeface="+mn-lt"/>
          <a:ea typeface="+mn-ea"/>
          <a:cs typeface="+mn-cs"/>
        </a:defRPr>
      </a:lvl6pPr>
      <a:lvl7pPr marL="3291566" indent="-253197" algn="l" defTabSz="1012789" rtl="0" eaLnBrk="1" latinLnBrk="0" hangingPunct="1">
        <a:lnSpc>
          <a:spcPct val="90000"/>
        </a:lnSpc>
        <a:spcBef>
          <a:spcPts val="554"/>
        </a:spcBef>
        <a:buFont typeface="Arial" panose="020B0604020202020204" pitchFamily="34" charset="0"/>
        <a:buChar char="•"/>
        <a:defRPr sz="1994" kern="1200">
          <a:solidFill>
            <a:schemeClr val="tx1"/>
          </a:solidFill>
          <a:latin typeface="+mn-lt"/>
          <a:ea typeface="+mn-ea"/>
          <a:cs typeface="+mn-cs"/>
        </a:defRPr>
      </a:lvl7pPr>
      <a:lvl8pPr marL="3797960" indent="-253197" algn="l" defTabSz="1012789" rtl="0" eaLnBrk="1" latinLnBrk="0" hangingPunct="1">
        <a:lnSpc>
          <a:spcPct val="90000"/>
        </a:lnSpc>
        <a:spcBef>
          <a:spcPts val="554"/>
        </a:spcBef>
        <a:buFont typeface="Arial" panose="020B0604020202020204" pitchFamily="34" charset="0"/>
        <a:buChar char="•"/>
        <a:defRPr sz="1994" kern="1200">
          <a:solidFill>
            <a:schemeClr val="tx1"/>
          </a:solidFill>
          <a:latin typeface="+mn-lt"/>
          <a:ea typeface="+mn-ea"/>
          <a:cs typeface="+mn-cs"/>
        </a:defRPr>
      </a:lvl8pPr>
      <a:lvl9pPr marL="4304355" indent="-253197" algn="l" defTabSz="1012789" rtl="0" eaLnBrk="1" latinLnBrk="0" hangingPunct="1">
        <a:lnSpc>
          <a:spcPct val="90000"/>
        </a:lnSpc>
        <a:spcBef>
          <a:spcPts val="554"/>
        </a:spcBef>
        <a:buFont typeface="Arial" panose="020B0604020202020204" pitchFamily="34" charset="0"/>
        <a:buChar char="•"/>
        <a:defRPr sz="1994" kern="1200">
          <a:solidFill>
            <a:schemeClr val="tx1"/>
          </a:solidFill>
          <a:latin typeface="+mn-lt"/>
          <a:ea typeface="+mn-ea"/>
          <a:cs typeface="+mn-cs"/>
        </a:defRPr>
      </a:lvl9pPr>
    </p:bodyStyle>
    <p:otherStyle>
      <a:defPPr>
        <a:defRPr lang="en-US"/>
      </a:defPPr>
      <a:lvl1pPr marL="0" algn="l" defTabSz="1012789" rtl="0" eaLnBrk="1" latinLnBrk="0" hangingPunct="1">
        <a:defRPr sz="1994" kern="1200">
          <a:solidFill>
            <a:schemeClr val="tx1"/>
          </a:solidFill>
          <a:latin typeface="+mn-lt"/>
          <a:ea typeface="+mn-ea"/>
          <a:cs typeface="+mn-cs"/>
        </a:defRPr>
      </a:lvl1pPr>
      <a:lvl2pPr marL="506395" algn="l" defTabSz="1012789" rtl="0" eaLnBrk="1" latinLnBrk="0" hangingPunct="1">
        <a:defRPr sz="1994" kern="1200">
          <a:solidFill>
            <a:schemeClr val="tx1"/>
          </a:solidFill>
          <a:latin typeface="+mn-lt"/>
          <a:ea typeface="+mn-ea"/>
          <a:cs typeface="+mn-cs"/>
        </a:defRPr>
      </a:lvl2pPr>
      <a:lvl3pPr marL="1012789" algn="l" defTabSz="1012789" rtl="0" eaLnBrk="1" latinLnBrk="0" hangingPunct="1">
        <a:defRPr sz="1994" kern="1200">
          <a:solidFill>
            <a:schemeClr val="tx1"/>
          </a:solidFill>
          <a:latin typeface="+mn-lt"/>
          <a:ea typeface="+mn-ea"/>
          <a:cs typeface="+mn-cs"/>
        </a:defRPr>
      </a:lvl3pPr>
      <a:lvl4pPr marL="1519184" algn="l" defTabSz="1012789" rtl="0" eaLnBrk="1" latinLnBrk="0" hangingPunct="1">
        <a:defRPr sz="1994" kern="1200">
          <a:solidFill>
            <a:schemeClr val="tx1"/>
          </a:solidFill>
          <a:latin typeface="+mn-lt"/>
          <a:ea typeface="+mn-ea"/>
          <a:cs typeface="+mn-cs"/>
        </a:defRPr>
      </a:lvl4pPr>
      <a:lvl5pPr marL="2025579" algn="l" defTabSz="1012789" rtl="0" eaLnBrk="1" latinLnBrk="0" hangingPunct="1">
        <a:defRPr sz="1994" kern="1200">
          <a:solidFill>
            <a:schemeClr val="tx1"/>
          </a:solidFill>
          <a:latin typeface="+mn-lt"/>
          <a:ea typeface="+mn-ea"/>
          <a:cs typeface="+mn-cs"/>
        </a:defRPr>
      </a:lvl5pPr>
      <a:lvl6pPr marL="2531974" algn="l" defTabSz="1012789" rtl="0" eaLnBrk="1" latinLnBrk="0" hangingPunct="1">
        <a:defRPr sz="1994" kern="1200">
          <a:solidFill>
            <a:schemeClr val="tx1"/>
          </a:solidFill>
          <a:latin typeface="+mn-lt"/>
          <a:ea typeface="+mn-ea"/>
          <a:cs typeface="+mn-cs"/>
        </a:defRPr>
      </a:lvl6pPr>
      <a:lvl7pPr marL="3038368" algn="l" defTabSz="1012789" rtl="0" eaLnBrk="1" latinLnBrk="0" hangingPunct="1">
        <a:defRPr sz="1994" kern="1200">
          <a:solidFill>
            <a:schemeClr val="tx1"/>
          </a:solidFill>
          <a:latin typeface="+mn-lt"/>
          <a:ea typeface="+mn-ea"/>
          <a:cs typeface="+mn-cs"/>
        </a:defRPr>
      </a:lvl7pPr>
      <a:lvl8pPr marL="3544763" algn="l" defTabSz="1012789" rtl="0" eaLnBrk="1" latinLnBrk="0" hangingPunct="1">
        <a:defRPr sz="1994" kern="1200">
          <a:solidFill>
            <a:schemeClr val="tx1"/>
          </a:solidFill>
          <a:latin typeface="+mn-lt"/>
          <a:ea typeface="+mn-ea"/>
          <a:cs typeface="+mn-cs"/>
        </a:defRPr>
      </a:lvl8pPr>
      <a:lvl9pPr marL="4051158" algn="l" defTabSz="1012789" rtl="0" eaLnBrk="1" latinLnBrk="0" hangingPunct="1">
        <a:defRPr sz="19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emf"/><Relationship Id="rId2" Type="http://schemas.openxmlformats.org/officeDocument/2006/relationships/video" Target="../media/media2.asf"/><Relationship Id="rId1" Type="http://schemas.microsoft.com/office/2007/relationships/media" Target="../media/media2.asf"/><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B0FD72-0C26-48C3-93DC-DA261857A250}"/>
              </a:ext>
            </a:extLst>
          </p:cNvPr>
          <p:cNvSpPr>
            <a:spLocks noGrp="1"/>
          </p:cNvSpPr>
          <p:nvPr>
            <p:ph type="ctrTitle"/>
          </p:nvPr>
        </p:nvSpPr>
        <p:spPr/>
        <p:txBody>
          <a:bodyPr/>
          <a:lstStyle/>
          <a:p>
            <a:r>
              <a:rPr lang="en-GB" sz="3200" b="1" dirty="0"/>
              <a:t>Progetto </a:t>
            </a:r>
            <a:r>
              <a:rPr lang="en-GB" sz="3200" b="1" dirty="0" err="1"/>
              <a:t>GRRinPORT</a:t>
            </a:r>
            <a:r>
              <a:rPr lang="en-GB" sz="3200" b="1" dirty="0"/>
              <a:t>- </a:t>
            </a:r>
            <a:r>
              <a:rPr lang="en-GB" sz="3200" b="1" dirty="0" err="1"/>
              <a:t>Conferenza</a:t>
            </a:r>
            <a:r>
              <a:rPr lang="en-GB" sz="3200" b="1" dirty="0"/>
              <a:t> finale</a:t>
            </a:r>
            <a:br>
              <a:rPr lang="en-GB" sz="3200" b="1" dirty="0"/>
            </a:br>
            <a:r>
              <a:rPr lang="en-GB" sz="3200" b="1" dirty="0" err="1"/>
              <a:t>Projet</a:t>
            </a:r>
            <a:r>
              <a:rPr lang="en-GB" sz="3200" b="1" dirty="0"/>
              <a:t> </a:t>
            </a:r>
            <a:r>
              <a:rPr lang="en-GB" sz="3200" b="1" dirty="0" err="1"/>
              <a:t>GRRinPORT</a:t>
            </a:r>
            <a:r>
              <a:rPr lang="en-GB" sz="3200" b="1" dirty="0"/>
              <a:t> - </a:t>
            </a:r>
            <a:r>
              <a:rPr lang="en-GB" sz="3200" b="1" dirty="0" err="1"/>
              <a:t>Conférence</a:t>
            </a:r>
            <a:r>
              <a:rPr lang="en-GB" sz="3200" b="1" dirty="0"/>
              <a:t> finale</a:t>
            </a:r>
            <a:br>
              <a:rPr lang="en-GB" sz="3200" dirty="0"/>
            </a:br>
            <a:r>
              <a:rPr lang="en-GB" sz="2800" dirty="0"/>
              <a:t>Cagliari 09-07-2021</a:t>
            </a:r>
          </a:p>
        </p:txBody>
      </p:sp>
      <p:sp>
        <p:nvSpPr>
          <p:cNvPr id="3" name="Sottotitolo 2">
            <a:extLst>
              <a:ext uri="{FF2B5EF4-FFF2-40B4-BE49-F238E27FC236}">
                <a16:creationId xmlns:a16="http://schemas.microsoft.com/office/drawing/2014/main" id="{14AD27FB-2C20-47D9-80EC-534BC417C6F5}"/>
              </a:ext>
            </a:extLst>
          </p:cNvPr>
          <p:cNvSpPr>
            <a:spLocks noGrp="1"/>
          </p:cNvSpPr>
          <p:nvPr>
            <p:ph type="subTitle" idx="1"/>
          </p:nvPr>
        </p:nvSpPr>
        <p:spPr>
          <a:xfrm>
            <a:off x="735062" y="4099597"/>
            <a:ext cx="9318474" cy="1381588"/>
          </a:xfrm>
        </p:spPr>
        <p:txBody>
          <a:bodyPr>
            <a:normAutofit fontScale="92500" lnSpcReduction="10000"/>
          </a:bodyPr>
          <a:lstStyle/>
          <a:p>
            <a:r>
              <a:rPr lang="it-IT" sz="2400" dirty="0"/>
              <a:t>Prove pilota di </a:t>
            </a:r>
            <a:r>
              <a:rPr lang="it-IT" sz="2400" dirty="0" err="1"/>
              <a:t>elettrocinesi</a:t>
            </a:r>
            <a:r>
              <a:rPr lang="it-IT" sz="2400" dirty="0"/>
              <a:t> per la definizione di un piano d'azione per la gestione sostenibile di sedimenti di dragaggio contaminati</a:t>
            </a:r>
          </a:p>
          <a:p>
            <a:r>
              <a:rPr lang="fr-FR" sz="2400" i="1" dirty="0"/>
              <a:t>Essais pilotes d'</a:t>
            </a:r>
            <a:r>
              <a:rPr lang="fr-FR" sz="2400" i="1" dirty="0" err="1"/>
              <a:t>électrokinésie</a:t>
            </a:r>
            <a:r>
              <a:rPr lang="fr-FR" sz="2400" i="1" dirty="0"/>
              <a:t> pour la définition d'un plan d'action pour la gestion durable des sédiments de dragage contaminés</a:t>
            </a:r>
            <a:endParaRPr lang="en-GB" sz="2400" i="1" dirty="0"/>
          </a:p>
        </p:txBody>
      </p:sp>
      <p:sp>
        <p:nvSpPr>
          <p:cNvPr id="5" name="Sottotitolo 2">
            <a:extLst>
              <a:ext uri="{FF2B5EF4-FFF2-40B4-BE49-F238E27FC236}">
                <a16:creationId xmlns:a16="http://schemas.microsoft.com/office/drawing/2014/main" id="{B05435D5-76AA-4B12-AA63-118283CB18F6}"/>
              </a:ext>
            </a:extLst>
          </p:cNvPr>
          <p:cNvSpPr txBox="1">
            <a:spLocks/>
          </p:cNvSpPr>
          <p:nvPr/>
        </p:nvSpPr>
        <p:spPr>
          <a:xfrm>
            <a:off x="735065" y="5558288"/>
            <a:ext cx="9318474" cy="881703"/>
          </a:xfrm>
          <a:prstGeom prst="rect">
            <a:avLst/>
          </a:prstGeom>
        </p:spPr>
        <p:txBody>
          <a:bodyPr vert="horz" lIns="91440" tIns="45720" rIns="91440" bIns="45720" rtlCol="0">
            <a:normAutofit/>
          </a:bodyPr>
          <a:lstStyle>
            <a:lvl1pPr marL="0" indent="0" algn="ctr" defTabSz="1012789" rtl="0" eaLnBrk="1" latinLnBrk="0" hangingPunct="1">
              <a:lnSpc>
                <a:spcPct val="90000"/>
              </a:lnSpc>
              <a:spcBef>
                <a:spcPts val="1108"/>
              </a:spcBef>
              <a:buFont typeface="Arial" panose="020B0604020202020204" pitchFamily="34" charset="0"/>
              <a:buNone/>
              <a:defRPr sz="2658"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06395" indent="0" algn="ctr" defTabSz="1012789" rtl="0" eaLnBrk="1" latinLnBrk="0" hangingPunct="1">
              <a:lnSpc>
                <a:spcPct val="90000"/>
              </a:lnSpc>
              <a:spcBef>
                <a:spcPts val="554"/>
              </a:spcBef>
              <a:buFont typeface="Arial" panose="020B0604020202020204" pitchFamily="34" charset="0"/>
              <a:buNone/>
              <a:defRPr sz="2215"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012789" indent="0" algn="ctr" defTabSz="1012789" rtl="0" eaLnBrk="1" latinLnBrk="0" hangingPunct="1">
              <a:lnSpc>
                <a:spcPct val="90000"/>
              </a:lnSpc>
              <a:spcBef>
                <a:spcPts val="554"/>
              </a:spcBef>
              <a:buFont typeface="Arial" panose="020B0604020202020204" pitchFamily="34" charset="0"/>
              <a:buNone/>
              <a:defRPr sz="1994"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19184" indent="0" algn="ctr" defTabSz="1012789" rtl="0" eaLnBrk="1" latinLnBrk="0" hangingPunct="1">
              <a:lnSpc>
                <a:spcPct val="90000"/>
              </a:lnSpc>
              <a:spcBef>
                <a:spcPts val="554"/>
              </a:spcBef>
              <a:buFont typeface="Arial" panose="020B0604020202020204" pitchFamily="34" charset="0"/>
              <a:buNone/>
              <a:defRPr sz="1772"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25579" indent="0" algn="ctr" defTabSz="1012789" rtl="0" eaLnBrk="1" latinLnBrk="0" hangingPunct="1">
              <a:lnSpc>
                <a:spcPct val="90000"/>
              </a:lnSpc>
              <a:spcBef>
                <a:spcPts val="554"/>
              </a:spcBef>
              <a:buFont typeface="Arial" panose="020B0604020202020204" pitchFamily="34" charset="0"/>
              <a:buNone/>
              <a:defRPr sz="1772"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31974" indent="0" algn="ctr" defTabSz="1012789" rtl="0" eaLnBrk="1" latinLnBrk="0" hangingPunct="1">
              <a:lnSpc>
                <a:spcPct val="90000"/>
              </a:lnSpc>
              <a:spcBef>
                <a:spcPts val="554"/>
              </a:spcBef>
              <a:buFont typeface="Arial" panose="020B0604020202020204" pitchFamily="34" charset="0"/>
              <a:buNone/>
              <a:defRPr sz="1772" kern="1200">
                <a:solidFill>
                  <a:schemeClr val="tx1"/>
                </a:solidFill>
                <a:latin typeface="+mn-lt"/>
                <a:ea typeface="+mn-ea"/>
                <a:cs typeface="+mn-cs"/>
              </a:defRPr>
            </a:lvl6pPr>
            <a:lvl7pPr marL="3038368" indent="0" algn="ctr" defTabSz="1012789" rtl="0" eaLnBrk="1" latinLnBrk="0" hangingPunct="1">
              <a:lnSpc>
                <a:spcPct val="90000"/>
              </a:lnSpc>
              <a:spcBef>
                <a:spcPts val="554"/>
              </a:spcBef>
              <a:buFont typeface="Arial" panose="020B0604020202020204" pitchFamily="34" charset="0"/>
              <a:buNone/>
              <a:defRPr sz="1772" kern="1200">
                <a:solidFill>
                  <a:schemeClr val="tx1"/>
                </a:solidFill>
                <a:latin typeface="+mn-lt"/>
                <a:ea typeface="+mn-ea"/>
                <a:cs typeface="+mn-cs"/>
              </a:defRPr>
            </a:lvl7pPr>
            <a:lvl8pPr marL="3544763" indent="0" algn="ctr" defTabSz="1012789" rtl="0" eaLnBrk="1" latinLnBrk="0" hangingPunct="1">
              <a:lnSpc>
                <a:spcPct val="90000"/>
              </a:lnSpc>
              <a:spcBef>
                <a:spcPts val="554"/>
              </a:spcBef>
              <a:buFont typeface="Arial" panose="020B0604020202020204" pitchFamily="34" charset="0"/>
              <a:buNone/>
              <a:defRPr sz="1772" kern="1200">
                <a:solidFill>
                  <a:schemeClr val="tx1"/>
                </a:solidFill>
                <a:latin typeface="+mn-lt"/>
                <a:ea typeface="+mn-ea"/>
                <a:cs typeface="+mn-cs"/>
              </a:defRPr>
            </a:lvl8pPr>
            <a:lvl9pPr marL="4051158" indent="0" algn="ctr" defTabSz="1012789" rtl="0" eaLnBrk="1" latinLnBrk="0" hangingPunct="1">
              <a:lnSpc>
                <a:spcPct val="90000"/>
              </a:lnSpc>
              <a:spcBef>
                <a:spcPts val="554"/>
              </a:spcBef>
              <a:buFont typeface="Arial" panose="020B0604020202020204" pitchFamily="34" charset="0"/>
              <a:buNone/>
              <a:defRPr sz="1772" kern="1200">
                <a:solidFill>
                  <a:schemeClr val="tx1"/>
                </a:solidFill>
                <a:latin typeface="+mn-lt"/>
                <a:ea typeface="+mn-ea"/>
                <a:cs typeface="+mn-cs"/>
              </a:defRPr>
            </a:lvl9pPr>
          </a:lstStyle>
          <a:p>
            <a:pPr algn="l">
              <a:lnSpc>
                <a:spcPct val="100000"/>
              </a:lnSpc>
              <a:spcBef>
                <a:spcPts val="0"/>
              </a:spcBef>
            </a:pPr>
            <a:r>
              <a:rPr lang="it-IT" sz="2400" b="1" dirty="0"/>
              <a:t>Renato Iannelli</a:t>
            </a:r>
          </a:p>
          <a:p>
            <a:pPr algn="l">
              <a:lnSpc>
                <a:spcPct val="100000"/>
              </a:lnSpc>
              <a:spcBef>
                <a:spcPts val="0"/>
              </a:spcBef>
            </a:pPr>
            <a:r>
              <a:rPr lang="it-IT" sz="2400" b="1" dirty="0"/>
              <a:t>Università di Pisa</a:t>
            </a:r>
            <a:endParaRPr lang="en-GB" sz="2400" b="1" dirty="0"/>
          </a:p>
        </p:txBody>
      </p:sp>
    </p:spTree>
    <p:extLst>
      <p:ext uri="{BB962C8B-B14F-4D97-AF65-F5344CB8AC3E}">
        <p14:creationId xmlns:p14="http://schemas.microsoft.com/office/powerpoint/2010/main" val="1257783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1DC90-C1AD-45B6-BE1D-F9D0EEC45ACD}"/>
              </a:ext>
            </a:extLst>
          </p:cNvPr>
          <p:cNvSpPr>
            <a:spLocks noGrp="1"/>
          </p:cNvSpPr>
          <p:nvPr>
            <p:ph type="title"/>
          </p:nvPr>
        </p:nvSpPr>
        <p:spPr/>
        <p:txBody>
          <a:bodyPr/>
          <a:lstStyle/>
          <a:p>
            <a:r>
              <a:rPr lang="it-IT" dirty="0"/>
              <a:t>Risultati analisi </a:t>
            </a:r>
            <a:r>
              <a:rPr lang="it-IT" dirty="0" err="1"/>
              <a:t>metagenomica</a:t>
            </a:r>
            <a:r>
              <a:rPr lang="it-IT" dirty="0"/>
              <a:t> predittiva</a:t>
            </a:r>
          </a:p>
        </p:txBody>
      </p:sp>
      <p:pic>
        <p:nvPicPr>
          <p:cNvPr id="5" name="Immagine 4">
            <a:extLst>
              <a:ext uri="{FF2B5EF4-FFF2-40B4-BE49-F238E27FC236}">
                <a16:creationId xmlns:a16="http://schemas.microsoft.com/office/drawing/2014/main" id="{45E367CB-F372-4207-B3E8-95F06A244215}"/>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346995" y="2243622"/>
            <a:ext cx="6552840" cy="5302306"/>
          </a:xfrm>
          <a:prstGeom prst="rect">
            <a:avLst/>
          </a:prstGeom>
        </p:spPr>
      </p:pic>
      <p:sp>
        <p:nvSpPr>
          <p:cNvPr id="6" name="Rettangolo 5">
            <a:extLst>
              <a:ext uri="{FF2B5EF4-FFF2-40B4-BE49-F238E27FC236}">
                <a16:creationId xmlns:a16="http://schemas.microsoft.com/office/drawing/2014/main" id="{1008ECE9-A1B0-4840-B8C9-8D73DFA1D805}"/>
              </a:ext>
            </a:extLst>
          </p:cNvPr>
          <p:cNvSpPr/>
          <p:nvPr/>
        </p:nvSpPr>
        <p:spPr>
          <a:xfrm>
            <a:off x="746539" y="2416313"/>
            <a:ext cx="1003852" cy="461175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B346F26-6152-45A1-AA2B-1BBEB5DEF816}"/>
              </a:ext>
            </a:extLst>
          </p:cNvPr>
          <p:cNvSpPr/>
          <p:nvPr/>
        </p:nvSpPr>
        <p:spPr>
          <a:xfrm>
            <a:off x="1750380" y="2416315"/>
            <a:ext cx="977359" cy="461175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DAF9947-3516-400E-A9F1-E6E37FE1FCF7}"/>
              </a:ext>
            </a:extLst>
          </p:cNvPr>
          <p:cNvSpPr/>
          <p:nvPr/>
        </p:nvSpPr>
        <p:spPr>
          <a:xfrm>
            <a:off x="2727717" y="2416317"/>
            <a:ext cx="977359" cy="4611757"/>
          </a:xfrm>
          <a:prstGeom prst="rect">
            <a:avLst/>
          </a:prstGeom>
          <a:solidFill>
            <a:srgbClr val="92D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191434DA-D9B5-4C29-9456-9CC50E36CD37}"/>
              </a:ext>
            </a:extLst>
          </p:cNvPr>
          <p:cNvSpPr/>
          <p:nvPr/>
        </p:nvSpPr>
        <p:spPr>
          <a:xfrm>
            <a:off x="3705054" y="2416319"/>
            <a:ext cx="1027076" cy="4611757"/>
          </a:xfrm>
          <a:prstGeom prst="rect">
            <a:avLst/>
          </a:prstGeom>
          <a:solidFill>
            <a:srgbClr val="92D05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349DFF03-DB9B-4E78-8C1E-EAA2356D4EBE}"/>
              </a:ext>
            </a:extLst>
          </p:cNvPr>
          <p:cNvSpPr txBox="1"/>
          <p:nvPr/>
        </p:nvSpPr>
        <p:spPr>
          <a:xfrm>
            <a:off x="683938" y="2370588"/>
            <a:ext cx="4534540" cy="369332"/>
          </a:xfrm>
          <a:prstGeom prst="rect">
            <a:avLst/>
          </a:prstGeom>
          <a:noFill/>
        </p:spPr>
        <p:txBody>
          <a:bodyPr wrap="square" rtlCol="0">
            <a:spAutoFit/>
          </a:bodyPr>
          <a:lstStyle/>
          <a:p>
            <a:r>
              <a:rPr lang="it-IT" dirty="0"/>
              <a:t>p87c           p91c          p87i           p91i</a:t>
            </a:r>
          </a:p>
        </p:txBody>
      </p:sp>
      <p:sp>
        <p:nvSpPr>
          <p:cNvPr id="12" name="CasellaDiTesto 11">
            <a:extLst>
              <a:ext uri="{FF2B5EF4-FFF2-40B4-BE49-F238E27FC236}">
                <a16:creationId xmlns:a16="http://schemas.microsoft.com/office/drawing/2014/main" id="{C3392D3D-D42E-4FBA-AF42-8C35BCE8DE4A}"/>
              </a:ext>
            </a:extLst>
          </p:cNvPr>
          <p:cNvSpPr txBox="1"/>
          <p:nvPr/>
        </p:nvSpPr>
        <p:spPr>
          <a:xfrm>
            <a:off x="7140873" y="3325608"/>
            <a:ext cx="3171826" cy="2308324"/>
          </a:xfrm>
          <a:prstGeom prst="rect">
            <a:avLst/>
          </a:prstGeom>
          <a:noFill/>
        </p:spPr>
        <p:txBody>
          <a:bodyPr wrap="square">
            <a:spAutoFit/>
          </a:bodyPr>
          <a:lstStyle/>
          <a:p>
            <a:r>
              <a:rPr lang="it-IT" sz="1800" dirty="0">
                <a:effectLst/>
                <a:latin typeface="Arial" panose="020B0604020202020204" pitchFamily="34" charset="0"/>
              </a:rPr>
              <a:t>L’analisi mostra che i principali percorsi degradativi di interesse per la decontaminazione da prodotti petroliferi sono maggiormente rappresentati nei sedimenti inoculati con lo strain fungino</a:t>
            </a:r>
            <a:endParaRPr lang="it-IT" dirty="0"/>
          </a:p>
        </p:txBody>
      </p:sp>
    </p:spTree>
    <p:extLst>
      <p:ext uri="{BB962C8B-B14F-4D97-AF65-F5344CB8AC3E}">
        <p14:creationId xmlns:p14="http://schemas.microsoft.com/office/powerpoint/2010/main" val="105244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decontaminazione elettrocinetica</a:t>
            </a:r>
            <a:endParaRPr lang="it-IT" i="1" dirty="0"/>
          </a:p>
        </p:txBody>
      </p:sp>
      <p:pic>
        <p:nvPicPr>
          <p:cNvPr id="6" name="Immagine 5">
            <a:extLst>
              <a:ext uri="{FF2B5EF4-FFF2-40B4-BE49-F238E27FC236}">
                <a16:creationId xmlns:a16="http://schemas.microsoft.com/office/drawing/2014/main" id="{B670C3E7-E79F-4744-91F2-5C7AF279EC6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678" y="2151530"/>
            <a:ext cx="4540449" cy="27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contenuto 10">
            <a:extLst>
              <a:ext uri="{FF2B5EF4-FFF2-40B4-BE49-F238E27FC236}">
                <a16:creationId xmlns:a16="http://schemas.microsoft.com/office/drawing/2014/main" id="{7A29E52D-5CE0-4EA1-8062-A5795BB408E8}"/>
              </a:ext>
            </a:extLst>
          </p:cNvPr>
          <p:cNvSpPr>
            <a:spLocks noGrp="1"/>
          </p:cNvSpPr>
          <p:nvPr>
            <p:ph idx="1"/>
          </p:nvPr>
        </p:nvSpPr>
        <p:spPr>
          <a:xfrm>
            <a:off x="4945335" y="2324775"/>
            <a:ext cx="5514213" cy="2425770"/>
          </a:xfrm>
        </p:spPr>
        <p:txBody>
          <a:bodyPr>
            <a:normAutofit lnSpcReduction="10000"/>
          </a:bodyPr>
          <a:lstStyle/>
          <a:p>
            <a:pPr>
              <a:buFont typeface="Wingdings" panose="05000000000000000000" pitchFamily="2" charset="2"/>
              <a:buChar char="ü"/>
            </a:pPr>
            <a:r>
              <a:rPr lang="en-US" sz="1600" dirty="0">
                <a:solidFill>
                  <a:srgbClr val="035891"/>
                </a:solidFill>
                <a:latin typeface="Open Sans Bold" panose="020B0806030504020204"/>
                <a:cs typeface="Cavolini" panose="020B0502040204020203" pitchFamily="66" charset="0"/>
              </a:rPr>
              <a:t>REAZIONI CHIMICHE</a:t>
            </a: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Elettrolisi</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dell'acqua</a:t>
            </a:r>
            <a:r>
              <a:rPr lang="en-US" sz="1050" dirty="0">
                <a:latin typeface="Open Sans Bold" panose="020B0806030504020204"/>
                <a:cs typeface="Cavolini" panose="020B0502040204020203" pitchFamily="66" charset="0"/>
              </a:rPr>
              <a:t> e </a:t>
            </a:r>
            <a:r>
              <a:rPr lang="en-US" sz="1050" dirty="0" err="1">
                <a:latin typeface="Open Sans Bold" panose="020B0806030504020204"/>
                <a:cs typeface="Cavolini" panose="020B0502040204020203" pitchFamily="66" charset="0"/>
              </a:rPr>
              <a:t>generazione</a:t>
            </a:r>
            <a:r>
              <a:rPr lang="en-US" sz="1050" dirty="0">
                <a:latin typeface="Open Sans Bold" panose="020B0806030504020204"/>
                <a:cs typeface="Cavolini" panose="020B0502040204020203" pitchFamily="66" charset="0"/>
              </a:rPr>
              <a:t> di </a:t>
            </a:r>
            <a:r>
              <a:rPr lang="en-US" sz="1050" dirty="0" err="1">
                <a:latin typeface="Open Sans Bold" panose="020B0806030504020204"/>
                <a:cs typeface="Cavolini" panose="020B0502040204020203" pitchFamily="66" charset="0"/>
              </a:rPr>
              <a:t>fronti</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acido</a:t>
            </a:r>
            <a:r>
              <a:rPr lang="en-US" sz="1050" dirty="0">
                <a:latin typeface="Open Sans Bold" panose="020B0806030504020204"/>
                <a:cs typeface="Cavolini" panose="020B0502040204020203" pitchFamily="66" charset="0"/>
              </a:rPr>
              <a:t> e </a:t>
            </a:r>
            <a:r>
              <a:rPr lang="en-US" sz="1050" dirty="0" err="1">
                <a:latin typeface="Open Sans Bold" panose="020B0806030504020204"/>
                <a:cs typeface="Cavolini" panose="020B0502040204020203" pitchFamily="66" charset="0"/>
              </a:rPr>
              <a:t>alcalino</a:t>
            </a:r>
            <a:endParaRPr lang="en-US" sz="1050" dirty="0">
              <a:latin typeface="Open Sans Bold" panose="020B0806030504020204"/>
              <a:cs typeface="Cavolini" panose="020B0502040204020203" pitchFamily="66" charset="0"/>
            </a:endParaRP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Solubilizzazione</a:t>
            </a:r>
            <a:r>
              <a:rPr lang="en-US" sz="1050" dirty="0">
                <a:latin typeface="Open Sans Bold" panose="020B0806030504020204"/>
                <a:cs typeface="Cavolini" panose="020B0502040204020203" pitchFamily="66" charset="0"/>
              </a:rPr>
              <a:t> di </a:t>
            </a:r>
            <a:r>
              <a:rPr lang="en-US" sz="1050" dirty="0" err="1">
                <a:latin typeface="Open Sans Bold" panose="020B0806030504020204"/>
                <a:cs typeface="Cavolini" panose="020B0502040204020203" pitchFamily="66" charset="0"/>
              </a:rPr>
              <a:t>sali</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metallici</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grazie</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all'acidità</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prodotta</a:t>
            </a:r>
            <a:endParaRPr lang="en-US" sz="1050" dirty="0">
              <a:latin typeface="Open Sans Bold" panose="020B0806030504020204"/>
              <a:cs typeface="Cavolini" panose="020B0502040204020203" pitchFamily="66" charset="0"/>
            </a:endParaRP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Contrasto</a:t>
            </a:r>
            <a:r>
              <a:rPr lang="en-US" sz="1050" dirty="0">
                <a:latin typeface="Open Sans Bold" panose="020B0806030504020204"/>
                <a:cs typeface="Cavolini" panose="020B0502040204020203" pitchFamily="66" charset="0"/>
              </a:rPr>
              <a:t> del </a:t>
            </a:r>
            <a:r>
              <a:rPr lang="en-US" sz="1050" dirty="0" err="1">
                <a:latin typeface="Open Sans Bold" panose="020B0806030504020204"/>
                <a:cs typeface="Cavolini" panose="020B0502040204020203" pitchFamily="66" charset="0"/>
              </a:rPr>
              <a:t>fronte</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alcalino</a:t>
            </a:r>
            <a:r>
              <a:rPr lang="en-US" sz="1050" dirty="0">
                <a:latin typeface="Open Sans Bold" panose="020B0806030504020204"/>
                <a:cs typeface="Cavolini" panose="020B0502040204020203" pitchFamily="66" charset="0"/>
              </a:rPr>
              <a:t> con </a:t>
            </a:r>
            <a:r>
              <a:rPr lang="en-US" sz="1050" dirty="0" err="1">
                <a:latin typeface="Open Sans Bold" panose="020B0806030504020204"/>
                <a:cs typeface="Cavolini" panose="020B0502040204020203" pitchFamily="66" charset="0"/>
              </a:rPr>
              <a:t>dosaggio</a:t>
            </a:r>
            <a:r>
              <a:rPr lang="en-US" sz="1050" dirty="0">
                <a:latin typeface="Open Sans Bold" panose="020B0806030504020204"/>
                <a:cs typeface="Cavolini" panose="020B0502040204020203" pitchFamily="66" charset="0"/>
              </a:rPr>
              <a:t> di HNO</a:t>
            </a:r>
            <a:r>
              <a:rPr lang="en-US" sz="1050" baseline="-25000" dirty="0">
                <a:latin typeface="Open Sans Bold" panose="020B0806030504020204"/>
                <a:cs typeface="Cavolini" panose="020B0502040204020203" pitchFamily="66" charset="0"/>
              </a:rPr>
              <a:t>3</a:t>
            </a:r>
            <a:r>
              <a:rPr lang="en-US" sz="1050" dirty="0">
                <a:latin typeface="Open Sans Bold" panose="020B0806030504020204"/>
                <a:cs typeface="Cavolini" panose="020B0502040204020203" pitchFamily="66" charset="0"/>
              </a:rPr>
              <a:t> al </a:t>
            </a:r>
            <a:r>
              <a:rPr lang="en-US" sz="1050" dirty="0" err="1">
                <a:latin typeface="Open Sans Bold" panose="020B0806030504020204"/>
                <a:cs typeface="Cavolini" panose="020B0502040204020203" pitchFamily="66" charset="0"/>
              </a:rPr>
              <a:t>catodo</a:t>
            </a:r>
            <a:endParaRPr lang="en-US" sz="1050" dirty="0">
              <a:latin typeface="Open Sans Bold" panose="020B0806030504020204"/>
              <a:cs typeface="Cavolini" panose="020B0502040204020203" pitchFamily="66" charset="0"/>
            </a:endParaRP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Produzione</a:t>
            </a:r>
            <a:r>
              <a:rPr lang="en-US" sz="1050" dirty="0">
                <a:latin typeface="Open Sans Bold" panose="020B0806030504020204"/>
                <a:cs typeface="Cavolini" panose="020B0502040204020203" pitchFamily="66" charset="0"/>
              </a:rPr>
              <a:t> di H</a:t>
            </a:r>
            <a:r>
              <a:rPr lang="en-US" sz="1050" baseline="-25000" dirty="0">
                <a:latin typeface="Open Sans Bold" panose="020B0806030504020204"/>
                <a:cs typeface="Cavolini" panose="020B0502040204020203" pitchFamily="66" charset="0"/>
              </a:rPr>
              <a:t>2</a:t>
            </a:r>
            <a:r>
              <a:rPr lang="en-US" sz="1050" dirty="0">
                <a:latin typeface="Open Sans Bold" panose="020B0806030504020204"/>
                <a:cs typeface="Cavolini" panose="020B0502040204020203" pitchFamily="66" charset="0"/>
              </a:rPr>
              <a:t> al </a:t>
            </a:r>
            <a:r>
              <a:rPr lang="en-US" sz="1050" dirty="0" err="1">
                <a:latin typeface="Open Sans Bold" panose="020B0806030504020204"/>
                <a:cs typeface="Cavolini" panose="020B0502040204020203" pitchFamily="66" charset="0"/>
              </a:rPr>
              <a:t>catodo</a:t>
            </a:r>
            <a:r>
              <a:rPr lang="en-US" sz="1050" dirty="0">
                <a:latin typeface="Open Sans Bold" panose="020B0806030504020204"/>
                <a:cs typeface="Cavolini" panose="020B0502040204020203" pitchFamily="66" charset="0"/>
              </a:rPr>
              <a:t> e O</a:t>
            </a:r>
            <a:r>
              <a:rPr lang="en-US" sz="1050" baseline="-25000" dirty="0">
                <a:latin typeface="Open Sans Bold" panose="020B0806030504020204"/>
                <a:cs typeface="Cavolini" panose="020B0502040204020203" pitchFamily="66" charset="0"/>
              </a:rPr>
              <a:t>2</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all'anodo</a:t>
            </a:r>
            <a:endParaRPr lang="en-US" sz="1050" dirty="0">
              <a:latin typeface="Open Sans Bold" panose="020B0806030504020204"/>
              <a:cs typeface="Cavolini" panose="020B0502040204020203" pitchFamily="66" charset="0"/>
            </a:endParaRPr>
          </a:p>
          <a:p>
            <a:pPr lvl="1">
              <a:buFont typeface="Wingdings" panose="05000000000000000000" pitchFamily="2" charset="2"/>
              <a:buChar char="ü"/>
            </a:pPr>
            <a:r>
              <a:rPr lang="en-US" sz="1050" dirty="0">
                <a:latin typeface="Open Sans Bold" panose="020B0806030504020204"/>
                <a:cs typeface="Cavolini" panose="020B0502040204020203" pitchFamily="66" charset="0"/>
              </a:rPr>
              <a:t>In </a:t>
            </a:r>
            <a:r>
              <a:rPr lang="en-US" sz="1050" dirty="0" err="1">
                <a:latin typeface="Open Sans Bold" panose="020B0806030504020204"/>
                <a:cs typeface="Cavolini" panose="020B0502040204020203" pitchFamily="66" charset="0"/>
              </a:rPr>
              <a:t>presenza</a:t>
            </a:r>
            <a:r>
              <a:rPr lang="en-US" sz="1050" dirty="0">
                <a:latin typeface="Open Sans Bold" panose="020B0806030504020204"/>
                <a:cs typeface="Cavolini" panose="020B0502040204020203" pitchFamily="66" charset="0"/>
              </a:rPr>
              <a:t> di </a:t>
            </a:r>
            <a:r>
              <a:rPr lang="en-US" sz="1050" dirty="0" err="1">
                <a:latin typeface="Open Sans Bold" panose="020B0806030504020204"/>
                <a:cs typeface="Cavolini" panose="020B0502040204020203" pitchFamily="66" charset="0"/>
              </a:rPr>
              <a:t>cloruri</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generazione</a:t>
            </a:r>
            <a:r>
              <a:rPr lang="en-US" sz="1050" dirty="0">
                <a:latin typeface="Open Sans Bold" panose="020B0806030504020204"/>
                <a:cs typeface="Cavolini" panose="020B0502040204020203" pitchFamily="66" charset="0"/>
              </a:rPr>
              <a:t> di Cl</a:t>
            </a:r>
            <a:r>
              <a:rPr lang="en-US" sz="1050" baseline="-25000" dirty="0">
                <a:latin typeface="Open Sans Bold" panose="020B0806030504020204"/>
                <a:cs typeface="Cavolini" panose="020B0502040204020203" pitchFamily="66" charset="0"/>
              </a:rPr>
              <a:t>2</a:t>
            </a:r>
            <a:r>
              <a:rPr lang="en-US" sz="1050" dirty="0">
                <a:latin typeface="Open Sans Bold" panose="020B0806030504020204"/>
                <a:cs typeface="Cavolini" panose="020B0502040204020203" pitchFamily="66" charset="0"/>
              </a:rPr>
              <a:t> </a:t>
            </a:r>
            <a:r>
              <a:rPr lang="en-US" sz="1050" dirty="0" err="1">
                <a:latin typeface="Open Sans Bold" panose="020B0806030504020204"/>
                <a:cs typeface="Cavolini" panose="020B0502040204020203" pitchFamily="66" charset="0"/>
              </a:rPr>
              <a:t>all'anodo</a:t>
            </a:r>
            <a:endParaRPr lang="en-US" sz="1050" dirty="0">
              <a:latin typeface="Open Sans Bold" panose="020B0806030504020204"/>
              <a:cs typeface="Cavolini" panose="020B0502040204020203" pitchFamily="66" charset="0"/>
            </a:endParaRPr>
          </a:p>
          <a:p>
            <a:pPr>
              <a:buFont typeface="Wingdings" panose="05000000000000000000" pitchFamily="2" charset="2"/>
              <a:buChar char="ü"/>
            </a:pPr>
            <a:r>
              <a:rPr lang="en-US" sz="1600" dirty="0">
                <a:solidFill>
                  <a:srgbClr val="035891"/>
                </a:solidFill>
                <a:latin typeface="Open Sans Bold" panose="020B0806030504020204"/>
                <a:cs typeface="Cavolini" panose="020B0502040204020203" pitchFamily="66" charset="0"/>
              </a:rPr>
              <a:t>MECCANISMI DI TRASPORTO</a:t>
            </a: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Elettromigrazione</a:t>
            </a:r>
            <a:endParaRPr lang="en-US" sz="1050" dirty="0">
              <a:latin typeface="Open Sans Bold" panose="020B0806030504020204"/>
              <a:cs typeface="Cavolini" panose="020B0502040204020203" pitchFamily="66" charset="0"/>
            </a:endParaRP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Elettroosmosi</a:t>
            </a:r>
            <a:endParaRPr lang="en-US" sz="1050" dirty="0">
              <a:latin typeface="Open Sans Bold" panose="020B0806030504020204"/>
              <a:cs typeface="Cavolini" panose="020B0502040204020203" pitchFamily="66" charset="0"/>
            </a:endParaRPr>
          </a:p>
          <a:p>
            <a:pPr lvl="1">
              <a:buFont typeface="Wingdings" panose="05000000000000000000" pitchFamily="2" charset="2"/>
              <a:buChar char="ü"/>
            </a:pPr>
            <a:r>
              <a:rPr lang="en-US" sz="1050" dirty="0" err="1">
                <a:latin typeface="Open Sans Bold" panose="020B0806030504020204"/>
                <a:cs typeface="Cavolini" panose="020B0502040204020203" pitchFamily="66" charset="0"/>
              </a:rPr>
              <a:t>Elettroforesi</a:t>
            </a:r>
            <a:endParaRPr lang="en-US" sz="1050" dirty="0">
              <a:latin typeface="Open Sans Bold" panose="020B0806030504020204"/>
              <a:cs typeface="Cavolini" panose="020B0502040204020203" pitchFamily="66" charset="0"/>
            </a:endParaRPr>
          </a:p>
        </p:txBody>
      </p:sp>
      <p:pic>
        <p:nvPicPr>
          <p:cNvPr id="8" name="AcFront119days">
            <a:hlinkClick r:id="" action="ppaction://media"/>
            <a:extLst>
              <a:ext uri="{FF2B5EF4-FFF2-40B4-BE49-F238E27FC236}">
                <a16:creationId xmlns:a16="http://schemas.microsoft.com/office/drawing/2014/main" id="{9929FC70-6115-4D5A-8832-0B3C8B6315F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17000" contrast="39000"/>
          </a:blip>
          <a:stretch>
            <a:fillRect/>
          </a:stretch>
        </p:blipFill>
        <p:spPr>
          <a:xfrm>
            <a:off x="1479063" y="4949180"/>
            <a:ext cx="7666958" cy="2155000"/>
          </a:xfrm>
          <a:prstGeom prst="rect">
            <a:avLst/>
          </a:prstGeom>
        </p:spPr>
      </p:pic>
    </p:spTree>
    <p:extLst>
      <p:ext uri="{BB962C8B-B14F-4D97-AF65-F5344CB8AC3E}">
        <p14:creationId xmlns:p14="http://schemas.microsoft.com/office/powerpoint/2010/main" val="299362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remove"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Implementazione della decontaminazione elettrocinetica</a:t>
            </a:r>
            <a:endParaRPr lang="it-IT" i="1" dirty="0"/>
          </a:p>
        </p:txBody>
      </p:sp>
      <p:sp>
        <p:nvSpPr>
          <p:cNvPr id="242" name="CasellaDiTesto 241">
            <a:extLst>
              <a:ext uri="{FF2B5EF4-FFF2-40B4-BE49-F238E27FC236}">
                <a16:creationId xmlns:a16="http://schemas.microsoft.com/office/drawing/2014/main" id="{CD9DFBAA-4597-474F-8DD6-361DDE06CE68}"/>
              </a:ext>
            </a:extLst>
          </p:cNvPr>
          <p:cNvSpPr txBox="1"/>
          <p:nvPr/>
        </p:nvSpPr>
        <p:spPr>
          <a:xfrm>
            <a:off x="6611566" y="2508661"/>
            <a:ext cx="1453281" cy="1600438"/>
          </a:xfrm>
          <a:prstGeom prst="rect">
            <a:avLst/>
          </a:prstGeom>
          <a:noFill/>
        </p:spPr>
        <p:txBody>
          <a:bodyPr wrap="square">
            <a:spAutoFit/>
          </a:bodyPr>
          <a:lstStyle/>
          <a:p>
            <a:r>
              <a:rPr lang="it-IT" sz="1400" dirty="0">
                <a:latin typeface="Open Sans Bold" panose="020B0806030504020204"/>
                <a:cs typeface="Cavolini" panose="020B0502040204020203" pitchFamily="66" charset="0"/>
              </a:rPr>
              <a:t>Dalla configurazione rettangolare alla configurazione esagonale degli elettrodi</a:t>
            </a:r>
          </a:p>
        </p:txBody>
      </p:sp>
      <p:grpSp>
        <p:nvGrpSpPr>
          <p:cNvPr id="243" name="Gruppo 242">
            <a:extLst>
              <a:ext uri="{FF2B5EF4-FFF2-40B4-BE49-F238E27FC236}">
                <a16:creationId xmlns:a16="http://schemas.microsoft.com/office/drawing/2014/main" id="{B48AF87B-5C7D-4CF2-9305-8A702DFEEDD7}"/>
              </a:ext>
            </a:extLst>
          </p:cNvPr>
          <p:cNvGrpSpPr/>
          <p:nvPr/>
        </p:nvGrpSpPr>
        <p:grpSpPr>
          <a:xfrm rot="1742275">
            <a:off x="8418595" y="2449756"/>
            <a:ext cx="1652144" cy="1972903"/>
            <a:chOff x="6759802" y="2524372"/>
            <a:chExt cx="3543239" cy="3931090"/>
          </a:xfrm>
        </p:grpSpPr>
        <p:cxnSp>
          <p:nvCxnSpPr>
            <p:cNvPr id="297" name="Connettore diritto 296">
              <a:extLst>
                <a:ext uri="{FF2B5EF4-FFF2-40B4-BE49-F238E27FC236}">
                  <a16:creationId xmlns:a16="http://schemas.microsoft.com/office/drawing/2014/main" id="{C56A5CD0-9CEF-4A27-B430-45EDDF259936}"/>
                </a:ext>
              </a:extLst>
            </p:cNvPr>
            <p:cNvCxnSpPr>
              <a:cxnSpLocks/>
            </p:cNvCxnSpPr>
            <p:nvPr/>
          </p:nvCxnSpPr>
          <p:spPr>
            <a:xfrm>
              <a:off x="8610661" y="2543302"/>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8" name="Connettore diritto 297">
              <a:extLst>
                <a:ext uri="{FF2B5EF4-FFF2-40B4-BE49-F238E27FC236}">
                  <a16:creationId xmlns:a16="http://schemas.microsoft.com/office/drawing/2014/main" id="{8A8CC7F1-6E5D-4DEE-B12A-1E7B60F32D06}"/>
                </a:ext>
              </a:extLst>
            </p:cNvPr>
            <p:cNvCxnSpPr>
              <a:cxnSpLocks/>
            </p:cNvCxnSpPr>
            <p:nvPr/>
          </p:nvCxnSpPr>
          <p:spPr>
            <a:xfrm>
              <a:off x="9424253" y="2981379"/>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9" name="AutoShape 14">
              <a:extLst>
                <a:ext uri="{FF2B5EF4-FFF2-40B4-BE49-F238E27FC236}">
                  <a16:creationId xmlns:a16="http://schemas.microsoft.com/office/drawing/2014/main" id="{40907A64-14E6-4B11-B20E-B6CBEF4658C4}"/>
                </a:ext>
              </a:extLst>
            </p:cNvPr>
            <p:cNvCxnSpPr>
              <a:cxnSpLocks noChangeShapeType="1"/>
            </p:cNvCxnSpPr>
            <p:nvPr/>
          </p:nvCxnSpPr>
          <p:spPr bwMode="auto">
            <a:xfrm flipH="1">
              <a:off x="6760585" y="4563774"/>
              <a:ext cx="3452093" cy="1867695"/>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300" name="AutoShape 14">
              <a:extLst>
                <a:ext uri="{FF2B5EF4-FFF2-40B4-BE49-F238E27FC236}">
                  <a16:creationId xmlns:a16="http://schemas.microsoft.com/office/drawing/2014/main" id="{838EAF15-F848-430C-8998-875FEAD0827C}"/>
                </a:ext>
              </a:extLst>
            </p:cNvPr>
            <p:cNvCxnSpPr>
              <a:cxnSpLocks noChangeShapeType="1"/>
            </p:cNvCxnSpPr>
            <p:nvPr/>
          </p:nvCxnSpPr>
          <p:spPr bwMode="auto">
            <a:xfrm flipH="1">
              <a:off x="6760584" y="3697169"/>
              <a:ext cx="3449712" cy="1875727"/>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301" name="AutoShape 14">
              <a:extLst>
                <a:ext uri="{FF2B5EF4-FFF2-40B4-BE49-F238E27FC236}">
                  <a16:creationId xmlns:a16="http://schemas.microsoft.com/office/drawing/2014/main" id="{450F68BB-69C4-4D56-A336-C083AC7DF99F}"/>
                </a:ext>
              </a:extLst>
            </p:cNvPr>
            <p:cNvCxnSpPr>
              <a:cxnSpLocks noChangeShapeType="1"/>
            </p:cNvCxnSpPr>
            <p:nvPr/>
          </p:nvCxnSpPr>
          <p:spPr bwMode="auto">
            <a:xfrm flipH="1">
              <a:off x="6760584" y="2820635"/>
              <a:ext cx="3443822" cy="1886211"/>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302" name="Connettore diritto 301">
              <a:extLst>
                <a:ext uri="{FF2B5EF4-FFF2-40B4-BE49-F238E27FC236}">
                  <a16:creationId xmlns:a16="http://schemas.microsoft.com/office/drawing/2014/main" id="{04FAA4EC-07F0-42CD-B5A8-C6AE149A7F4D}"/>
                </a:ext>
              </a:extLst>
            </p:cNvPr>
            <p:cNvCxnSpPr>
              <a:cxnSpLocks/>
            </p:cNvCxnSpPr>
            <p:nvPr/>
          </p:nvCxnSpPr>
          <p:spPr>
            <a:xfrm flipH="1">
              <a:off x="6985258" y="3846005"/>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3" name="Connettore diritto 302">
              <a:extLst>
                <a:ext uri="{FF2B5EF4-FFF2-40B4-BE49-F238E27FC236}">
                  <a16:creationId xmlns:a16="http://schemas.microsoft.com/office/drawing/2014/main" id="{3A865DB8-B20B-492A-8EF5-9CB0CBC9A501}"/>
                </a:ext>
              </a:extLst>
            </p:cNvPr>
            <p:cNvCxnSpPr>
              <a:cxnSpLocks/>
            </p:cNvCxnSpPr>
            <p:nvPr/>
          </p:nvCxnSpPr>
          <p:spPr>
            <a:xfrm flipH="1">
              <a:off x="7792114" y="3418782"/>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4" name="Connettore diritto 303">
              <a:extLst>
                <a:ext uri="{FF2B5EF4-FFF2-40B4-BE49-F238E27FC236}">
                  <a16:creationId xmlns:a16="http://schemas.microsoft.com/office/drawing/2014/main" id="{35398A25-6CFD-4D75-A20B-2E2D7FCE9A89}"/>
                </a:ext>
              </a:extLst>
            </p:cNvPr>
            <p:cNvCxnSpPr>
              <a:cxnSpLocks/>
            </p:cNvCxnSpPr>
            <p:nvPr/>
          </p:nvCxnSpPr>
          <p:spPr>
            <a:xfrm flipH="1">
              <a:off x="6983670" y="4715955"/>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5" name="Connettore diritto 304">
              <a:extLst>
                <a:ext uri="{FF2B5EF4-FFF2-40B4-BE49-F238E27FC236}">
                  <a16:creationId xmlns:a16="http://schemas.microsoft.com/office/drawing/2014/main" id="{B6163DD3-3424-4BF7-8AD3-61571F01EF20}"/>
                </a:ext>
              </a:extLst>
            </p:cNvPr>
            <p:cNvCxnSpPr>
              <a:cxnSpLocks/>
            </p:cNvCxnSpPr>
            <p:nvPr/>
          </p:nvCxnSpPr>
          <p:spPr>
            <a:xfrm flipH="1">
              <a:off x="7793295" y="4284155"/>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6" name="Connettore diritto 305">
              <a:extLst>
                <a:ext uri="{FF2B5EF4-FFF2-40B4-BE49-F238E27FC236}">
                  <a16:creationId xmlns:a16="http://schemas.microsoft.com/office/drawing/2014/main" id="{A920F814-B45B-48A7-BE4C-50919CD6912B}"/>
                </a:ext>
              </a:extLst>
            </p:cNvPr>
            <p:cNvCxnSpPr>
              <a:cxnSpLocks/>
            </p:cNvCxnSpPr>
            <p:nvPr/>
          </p:nvCxnSpPr>
          <p:spPr>
            <a:xfrm flipH="1">
              <a:off x="8601333" y="3852355"/>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7" name="Connettore diritto 306">
              <a:extLst>
                <a:ext uri="{FF2B5EF4-FFF2-40B4-BE49-F238E27FC236}">
                  <a16:creationId xmlns:a16="http://schemas.microsoft.com/office/drawing/2014/main" id="{61E53906-A488-400C-9DD9-341A154CF408}"/>
                </a:ext>
              </a:extLst>
            </p:cNvPr>
            <p:cNvCxnSpPr>
              <a:cxnSpLocks/>
            </p:cNvCxnSpPr>
            <p:nvPr/>
          </p:nvCxnSpPr>
          <p:spPr>
            <a:xfrm flipH="1">
              <a:off x="8601332" y="4720435"/>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8" name="Connettore diritto 307">
              <a:extLst>
                <a:ext uri="{FF2B5EF4-FFF2-40B4-BE49-F238E27FC236}">
                  <a16:creationId xmlns:a16="http://schemas.microsoft.com/office/drawing/2014/main" id="{73D21A46-40E2-45A0-A355-B65559B6494C}"/>
                </a:ext>
              </a:extLst>
            </p:cNvPr>
            <p:cNvCxnSpPr>
              <a:cxnSpLocks/>
            </p:cNvCxnSpPr>
            <p:nvPr/>
          </p:nvCxnSpPr>
          <p:spPr>
            <a:xfrm flipH="1">
              <a:off x="9414048" y="5149956"/>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09" name="Connettore diritto 308">
              <a:extLst>
                <a:ext uri="{FF2B5EF4-FFF2-40B4-BE49-F238E27FC236}">
                  <a16:creationId xmlns:a16="http://schemas.microsoft.com/office/drawing/2014/main" id="{91C6B4F8-7E39-4D94-962E-3C31927E32D7}"/>
                </a:ext>
              </a:extLst>
            </p:cNvPr>
            <p:cNvCxnSpPr>
              <a:cxnSpLocks/>
            </p:cNvCxnSpPr>
            <p:nvPr/>
          </p:nvCxnSpPr>
          <p:spPr>
            <a:xfrm flipH="1">
              <a:off x="7792947" y="5148799"/>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10" name="Connettore diritto 309">
              <a:extLst>
                <a:ext uri="{FF2B5EF4-FFF2-40B4-BE49-F238E27FC236}">
                  <a16:creationId xmlns:a16="http://schemas.microsoft.com/office/drawing/2014/main" id="{79804E14-2383-4CE0-941B-88F1E7735042}"/>
                </a:ext>
              </a:extLst>
            </p:cNvPr>
            <p:cNvCxnSpPr>
              <a:cxnSpLocks/>
            </p:cNvCxnSpPr>
            <p:nvPr/>
          </p:nvCxnSpPr>
          <p:spPr>
            <a:xfrm flipH="1">
              <a:off x="8601331" y="5587180"/>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11" name="Connettore diritto 310">
              <a:extLst>
                <a:ext uri="{FF2B5EF4-FFF2-40B4-BE49-F238E27FC236}">
                  <a16:creationId xmlns:a16="http://schemas.microsoft.com/office/drawing/2014/main" id="{676FAE89-65B4-4CC5-9080-572C5AFF5F88}"/>
                </a:ext>
              </a:extLst>
            </p:cNvPr>
            <p:cNvCxnSpPr>
              <a:cxnSpLocks/>
            </p:cNvCxnSpPr>
            <p:nvPr/>
          </p:nvCxnSpPr>
          <p:spPr>
            <a:xfrm flipH="1">
              <a:off x="9412622" y="4284155"/>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12" name="Connettore diritto 311">
              <a:extLst>
                <a:ext uri="{FF2B5EF4-FFF2-40B4-BE49-F238E27FC236}">
                  <a16:creationId xmlns:a16="http://schemas.microsoft.com/office/drawing/2014/main" id="{D1A567E8-755E-4A99-9DDD-466F6D1E2C79}"/>
                </a:ext>
              </a:extLst>
            </p:cNvPr>
            <p:cNvCxnSpPr>
              <a:cxnSpLocks/>
            </p:cNvCxnSpPr>
            <p:nvPr/>
          </p:nvCxnSpPr>
          <p:spPr>
            <a:xfrm>
              <a:off x="7792113" y="3850903"/>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3" name="Connettore diritto 312">
              <a:extLst>
                <a:ext uri="{FF2B5EF4-FFF2-40B4-BE49-F238E27FC236}">
                  <a16:creationId xmlns:a16="http://schemas.microsoft.com/office/drawing/2014/main" id="{33DB066E-8AD4-4E70-9F73-7EA2D3AB6380}"/>
                </a:ext>
              </a:extLst>
            </p:cNvPr>
            <p:cNvCxnSpPr>
              <a:cxnSpLocks/>
            </p:cNvCxnSpPr>
            <p:nvPr/>
          </p:nvCxnSpPr>
          <p:spPr>
            <a:xfrm>
              <a:off x="8604913" y="3419103"/>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4" name="Connettore diritto 313">
              <a:extLst>
                <a:ext uri="{FF2B5EF4-FFF2-40B4-BE49-F238E27FC236}">
                  <a16:creationId xmlns:a16="http://schemas.microsoft.com/office/drawing/2014/main" id="{23E4417B-EC9A-4B45-ADB8-D159384BF55F}"/>
                </a:ext>
              </a:extLst>
            </p:cNvPr>
            <p:cNvCxnSpPr>
              <a:cxnSpLocks/>
            </p:cNvCxnSpPr>
            <p:nvPr/>
          </p:nvCxnSpPr>
          <p:spPr>
            <a:xfrm>
              <a:off x="9412622" y="3852355"/>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5" name="Connettore diritto 314">
              <a:extLst>
                <a:ext uri="{FF2B5EF4-FFF2-40B4-BE49-F238E27FC236}">
                  <a16:creationId xmlns:a16="http://schemas.microsoft.com/office/drawing/2014/main" id="{450D11BB-C508-4D40-BB33-280D13944BAB}"/>
                </a:ext>
              </a:extLst>
            </p:cNvPr>
            <p:cNvCxnSpPr>
              <a:cxnSpLocks/>
            </p:cNvCxnSpPr>
            <p:nvPr/>
          </p:nvCxnSpPr>
          <p:spPr>
            <a:xfrm>
              <a:off x="9412991" y="4716284"/>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6" name="Connettore diritto 315">
              <a:extLst>
                <a:ext uri="{FF2B5EF4-FFF2-40B4-BE49-F238E27FC236}">
                  <a16:creationId xmlns:a16="http://schemas.microsoft.com/office/drawing/2014/main" id="{0BE21D18-EAFF-433A-84C6-1F6A240C69B4}"/>
                </a:ext>
              </a:extLst>
            </p:cNvPr>
            <p:cNvCxnSpPr>
              <a:cxnSpLocks/>
            </p:cNvCxnSpPr>
            <p:nvPr/>
          </p:nvCxnSpPr>
          <p:spPr>
            <a:xfrm>
              <a:off x="8603263" y="4286216"/>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7" name="Connettore diritto 316">
              <a:extLst>
                <a:ext uri="{FF2B5EF4-FFF2-40B4-BE49-F238E27FC236}">
                  <a16:creationId xmlns:a16="http://schemas.microsoft.com/office/drawing/2014/main" id="{C4A1ABAF-7064-4E9C-97B2-1DD387CF79E7}"/>
                </a:ext>
              </a:extLst>
            </p:cNvPr>
            <p:cNvCxnSpPr>
              <a:cxnSpLocks/>
            </p:cNvCxnSpPr>
            <p:nvPr/>
          </p:nvCxnSpPr>
          <p:spPr>
            <a:xfrm>
              <a:off x="7792113" y="4717110"/>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8" name="Connettore diritto 317">
              <a:extLst>
                <a:ext uri="{FF2B5EF4-FFF2-40B4-BE49-F238E27FC236}">
                  <a16:creationId xmlns:a16="http://schemas.microsoft.com/office/drawing/2014/main" id="{23EA3453-1926-453C-9178-42D5FF08A464}"/>
                </a:ext>
              </a:extLst>
            </p:cNvPr>
            <p:cNvCxnSpPr>
              <a:cxnSpLocks/>
            </p:cNvCxnSpPr>
            <p:nvPr/>
          </p:nvCxnSpPr>
          <p:spPr>
            <a:xfrm>
              <a:off x="8604912" y="5153976"/>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9" name="Connettore diritto 318">
              <a:extLst>
                <a:ext uri="{FF2B5EF4-FFF2-40B4-BE49-F238E27FC236}">
                  <a16:creationId xmlns:a16="http://schemas.microsoft.com/office/drawing/2014/main" id="{97F76807-71FE-4C07-A75C-39BB25FB1A84}"/>
                </a:ext>
              </a:extLst>
            </p:cNvPr>
            <p:cNvCxnSpPr>
              <a:cxnSpLocks/>
            </p:cNvCxnSpPr>
            <p:nvPr/>
          </p:nvCxnSpPr>
          <p:spPr>
            <a:xfrm>
              <a:off x="7793701" y="5584453"/>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0" name="Connettore diritto 319">
              <a:extLst>
                <a:ext uri="{FF2B5EF4-FFF2-40B4-BE49-F238E27FC236}">
                  <a16:creationId xmlns:a16="http://schemas.microsoft.com/office/drawing/2014/main" id="{F45EEEF8-BE14-450A-968D-108F484AE60B}"/>
                </a:ext>
              </a:extLst>
            </p:cNvPr>
            <p:cNvCxnSpPr>
              <a:cxnSpLocks/>
            </p:cNvCxnSpPr>
            <p:nvPr/>
          </p:nvCxnSpPr>
          <p:spPr>
            <a:xfrm>
              <a:off x="6985257" y="5152110"/>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1" name="Connettore diritto 320">
              <a:extLst>
                <a:ext uri="{FF2B5EF4-FFF2-40B4-BE49-F238E27FC236}">
                  <a16:creationId xmlns:a16="http://schemas.microsoft.com/office/drawing/2014/main" id="{C05E36BA-D99B-4567-BC80-D1BED382C418}"/>
                </a:ext>
              </a:extLst>
            </p:cNvPr>
            <p:cNvCxnSpPr>
              <a:cxnSpLocks/>
            </p:cNvCxnSpPr>
            <p:nvPr/>
          </p:nvCxnSpPr>
          <p:spPr>
            <a:xfrm>
              <a:off x="6982850" y="4283387"/>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2" name="Connettore diritto 321">
              <a:extLst>
                <a:ext uri="{FF2B5EF4-FFF2-40B4-BE49-F238E27FC236}">
                  <a16:creationId xmlns:a16="http://schemas.microsoft.com/office/drawing/2014/main" id="{C4BA1CED-6015-4C19-B0EA-A0ACAA3BB41A}"/>
                </a:ext>
              </a:extLst>
            </p:cNvPr>
            <p:cNvCxnSpPr>
              <a:cxnSpLocks/>
            </p:cNvCxnSpPr>
            <p:nvPr/>
          </p:nvCxnSpPr>
          <p:spPr>
            <a:xfrm>
              <a:off x="8064518" y="4279711"/>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3" name="Connettore diritto 322">
              <a:extLst>
                <a:ext uri="{FF2B5EF4-FFF2-40B4-BE49-F238E27FC236}">
                  <a16:creationId xmlns:a16="http://schemas.microsoft.com/office/drawing/2014/main" id="{3FA3F4D3-638F-4CDB-A83D-A62334BC2363}"/>
                </a:ext>
              </a:extLst>
            </p:cNvPr>
            <p:cNvCxnSpPr>
              <a:cxnSpLocks/>
            </p:cNvCxnSpPr>
            <p:nvPr/>
          </p:nvCxnSpPr>
          <p:spPr>
            <a:xfrm>
              <a:off x="8063002" y="3415006"/>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4" name="Connettore diritto 323">
              <a:extLst>
                <a:ext uri="{FF2B5EF4-FFF2-40B4-BE49-F238E27FC236}">
                  <a16:creationId xmlns:a16="http://schemas.microsoft.com/office/drawing/2014/main" id="{8E49BEDA-9C61-4BBE-8C92-CBE53D04C1EF}"/>
                </a:ext>
              </a:extLst>
            </p:cNvPr>
            <p:cNvCxnSpPr>
              <a:cxnSpLocks/>
            </p:cNvCxnSpPr>
            <p:nvPr/>
          </p:nvCxnSpPr>
          <p:spPr>
            <a:xfrm>
              <a:off x="8870210" y="3846005"/>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5" name="Connettore diritto 324">
              <a:extLst>
                <a:ext uri="{FF2B5EF4-FFF2-40B4-BE49-F238E27FC236}">
                  <a16:creationId xmlns:a16="http://schemas.microsoft.com/office/drawing/2014/main" id="{FCC409F4-2AEE-4389-9492-53B268457175}"/>
                </a:ext>
              </a:extLst>
            </p:cNvPr>
            <p:cNvCxnSpPr>
              <a:cxnSpLocks/>
            </p:cNvCxnSpPr>
            <p:nvPr/>
          </p:nvCxnSpPr>
          <p:spPr>
            <a:xfrm>
              <a:off x="8874974" y="4712606"/>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6" name="Connettore diritto 325">
              <a:extLst>
                <a:ext uri="{FF2B5EF4-FFF2-40B4-BE49-F238E27FC236}">
                  <a16:creationId xmlns:a16="http://schemas.microsoft.com/office/drawing/2014/main" id="{11D99C5C-3ED1-4035-8030-EEF8DAEC136A}"/>
                </a:ext>
              </a:extLst>
            </p:cNvPr>
            <p:cNvCxnSpPr>
              <a:cxnSpLocks/>
            </p:cNvCxnSpPr>
            <p:nvPr/>
          </p:nvCxnSpPr>
          <p:spPr>
            <a:xfrm>
              <a:off x="8064590" y="5148799"/>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7" name="Connettore diritto 326">
              <a:extLst>
                <a:ext uri="{FF2B5EF4-FFF2-40B4-BE49-F238E27FC236}">
                  <a16:creationId xmlns:a16="http://schemas.microsoft.com/office/drawing/2014/main" id="{5AF4F8B3-D76C-4368-BAEC-54C2513B60E7}"/>
                </a:ext>
              </a:extLst>
            </p:cNvPr>
            <p:cNvCxnSpPr>
              <a:cxnSpLocks/>
            </p:cNvCxnSpPr>
            <p:nvPr/>
          </p:nvCxnSpPr>
          <p:spPr>
            <a:xfrm>
              <a:off x="7253362" y="4713068"/>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8" name="Connettore diritto 327">
              <a:extLst>
                <a:ext uri="{FF2B5EF4-FFF2-40B4-BE49-F238E27FC236}">
                  <a16:creationId xmlns:a16="http://schemas.microsoft.com/office/drawing/2014/main" id="{E3A54EB2-6E14-4880-B447-ED934E0C0CBA}"/>
                </a:ext>
              </a:extLst>
            </p:cNvPr>
            <p:cNvCxnSpPr>
              <a:cxnSpLocks/>
            </p:cNvCxnSpPr>
            <p:nvPr/>
          </p:nvCxnSpPr>
          <p:spPr>
            <a:xfrm>
              <a:off x="7253273" y="5585179"/>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29" name="Connettore diritto 328">
              <a:extLst>
                <a:ext uri="{FF2B5EF4-FFF2-40B4-BE49-F238E27FC236}">
                  <a16:creationId xmlns:a16="http://schemas.microsoft.com/office/drawing/2014/main" id="{F417ECDE-10D0-43B3-A73A-6B016BE7B810}"/>
                </a:ext>
              </a:extLst>
            </p:cNvPr>
            <p:cNvCxnSpPr>
              <a:cxnSpLocks/>
            </p:cNvCxnSpPr>
            <p:nvPr/>
          </p:nvCxnSpPr>
          <p:spPr>
            <a:xfrm>
              <a:off x="7255319" y="3846005"/>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30" name="Connettore diritto 329">
              <a:extLst>
                <a:ext uri="{FF2B5EF4-FFF2-40B4-BE49-F238E27FC236}">
                  <a16:creationId xmlns:a16="http://schemas.microsoft.com/office/drawing/2014/main" id="{7CBB86E1-6F7C-461E-8847-7F89660AA10A}"/>
                </a:ext>
              </a:extLst>
            </p:cNvPr>
            <p:cNvCxnSpPr>
              <a:cxnSpLocks/>
            </p:cNvCxnSpPr>
            <p:nvPr/>
          </p:nvCxnSpPr>
          <p:spPr>
            <a:xfrm>
              <a:off x="8873386" y="5583591"/>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31" name="Connettore diritto 330">
              <a:extLst>
                <a:ext uri="{FF2B5EF4-FFF2-40B4-BE49-F238E27FC236}">
                  <a16:creationId xmlns:a16="http://schemas.microsoft.com/office/drawing/2014/main" id="{88C0A67A-A6CC-464E-8DAB-3CEDF76EFA87}"/>
                </a:ext>
              </a:extLst>
            </p:cNvPr>
            <p:cNvCxnSpPr>
              <a:cxnSpLocks/>
            </p:cNvCxnSpPr>
            <p:nvPr/>
          </p:nvCxnSpPr>
          <p:spPr>
            <a:xfrm>
              <a:off x="8063002" y="6018512"/>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32" name="Connettore diritto 331">
              <a:extLst>
                <a:ext uri="{FF2B5EF4-FFF2-40B4-BE49-F238E27FC236}">
                  <a16:creationId xmlns:a16="http://schemas.microsoft.com/office/drawing/2014/main" id="{E234EF26-E163-4A99-81F5-0C00F47BF62B}"/>
                </a:ext>
              </a:extLst>
            </p:cNvPr>
            <p:cNvCxnSpPr>
              <a:cxnSpLocks/>
            </p:cNvCxnSpPr>
            <p:nvPr/>
          </p:nvCxnSpPr>
          <p:spPr>
            <a:xfrm>
              <a:off x="7794099" y="2981010"/>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3" name="Connettore diritto 332">
              <a:extLst>
                <a:ext uri="{FF2B5EF4-FFF2-40B4-BE49-F238E27FC236}">
                  <a16:creationId xmlns:a16="http://schemas.microsoft.com/office/drawing/2014/main" id="{ABEF27AB-00DB-4D8B-8481-F819C32241D8}"/>
                </a:ext>
              </a:extLst>
            </p:cNvPr>
            <p:cNvCxnSpPr>
              <a:cxnSpLocks/>
            </p:cNvCxnSpPr>
            <p:nvPr/>
          </p:nvCxnSpPr>
          <p:spPr>
            <a:xfrm>
              <a:off x="6984286" y="3411118"/>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4" name="Connettore diritto 333">
              <a:extLst>
                <a:ext uri="{FF2B5EF4-FFF2-40B4-BE49-F238E27FC236}">
                  <a16:creationId xmlns:a16="http://schemas.microsoft.com/office/drawing/2014/main" id="{FA16FCD5-2887-4F20-AD5A-CC08D62A7DFF}"/>
                </a:ext>
              </a:extLst>
            </p:cNvPr>
            <p:cNvCxnSpPr>
              <a:cxnSpLocks/>
            </p:cNvCxnSpPr>
            <p:nvPr/>
          </p:nvCxnSpPr>
          <p:spPr>
            <a:xfrm flipH="1">
              <a:off x="8599655" y="2978988"/>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35" name="Connettore diritto 334">
              <a:extLst>
                <a:ext uri="{FF2B5EF4-FFF2-40B4-BE49-F238E27FC236}">
                  <a16:creationId xmlns:a16="http://schemas.microsoft.com/office/drawing/2014/main" id="{0A04EF15-A7F7-4202-91F1-9D1D582C370D}"/>
                </a:ext>
              </a:extLst>
            </p:cNvPr>
            <p:cNvCxnSpPr>
              <a:cxnSpLocks/>
            </p:cNvCxnSpPr>
            <p:nvPr/>
          </p:nvCxnSpPr>
          <p:spPr>
            <a:xfrm flipH="1">
              <a:off x="9410739" y="3412301"/>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36" name="Connettore diritto 335">
              <a:extLst>
                <a:ext uri="{FF2B5EF4-FFF2-40B4-BE49-F238E27FC236}">
                  <a16:creationId xmlns:a16="http://schemas.microsoft.com/office/drawing/2014/main" id="{DAB7BF3C-BD68-4BF3-AD5A-8A5B86942553}"/>
                </a:ext>
              </a:extLst>
            </p:cNvPr>
            <p:cNvCxnSpPr>
              <a:cxnSpLocks/>
            </p:cNvCxnSpPr>
            <p:nvPr/>
          </p:nvCxnSpPr>
          <p:spPr>
            <a:xfrm>
              <a:off x="9415402" y="5587180"/>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7" name="Connettore diritto 336">
              <a:extLst>
                <a:ext uri="{FF2B5EF4-FFF2-40B4-BE49-F238E27FC236}">
                  <a16:creationId xmlns:a16="http://schemas.microsoft.com/office/drawing/2014/main" id="{C3889941-5DFE-405A-88E0-9F595822AE23}"/>
                </a:ext>
              </a:extLst>
            </p:cNvPr>
            <p:cNvCxnSpPr>
              <a:cxnSpLocks/>
            </p:cNvCxnSpPr>
            <p:nvPr/>
          </p:nvCxnSpPr>
          <p:spPr>
            <a:xfrm>
              <a:off x="8606551" y="6020035"/>
              <a:ext cx="270263" cy="43320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8" name="Connettore diritto 337">
              <a:extLst>
                <a:ext uri="{FF2B5EF4-FFF2-40B4-BE49-F238E27FC236}">
                  <a16:creationId xmlns:a16="http://schemas.microsoft.com/office/drawing/2014/main" id="{F27DF07E-C6DA-4357-B027-A07F9B9E20C0}"/>
                </a:ext>
              </a:extLst>
            </p:cNvPr>
            <p:cNvCxnSpPr>
              <a:cxnSpLocks/>
            </p:cNvCxnSpPr>
            <p:nvPr/>
          </p:nvCxnSpPr>
          <p:spPr>
            <a:xfrm flipH="1">
              <a:off x="7792113" y="6022258"/>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39" name="Connettore diritto 338">
              <a:extLst>
                <a:ext uri="{FF2B5EF4-FFF2-40B4-BE49-F238E27FC236}">
                  <a16:creationId xmlns:a16="http://schemas.microsoft.com/office/drawing/2014/main" id="{59621D46-6F66-4B45-8D6E-E386EC97B85D}"/>
                </a:ext>
              </a:extLst>
            </p:cNvPr>
            <p:cNvCxnSpPr>
              <a:cxnSpLocks/>
            </p:cNvCxnSpPr>
            <p:nvPr/>
          </p:nvCxnSpPr>
          <p:spPr>
            <a:xfrm flipH="1">
              <a:off x="6981070" y="5585049"/>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40" name="Connettore diritto 339">
              <a:extLst>
                <a:ext uri="{FF2B5EF4-FFF2-40B4-BE49-F238E27FC236}">
                  <a16:creationId xmlns:a16="http://schemas.microsoft.com/office/drawing/2014/main" id="{BB84BA74-04A2-4C75-B9C5-A808907928D3}"/>
                </a:ext>
              </a:extLst>
            </p:cNvPr>
            <p:cNvCxnSpPr>
              <a:cxnSpLocks/>
            </p:cNvCxnSpPr>
            <p:nvPr/>
          </p:nvCxnSpPr>
          <p:spPr>
            <a:xfrm>
              <a:off x="6759802" y="6011649"/>
              <a:ext cx="226055"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41" name="Connettore diritto 340">
              <a:extLst>
                <a:ext uri="{FF2B5EF4-FFF2-40B4-BE49-F238E27FC236}">
                  <a16:creationId xmlns:a16="http://schemas.microsoft.com/office/drawing/2014/main" id="{BD553E76-A167-47B2-8E02-34345EE9C3A0}"/>
                </a:ext>
              </a:extLst>
            </p:cNvPr>
            <p:cNvCxnSpPr>
              <a:cxnSpLocks/>
            </p:cNvCxnSpPr>
            <p:nvPr/>
          </p:nvCxnSpPr>
          <p:spPr>
            <a:xfrm>
              <a:off x="9679728" y="5148799"/>
              <a:ext cx="538840" cy="0"/>
            </a:xfrm>
            <a:prstGeom prst="line">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342" name="Connettore diritto 341">
              <a:extLst>
                <a:ext uri="{FF2B5EF4-FFF2-40B4-BE49-F238E27FC236}">
                  <a16:creationId xmlns:a16="http://schemas.microsoft.com/office/drawing/2014/main" id="{CC9FCD55-C04B-42D9-95A4-8E9D41D7FE15}"/>
                </a:ext>
              </a:extLst>
            </p:cNvPr>
            <p:cNvCxnSpPr>
              <a:cxnSpLocks/>
            </p:cNvCxnSpPr>
            <p:nvPr/>
          </p:nvCxnSpPr>
          <p:spPr>
            <a:xfrm>
              <a:off x="9679728" y="4279200"/>
              <a:ext cx="538840" cy="0"/>
            </a:xfrm>
            <a:prstGeom prst="line">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343" name="Connettore diritto 342">
              <a:extLst>
                <a:ext uri="{FF2B5EF4-FFF2-40B4-BE49-F238E27FC236}">
                  <a16:creationId xmlns:a16="http://schemas.microsoft.com/office/drawing/2014/main" id="{B1251122-F97D-4477-BDB8-5D9AE0CBC79E}"/>
                </a:ext>
              </a:extLst>
            </p:cNvPr>
            <p:cNvCxnSpPr>
              <a:cxnSpLocks/>
            </p:cNvCxnSpPr>
            <p:nvPr/>
          </p:nvCxnSpPr>
          <p:spPr>
            <a:xfrm>
              <a:off x="6759802" y="5153391"/>
              <a:ext cx="230937"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sp>
          <p:nvSpPr>
            <p:cNvPr id="344" name="Ovale 343">
              <a:extLst>
                <a:ext uri="{FF2B5EF4-FFF2-40B4-BE49-F238E27FC236}">
                  <a16:creationId xmlns:a16="http://schemas.microsoft.com/office/drawing/2014/main" id="{2CAFBDF4-FCC4-467D-B888-0FF33F69F25E}"/>
                </a:ext>
              </a:extLst>
            </p:cNvPr>
            <p:cNvSpPr/>
            <p:nvPr/>
          </p:nvSpPr>
          <p:spPr>
            <a:xfrm>
              <a:off x="8034909" y="4252996"/>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45" name="Ovale 344">
              <a:extLst>
                <a:ext uri="{FF2B5EF4-FFF2-40B4-BE49-F238E27FC236}">
                  <a16:creationId xmlns:a16="http://schemas.microsoft.com/office/drawing/2014/main" id="{005BCC6A-94C6-4485-8508-83A6812D3A19}"/>
                </a:ext>
              </a:extLst>
            </p:cNvPr>
            <p:cNvSpPr/>
            <p:nvPr/>
          </p:nvSpPr>
          <p:spPr>
            <a:xfrm>
              <a:off x="7765806" y="38197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46" name="Ovale 345">
              <a:extLst>
                <a:ext uri="{FF2B5EF4-FFF2-40B4-BE49-F238E27FC236}">
                  <a16:creationId xmlns:a16="http://schemas.microsoft.com/office/drawing/2014/main" id="{BD4ED7AC-0BCF-4A5E-86ED-8A6BE2462313}"/>
                </a:ext>
              </a:extLst>
            </p:cNvPr>
            <p:cNvSpPr/>
            <p:nvPr/>
          </p:nvSpPr>
          <p:spPr>
            <a:xfrm>
              <a:off x="7764601" y="46858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47" name="Ovale 346">
              <a:extLst>
                <a:ext uri="{FF2B5EF4-FFF2-40B4-BE49-F238E27FC236}">
                  <a16:creationId xmlns:a16="http://schemas.microsoft.com/office/drawing/2014/main" id="{A339BC83-89F6-4CA8-99BF-CD6BF6144671}"/>
                </a:ext>
              </a:extLst>
            </p:cNvPr>
            <p:cNvSpPr/>
            <p:nvPr/>
          </p:nvSpPr>
          <p:spPr>
            <a:xfrm>
              <a:off x="7764729" y="5558441"/>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48" name="Ovale 347">
              <a:extLst>
                <a:ext uri="{FF2B5EF4-FFF2-40B4-BE49-F238E27FC236}">
                  <a16:creationId xmlns:a16="http://schemas.microsoft.com/office/drawing/2014/main" id="{431CC0FE-6243-4374-910E-F09F5D18F6D0}"/>
                </a:ext>
              </a:extLst>
            </p:cNvPr>
            <p:cNvSpPr/>
            <p:nvPr/>
          </p:nvSpPr>
          <p:spPr>
            <a:xfrm>
              <a:off x="7227492" y="38197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49" name="Ovale 348">
              <a:extLst>
                <a:ext uri="{FF2B5EF4-FFF2-40B4-BE49-F238E27FC236}">
                  <a16:creationId xmlns:a16="http://schemas.microsoft.com/office/drawing/2014/main" id="{7BA9D018-41EB-4034-84AB-8B13089FA67D}"/>
                </a:ext>
              </a:extLst>
            </p:cNvPr>
            <p:cNvSpPr/>
            <p:nvPr/>
          </p:nvSpPr>
          <p:spPr>
            <a:xfrm>
              <a:off x="6957229" y="4252996"/>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0" name="Ovale 349">
              <a:extLst>
                <a:ext uri="{FF2B5EF4-FFF2-40B4-BE49-F238E27FC236}">
                  <a16:creationId xmlns:a16="http://schemas.microsoft.com/office/drawing/2014/main" id="{72F7778C-B660-4F6F-B62D-FE23316A90D4}"/>
                </a:ext>
              </a:extLst>
            </p:cNvPr>
            <p:cNvSpPr/>
            <p:nvPr/>
          </p:nvSpPr>
          <p:spPr>
            <a:xfrm>
              <a:off x="7224345" y="46858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1" name="Ovale 350">
              <a:extLst>
                <a:ext uri="{FF2B5EF4-FFF2-40B4-BE49-F238E27FC236}">
                  <a16:creationId xmlns:a16="http://schemas.microsoft.com/office/drawing/2014/main" id="{0335A77A-8307-446A-A6BB-23D8473E5BBD}"/>
                </a:ext>
              </a:extLst>
            </p:cNvPr>
            <p:cNvSpPr/>
            <p:nvPr/>
          </p:nvSpPr>
          <p:spPr>
            <a:xfrm>
              <a:off x="6957228" y="5123584"/>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2" name="Ovale 351">
              <a:extLst>
                <a:ext uri="{FF2B5EF4-FFF2-40B4-BE49-F238E27FC236}">
                  <a16:creationId xmlns:a16="http://schemas.microsoft.com/office/drawing/2014/main" id="{EC22AF56-F1A7-42DB-B6E2-1A1C6CBCBB85}"/>
                </a:ext>
              </a:extLst>
            </p:cNvPr>
            <p:cNvSpPr/>
            <p:nvPr/>
          </p:nvSpPr>
          <p:spPr>
            <a:xfrm>
              <a:off x="8034908" y="5123584"/>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3" name="Ovale 352">
              <a:extLst>
                <a:ext uri="{FF2B5EF4-FFF2-40B4-BE49-F238E27FC236}">
                  <a16:creationId xmlns:a16="http://schemas.microsoft.com/office/drawing/2014/main" id="{7EFB6731-188F-4543-95CB-2C6AD6F3D02D}"/>
                </a:ext>
              </a:extLst>
            </p:cNvPr>
            <p:cNvSpPr/>
            <p:nvPr/>
          </p:nvSpPr>
          <p:spPr>
            <a:xfrm>
              <a:off x="7224516" y="5558441"/>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4" name="Ovale 353">
              <a:extLst>
                <a:ext uri="{FF2B5EF4-FFF2-40B4-BE49-F238E27FC236}">
                  <a16:creationId xmlns:a16="http://schemas.microsoft.com/office/drawing/2014/main" id="{81032933-1A6C-45FC-96DD-77DDFEE18464}"/>
                </a:ext>
              </a:extLst>
            </p:cNvPr>
            <p:cNvSpPr/>
            <p:nvPr/>
          </p:nvSpPr>
          <p:spPr>
            <a:xfrm>
              <a:off x="9651427" y="4252996"/>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5" name="Ovale 354">
              <a:extLst>
                <a:ext uri="{FF2B5EF4-FFF2-40B4-BE49-F238E27FC236}">
                  <a16:creationId xmlns:a16="http://schemas.microsoft.com/office/drawing/2014/main" id="{1B4228CA-A78C-44B2-BC70-09300605AF61}"/>
                </a:ext>
              </a:extLst>
            </p:cNvPr>
            <p:cNvSpPr/>
            <p:nvPr/>
          </p:nvSpPr>
          <p:spPr>
            <a:xfrm>
              <a:off x="9380748" y="38197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6" name="Ovale 355">
              <a:extLst>
                <a:ext uri="{FF2B5EF4-FFF2-40B4-BE49-F238E27FC236}">
                  <a16:creationId xmlns:a16="http://schemas.microsoft.com/office/drawing/2014/main" id="{961E92DB-3801-4D93-83E5-4002B61E49FE}"/>
                </a:ext>
              </a:extLst>
            </p:cNvPr>
            <p:cNvSpPr/>
            <p:nvPr/>
          </p:nvSpPr>
          <p:spPr>
            <a:xfrm>
              <a:off x="9385368" y="46858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7" name="Ovale 356">
              <a:extLst>
                <a:ext uri="{FF2B5EF4-FFF2-40B4-BE49-F238E27FC236}">
                  <a16:creationId xmlns:a16="http://schemas.microsoft.com/office/drawing/2014/main" id="{2454E3FA-1D8D-43C5-93AD-2EA62077A94B}"/>
                </a:ext>
              </a:extLst>
            </p:cNvPr>
            <p:cNvSpPr/>
            <p:nvPr/>
          </p:nvSpPr>
          <p:spPr>
            <a:xfrm>
              <a:off x="9385367" y="5558441"/>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8" name="Ovale 357">
              <a:extLst>
                <a:ext uri="{FF2B5EF4-FFF2-40B4-BE49-F238E27FC236}">
                  <a16:creationId xmlns:a16="http://schemas.microsoft.com/office/drawing/2014/main" id="{DB3A0473-9BA1-44A9-B0CA-C64B343FE697}"/>
                </a:ext>
              </a:extLst>
            </p:cNvPr>
            <p:cNvSpPr/>
            <p:nvPr/>
          </p:nvSpPr>
          <p:spPr>
            <a:xfrm>
              <a:off x="8842434" y="38197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9" name="Ovale 358">
              <a:extLst>
                <a:ext uri="{FF2B5EF4-FFF2-40B4-BE49-F238E27FC236}">
                  <a16:creationId xmlns:a16="http://schemas.microsoft.com/office/drawing/2014/main" id="{6D7D999B-ECEB-4F91-AA40-CB11E76479D4}"/>
                </a:ext>
              </a:extLst>
            </p:cNvPr>
            <p:cNvSpPr/>
            <p:nvPr/>
          </p:nvSpPr>
          <p:spPr>
            <a:xfrm>
              <a:off x="8573749" y="4252996"/>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0" name="Ovale 359">
              <a:extLst>
                <a:ext uri="{FF2B5EF4-FFF2-40B4-BE49-F238E27FC236}">
                  <a16:creationId xmlns:a16="http://schemas.microsoft.com/office/drawing/2014/main" id="{31DBB633-BE69-4BE7-95E5-4FB3CC41C875}"/>
                </a:ext>
              </a:extLst>
            </p:cNvPr>
            <p:cNvSpPr/>
            <p:nvPr/>
          </p:nvSpPr>
          <p:spPr>
            <a:xfrm>
              <a:off x="8845113" y="468589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1" name="Ovale 360">
              <a:extLst>
                <a:ext uri="{FF2B5EF4-FFF2-40B4-BE49-F238E27FC236}">
                  <a16:creationId xmlns:a16="http://schemas.microsoft.com/office/drawing/2014/main" id="{2423A9D6-9ED4-4C54-91D5-605954066EF6}"/>
                </a:ext>
              </a:extLst>
            </p:cNvPr>
            <p:cNvSpPr/>
            <p:nvPr/>
          </p:nvSpPr>
          <p:spPr>
            <a:xfrm>
              <a:off x="8573748" y="5123584"/>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2" name="Ovale 361">
              <a:extLst>
                <a:ext uri="{FF2B5EF4-FFF2-40B4-BE49-F238E27FC236}">
                  <a16:creationId xmlns:a16="http://schemas.microsoft.com/office/drawing/2014/main" id="{DE895E53-E583-4F4E-844B-183FF862B223}"/>
                </a:ext>
              </a:extLst>
            </p:cNvPr>
            <p:cNvSpPr/>
            <p:nvPr/>
          </p:nvSpPr>
          <p:spPr>
            <a:xfrm>
              <a:off x="9651426" y="5123584"/>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3" name="Ovale 362">
              <a:extLst>
                <a:ext uri="{FF2B5EF4-FFF2-40B4-BE49-F238E27FC236}">
                  <a16:creationId xmlns:a16="http://schemas.microsoft.com/office/drawing/2014/main" id="{E6E36D58-D0C9-4815-9E91-827D9BDCEC88}"/>
                </a:ext>
              </a:extLst>
            </p:cNvPr>
            <p:cNvSpPr/>
            <p:nvPr/>
          </p:nvSpPr>
          <p:spPr>
            <a:xfrm>
              <a:off x="8845155" y="5558441"/>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4" name="Ovale 363">
              <a:extLst>
                <a:ext uri="{FF2B5EF4-FFF2-40B4-BE49-F238E27FC236}">
                  <a16:creationId xmlns:a16="http://schemas.microsoft.com/office/drawing/2014/main" id="{8F37848D-88C1-4FDD-A2D8-F8EC5F43BA72}"/>
                </a:ext>
              </a:extLst>
            </p:cNvPr>
            <p:cNvSpPr/>
            <p:nvPr/>
          </p:nvSpPr>
          <p:spPr>
            <a:xfrm>
              <a:off x="8036520" y="5992449"/>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5" name="Ovale 364">
              <a:extLst>
                <a:ext uri="{FF2B5EF4-FFF2-40B4-BE49-F238E27FC236}">
                  <a16:creationId xmlns:a16="http://schemas.microsoft.com/office/drawing/2014/main" id="{79B35635-A506-439D-8A9E-2C8345D442C2}"/>
                </a:ext>
              </a:extLst>
            </p:cNvPr>
            <p:cNvSpPr/>
            <p:nvPr/>
          </p:nvSpPr>
          <p:spPr>
            <a:xfrm>
              <a:off x="8578364" y="5992449"/>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6" name="Ovale 365">
              <a:extLst>
                <a:ext uri="{FF2B5EF4-FFF2-40B4-BE49-F238E27FC236}">
                  <a16:creationId xmlns:a16="http://schemas.microsoft.com/office/drawing/2014/main" id="{E08CAA79-E88F-43DE-BAA6-7EAC4298ABE5}"/>
                </a:ext>
              </a:extLst>
            </p:cNvPr>
            <p:cNvSpPr/>
            <p:nvPr/>
          </p:nvSpPr>
          <p:spPr>
            <a:xfrm>
              <a:off x="8036521" y="3387424"/>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7" name="Ovale 366">
              <a:extLst>
                <a:ext uri="{FF2B5EF4-FFF2-40B4-BE49-F238E27FC236}">
                  <a16:creationId xmlns:a16="http://schemas.microsoft.com/office/drawing/2014/main" id="{6D40A21E-CEB2-498E-9135-74EF0E3A4388}"/>
                </a:ext>
              </a:extLst>
            </p:cNvPr>
            <p:cNvSpPr/>
            <p:nvPr/>
          </p:nvSpPr>
          <p:spPr>
            <a:xfrm>
              <a:off x="8572797" y="3387424"/>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cxnSp>
          <p:nvCxnSpPr>
            <p:cNvPr id="368" name="Connettore diritto 367">
              <a:extLst>
                <a:ext uri="{FF2B5EF4-FFF2-40B4-BE49-F238E27FC236}">
                  <a16:creationId xmlns:a16="http://schemas.microsoft.com/office/drawing/2014/main" id="{481511A9-1D43-41D0-99EE-401F15BFD8BA}"/>
                </a:ext>
              </a:extLst>
            </p:cNvPr>
            <p:cNvCxnSpPr>
              <a:cxnSpLocks/>
            </p:cNvCxnSpPr>
            <p:nvPr/>
          </p:nvCxnSpPr>
          <p:spPr>
            <a:xfrm>
              <a:off x="9679728" y="3414340"/>
              <a:ext cx="538840" cy="0"/>
            </a:xfrm>
            <a:prstGeom prst="line">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369" name="Connettore diritto 368">
              <a:extLst>
                <a:ext uri="{FF2B5EF4-FFF2-40B4-BE49-F238E27FC236}">
                  <a16:creationId xmlns:a16="http://schemas.microsoft.com/office/drawing/2014/main" id="{DB5FFD0E-658E-4B73-BF71-34F8B14CD25A}"/>
                </a:ext>
              </a:extLst>
            </p:cNvPr>
            <p:cNvCxnSpPr>
              <a:cxnSpLocks/>
            </p:cNvCxnSpPr>
            <p:nvPr/>
          </p:nvCxnSpPr>
          <p:spPr>
            <a:xfrm>
              <a:off x="8878784" y="2974064"/>
              <a:ext cx="538840"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70" name="Connettore diritto 369">
              <a:extLst>
                <a:ext uri="{FF2B5EF4-FFF2-40B4-BE49-F238E27FC236}">
                  <a16:creationId xmlns:a16="http://schemas.microsoft.com/office/drawing/2014/main" id="{17C05692-AC2D-4A1C-BA20-13D3187544EA}"/>
                </a:ext>
              </a:extLst>
            </p:cNvPr>
            <p:cNvCxnSpPr>
              <a:cxnSpLocks/>
            </p:cNvCxnSpPr>
            <p:nvPr/>
          </p:nvCxnSpPr>
          <p:spPr>
            <a:xfrm flipH="1">
              <a:off x="9419313" y="2540360"/>
              <a:ext cx="270263" cy="433204"/>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cxnSp>
          <p:nvCxnSpPr>
            <p:cNvPr id="371" name="Connettore diritto 370">
              <a:extLst>
                <a:ext uri="{FF2B5EF4-FFF2-40B4-BE49-F238E27FC236}">
                  <a16:creationId xmlns:a16="http://schemas.microsoft.com/office/drawing/2014/main" id="{396E6A56-0684-491C-B6B9-F2591F641F8B}"/>
                </a:ext>
              </a:extLst>
            </p:cNvPr>
            <p:cNvCxnSpPr>
              <a:cxnSpLocks/>
            </p:cNvCxnSpPr>
            <p:nvPr/>
          </p:nvCxnSpPr>
          <p:spPr>
            <a:xfrm>
              <a:off x="9688302" y="2542399"/>
              <a:ext cx="538840" cy="0"/>
            </a:xfrm>
            <a:prstGeom prst="line">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372" name="Ovale 371">
              <a:extLst>
                <a:ext uri="{FF2B5EF4-FFF2-40B4-BE49-F238E27FC236}">
                  <a16:creationId xmlns:a16="http://schemas.microsoft.com/office/drawing/2014/main" id="{54EC3A0F-11EE-491A-8936-EE14DBD3A1A6}"/>
                </a:ext>
              </a:extLst>
            </p:cNvPr>
            <p:cNvSpPr/>
            <p:nvPr/>
          </p:nvSpPr>
          <p:spPr>
            <a:xfrm>
              <a:off x="9399391" y="2937301"/>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3" name="Ovale 372">
              <a:extLst>
                <a:ext uri="{FF2B5EF4-FFF2-40B4-BE49-F238E27FC236}">
                  <a16:creationId xmlns:a16="http://schemas.microsoft.com/office/drawing/2014/main" id="{8C2C5829-12F0-4880-B8B7-19BF418CA42F}"/>
                </a:ext>
              </a:extLst>
            </p:cNvPr>
            <p:cNvSpPr/>
            <p:nvPr/>
          </p:nvSpPr>
          <p:spPr>
            <a:xfrm>
              <a:off x="8851685" y="2949925"/>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 name="Ovale 373">
              <a:extLst>
                <a:ext uri="{FF2B5EF4-FFF2-40B4-BE49-F238E27FC236}">
                  <a16:creationId xmlns:a16="http://schemas.microsoft.com/office/drawing/2014/main" id="{7DA31C48-EABC-482C-984F-A9DA7525A784}"/>
                </a:ext>
              </a:extLst>
            </p:cNvPr>
            <p:cNvSpPr/>
            <p:nvPr/>
          </p:nvSpPr>
          <p:spPr>
            <a:xfrm>
              <a:off x="9651426" y="3396275"/>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 name="Ovale 374">
              <a:extLst>
                <a:ext uri="{FF2B5EF4-FFF2-40B4-BE49-F238E27FC236}">
                  <a16:creationId xmlns:a16="http://schemas.microsoft.com/office/drawing/2014/main" id="{4454B284-A2F8-4240-A942-09413681EAAA}"/>
                </a:ext>
              </a:extLst>
            </p:cNvPr>
            <p:cNvSpPr/>
            <p:nvPr/>
          </p:nvSpPr>
          <p:spPr>
            <a:xfrm>
              <a:off x="9664076" y="2524372"/>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 name="Ovale 375">
              <a:extLst>
                <a:ext uri="{FF2B5EF4-FFF2-40B4-BE49-F238E27FC236}">
                  <a16:creationId xmlns:a16="http://schemas.microsoft.com/office/drawing/2014/main" id="{45FFCA92-2922-444C-92FF-11F990E534B2}"/>
                </a:ext>
              </a:extLst>
            </p:cNvPr>
            <p:cNvSpPr/>
            <p:nvPr/>
          </p:nvSpPr>
          <p:spPr>
            <a:xfrm>
              <a:off x="8304857" y="4685892"/>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77" name="Ovale 376">
              <a:extLst>
                <a:ext uri="{FF2B5EF4-FFF2-40B4-BE49-F238E27FC236}">
                  <a16:creationId xmlns:a16="http://schemas.microsoft.com/office/drawing/2014/main" id="{82981E51-6D3C-4C7C-B0D5-703249B33DF3}"/>
                </a:ext>
              </a:extLst>
            </p:cNvPr>
            <p:cNvSpPr/>
            <p:nvPr/>
          </p:nvSpPr>
          <p:spPr>
            <a:xfrm>
              <a:off x="8304120" y="3819792"/>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78" name="Ovale 377">
              <a:extLst>
                <a:ext uri="{FF2B5EF4-FFF2-40B4-BE49-F238E27FC236}">
                  <a16:creationId xmlns:a16="http://schemas.microsoft.com/office/drawing/2014/main" id="{BB2BC487-3788-49CA-B0BB-E3D79BBF43C1}"/>
                </a:ext>
              </a:extLst>
            </p:cNvPr>
            <p:cNvSpPr/>
            <p:nvPr/>
          </p:nvSpPr>
          <p:spPr>
            <a:xfrm>
              <a:off x="9112589" y="4252996"/>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79" name="Ovale 378">
              <a:extLst>
                <a:ext uri="{FF2B5EF4-FFF2-40B4-BE49-F238E27FC236}">
                  <a16:creationId xmlns:a16="http://schemas.microsoft.com/office/drawing/2014/main" id="{D62933D8-8A09-43A6-A4FC-DAB3A0240B30}"/>
                </a:ext>
              </a:extLst>
            </p:cNvPr>
            <p:cNvSpPr/>
            <p:nvPr/>
          </p:nvSpPr>
          <p:spPr>
            <a:xfrm>
              <a:off x="9112588" y="5123584"/>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0" name="Ovale 379">
              <a:extLst>
                <a:ext uri="{FF2B5EF4-FFF2-40B4-BE49-F238E27FC236}">
                  <a16:creationId xmlns:a16="http://schemas.microsoft.com/office/drawing/2014/main" id="{56433DB8-B34B-4810-8979-5B18CFEF4E2A}"/>
                </a:ext>
              </a:extLst>
            </p:cNvPr>
            <p:cNvSpPr/>
            <p:nvPr/>
          </p:nvSpPr>
          <p:spPr>
            <a:xfrm>
              <a:off x="7496068" y="5123584"/>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1" name="Ovale 380">
              <a:extLst>
                <a:ext uri="{FF2B5EF4-FFF2-40B4-BE49-F238E27FC236}">
                  <a16:creationId xmlns:a16="http://schemas.microsoft.com/office/drawing/2014/main" id="{5742E07E-4C44-471E-8C60-E11DBAF87B9E}"/>
                </a:ext>
              </a:extLst>
            </p:cNvPr>
            <p:cNvSpPr/>
            <p:nvPr/>
          </p:nvSpPr>
          <p:spPr>
            <a:xfrm>
              <a:off x="7496069" y="4252996"/>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2" name="Ovale 381">
              <a:extLst>
                <a:ext uri="{FF2B5EF4-FFF2-40B4-BE49-F238E27FC236}">
                  <a16:creationId xmlns:a16="http://schemas.microsoft.com/office/drawing/2014/main" id="{0C2B337F-33E8-4723-872C-D9F9DDD650FC}"/>
                </a:ext>
              </a:extLst>
            </p:cNvPr>
            <p:cNvSpPr/>
            <p:nvPr/>
          </p:nvSpPr>
          <p:spPr>
            <a:xfrm>
              <a:off x="8304942" y="5558441"/>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3" name="Ovale 382">
              <a:extLst>
                <a:ext uri="{FF2B5EF4-FFF2-40B4-BE49-F238E27FC236}">
                  <a16:creationId xmlns:a16="http://schemas.microsoft.com/office/drawing/2014/main" id="{B97147CF-A610-4219-BAE6-E38BD1155693}"/>
                </a:ext>
              </a:extLst>
            </p:cNvPr>
            <p:cNvSpPr/>
            <p:nvPr/>
          </p:nvSpPr>
          <p:spPr>
            <a:xfrm>
              <a:off x="9921775" y="3807346"/>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4" name="Ovale 383">
              <a:extLst>
                <a:ext uri="{FF2B5EF4-FFF2-40B4-BE49-F238E27FC236}">
                  <a16:creationId xmlns:a16="http://schemas.microsoft.com/office/drawing/2014/main" id="{9637C347-8462-4BA9-BB24-E0A1D039F619}"/>
                </a:ext>
              </a:extLst>
            </p:cNvPr>
            <p:cNvSpPr/>
            <p:nvPr/>
          </p:nvSpPr>
          <p:spPr>
            <a:xfrm>
              <a:off x="9921038" y="2941246"/>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5" name="Ovale 384">
              <a:extLst>
                <a:ext uri="{FF2B5EF4-FFF2-40B4-BE49-F238E27FC236}">
                  <a16:creationId xmlns:a16="http://schemas.microsoft.com/office/drawing/2014/main" id="{09F7AEEE-1A90-480F-9728-5C8B31CAEBEE}"/>
                </a:ext>
              </a:extLst>
            </p:cNvPr>
            <p:cNvSpPr/>
            <p:nvPr/>
          </p:nvSpPr>
          <p:spPr>
            <a:xfrm>
              <a:off x="9112987" y="3374450"/>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6" name="Ovale 385">
              <a:extLst>
                <a:ext uri="{FF2B5EF4-FFF2-40B4-BE49-F238E27FC236}">
                  <a16:creationId xmlns:a16="http://schemas.microsoft.com/office/drawing/2014/main" id="{E6D71805-A151-44BF-A8B7-233CFD5BED37}"/>
                </a:ext>
              </a:extLst>
            </p:cNvPr>
            <p:cNvSpPr/>
            <p:nvPr/>
          </p:nvSpPr>
          <p:spPr>
            <a:xfrm>
              <a:off x="9921860" y="4679895"/>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87" name="Ovale 386">
              <a:extLst>
                <a:ext uri="{FF2B5EF4-FFF2-40B4-BE49-F238E27FC236}">
                  <a16:creationId xmlns:a16="http://schemas.microsoft.com/office/drawing/2014/main" id="{926FB5D1-453E-45DB-A44B-45385D507A16}"/>
                </a:ext>
              </a:extLst>
            </p:cNvPr>
            <p:cNvSpPr/>
            <p:nvPr/>
          </p:nvSpPr>
          <p:spPr>
            <a:xfrm>
              <a:off x="6960940" y="5985003"/>
              <a:ext cx="56605" cy="56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cxnSp>
          <p:nvCxnSpPr>
            <p:cNvPr id="388" name="Connettore diritto 387">
              <a:extLst>
                <a:ext uri="{FF2B5EF4-FFF2-40B4-BE49-F238E27FC236}">
                  <a16:creationId xmlns:a16="http://schemas.microsoft.com/office/drawing/2014/main" id="{DB1456FA-F6AF-4795-A60C-975B2890370A}"/>
                </a:ext>
              </a:extLst>
            </p:cNvPr>
            <p:cNvCxnSpPr>
              <a:cxnSpLocks/>
            </p:cNvCxnSpPr>
            <p:nvPr/>
          </p:nvCxnSpPr>
          <p:spPr>
            <a:xfrm>
              <a:off x="6759802" y="4279200"/>
              <a:ext cx="226148" cy="0"/>
            </a:xfrm>
            <a:prstGeom prst="line">
              <a:avLst/>
            </a:prstGeom>
            <a:noFill/>
            <a:ln w="12700" cap="sq">
              <a:solidFill>
                <a:srgbClr val="FF0000"/>
              </a:solidFill>
              <a:miter lim="800000"/>
              <a:headEnd/>
              <a:tailEnd type="none" w="med" len="med"/>
            </a:ln>
            <a:extLst>
              <a:ext uri="{909E8E84-426E-40DD-AFC4-6F175D3DCCD1}">
                <a14:hiddenFill xmlns:a14="http://schemas.microsoft.com/office/drawing/2010/main">
                  <a:noFill/>
                </a14:hiddenFill>
              </a:ext>
            </a:extLst>
          </p:spPr>
        </p:cxnSp>
        <p:grpSp>
          <p:nvGrpSpPr>
            <p:cNvPr id="389" name="Gruppo 388">
              <a:extLst>
                <a:ext uri="{FF2B5EF4-FFF2-40B4-BE49-F238E27FC236}">
                  <a16:creationId xmlns:a16="http://schemas.microsoft.com/office/drawing/2014/main" id="{3CF91D56-AEF9-48DA-8EF9-911C11B542A0}"/>
                </a:ext>
              </a:extLst>
            </p:cNvPr>
            <p:cNvGrpSpPr/>
            <p:nvPr/>
          </p:nvGrpSpPr>
          <p:grpSpPr>
            <a:xfrm>
              <a:off x="7993929" y="4425335"/>
              <a:ext cx="677957" cy="562402"/>
              <a:chOff x="8156687" y="4425335"/>
              <a:chExt cx="677957" cy="562402"/>
            </a:xfrm>
          </p:grpSpPr>
          <p:cxnSp>
            <p:nvCxnSpPr>
              <p:cNvPr id="468" name="AutoShape 14">
                <a:extLst>
                  <a:ext uri="{FF2B5EF4-FFF2-40B4-BE49-F238E27FC236}">
                    <a16:creationId xmlns:a16="http://schemas.microsoft.com/office/drawing/2014/main" id="{D79FCFE7-5711-4229-B670-3B33387AB5F2}"/>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9" name="AutoShape 14">
                <a:extLst>
                  <a:ext uri="{FF2B5EF4-FFF2-40B4-BE49-F238E27FC236}">
                    <a16:creationId xmlns:a16="http://schemas.microsoft.com/office/drawing/2014/main" id="{ABF9DB24-715A-4459-9FC9-F792E6AFCF54}"/>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70" name="AutoShape 14">
                <a:extLst>
                  <a:ext uri="{FF2B5EF4-FFF2-40B4-BE49-F238E27FC236}">
                    <a16:creationId xmlns:a16="http://schemas.microsoft.com/office/drawing/2014/main" id="{A83B7E88-6AB3-4025-9B5D-4E08B3ABDD21}"/>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71" name="AutoShape 14">
                <a:extLst>
                  <a:ext uri="{FF2B5EF4-FFF2-40B4-BE49-F238E27FC236}">
                    <a16:creationId xmlns:a16="http://schemas.microsoft.com/office/drawing/2014/main" id="{7C882849-B394-4380-AFBC-DA10550A3928}"/>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72" name="AutoShape 14">
                <a:extLst>
                  <a:ext uri="{FF2B5EF4-FFF2-40B4-BE49-F238E27FC236}">
                    <a16:creationId xmlns:a16="http://schemas.microsoft.com/office/drawing/2014/main" id="{07F1FDE7-6550-4767-8AF0-DBACB271A3CF}"/>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73" name="AutoShape 14">
                <a:extLst>
                  <a:ext uri="{FF2B5EF4-FFF2-40B4-BE49-F238E27FC236}">
                    <a16:creationId xmlns:a16="http://schemas.microsoft.com/office/drawing/2014/main" id="{67794AB7-999F-46EC-B6C3-AD2259D67252}"/>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0" name="Gruppo 389">
              <a:extLst>
                <a:ext uri="{FF2B5EF4-FFF2-40B4-BE49-F238E27FC236}">
                  <a16:creationId xmlns:a16="http://schemas.microsoft.com/office/drawing/2014/main" id="{FAC5A059-2029-4D31-AC21-8D05B11B28A4}"/>
                </a:ext>
              </a:extLst>
            </p:cNvPr>
            <p:cNvGrpSpPr/>
            <p:nvPr/>
          </p:nvGrpSpPr>
          <p:grpSpPr>
            <a:xfrm>
              <a:off x="7189005" y="3992259"/>
              <a:ext cx="677957" cy="562402"/>
              <a:chOff x="8156687" y="4425335"/>
              <a:chExt cx="677957" cy="562402"/>
            </a:xfrm>
          </p:grpSpPr>
          <p:cxnSp>
            <p:nvCxnSpPr>
              <p:cNvPr id="462" name="AutoShape 14">
                <a:extLst>
                  <a:ext uri="{FF2B5EF4-FFF2-40B4-BE49-F238E27FC236}">
                    <a16:creationId xmlns:a16="http://schemas.microsoft.com/office/drawing/2014/main" id="{ED291A0B-67C9-46DA-8AA7-0B5AD7AEA4A1}"/>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3" name="AutoShape 14">
                <a:extLst>
                  <a:ext uri="{FF2B5EF4-FFF2-40B4-BE49-F238E27FC236}">
                    <a16:creationId xmlns:a16="http://schemas.microsoft.com/office/drawing/2014/main" id="{C2C420E6-163A-47EB-AD99-81BA8F99E46A}"/>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4" name="AutoShape 14">
                <a:extLst>
                  <a:ext uri="{FF2B5EF4-FFF2-40B4-BE49-F238E27FC236}">
                    <a16:creationId xmlns:a16="http://schemas.microsoft.com/office/drawing/2014/main" id="{5928FF5F-335D-4703-ABAC-BD7E29136F36}"/>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5" name="AutoShape 14">
                <a:extLst>
                  <a:ext uri="{FF2B5EF4-FFF2-40B4-BE49-F238E27FC236}">
                    <a16:creationId xmlns:a16="http://schemas.microsoft.com/office/drawing/2014/main" id="{72AF843F-D8D9-4F56-B80D-2BF7FB742DC4}"/>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6" name="AutoShape 14">
                <a:extLst>
                  <a:ext uri="{FF2B5EF4-FFF2-40B4-BE49-F238E27FC236}">
                    <a16:creationId xmlns:a16="http://schemas.microsoft.com/office/drawing/2014/main" id="{A800FBCA-ADA2-4448-B7B7-FE1788215E9F}"/>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7" name="AutoShape 14">
                <a:extLst>
                  <a:ext uri="{FF2B5EF4-FFF2-40B4-BE49-F238E27FC236}">
                    <a16:creationId xmlns:a16="http://schemas.microsoft.com/office/drawing/2014/main" id="{9E48F132-F7A4-4056-A10B-B5FC4A22A972}"/>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1" name="Gruppo 390">
              <a:extLst>
                <a:ext uri="{FF2B5EF4-FFF2-40B4-BE49-F238E27FC236}">
                  <a16:creationId xmlns:a16="http://schemas.microsoft.com/office/drawing/2014/main" id="{5A5E48CE-48DC-4382-93EA-8897703EB9E4}"/>
                </a:ext>
              </a:extLst>
            </p:cNvPr>
            <p:cNvGrpSpPr/>
            <p:nvPr/>
          </p:nvGrpSpPr>
          <p:grpSpPr>
            <a:xfrm>
              <a:off x="8001009" y="3567378"/>
              <a:ext cx="677957" cy="562402"/>
              <a:chOff x="8156687" y="4425335"/>
              <a:chExt cx="677957" cy="562402"/>
            </a:xfrm>
          </p:grpSpPr>
          <p:cxnSp>
            <p:nvCxnSpPr>
              <p:cNvPr id="456" name="AutoShape 14">
                <a:extLst>
                  <a:ext uri="{FF2B5EF4-FFF2-40B4-BE49-F238E27FC236}">
                    <a16:creationId xmlns:a16="http://schemas.microsoft.com/office/drawing/2014/main" id="{075CEE66-EE77-48A2-816A-4A973D913CC1}"/>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7" name="AutoShape 14">
                <a:extLst>
                  <a:ext uri="{FF2B5EF4-FFF2-40B4-BE49-F238E27FC236}">
                    <a16:creationId xmlns:a16="http://schemas.microsoft.com/office/drawing/2014/main" id="{CAA24264-BDA2-4B9F-8242-BB3E730D17B9}"/>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8" name="AutoShape 14">
                <a:extLst>
                  <a:ext uri="{FF2B5EF4-FFF2-40B4-BE49-F238E27FC236}">
                    <a16:creationId xmlns:a16="http://schemas.microsoft.com/office/drawing/2014/main" id="{7E4CDDE1-09BA-4144-A595-8ADD9AC6E527}"/>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9" name="AutoShape 14">
                <a:extLst>
                  <a:ext uri="{FF2B5EF4-FFF2-40B4-BE49-F238E27FC236}">
                    <a16:creationId xmlns:a16="http://schemas.microsoft.com/office/drawing/2014/main" id="{FDBD5C2D-70E4-427E-B9A4-9BC2194B66E6}"/>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0" name="AutoShape 14">
                <a:extLst>
                  <a:ext uri="{FF2B5EF4-FFF2-40B4-BE49-F238E27FC236}">
                    <a16:creationId xmlns:a16="http://schemas.microsoft.com/office/drawing/2014/main" id="{E6378290-7AD9-49CF-A72E-59AC0C7013BC}"/>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61" name="AutoShape 14">
                <a:extLst>
                  <a:ext uri="{FF2B5EF4-FFF2-40B4-BE49-F238E27FC236}">
                    <a16:creationId xmlns:a16="http://schemas.microsoft.com/office/drawing/2014/main" id="{873A1969-3F56-4142-89F4-FC94B5C2882D}"/>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2" name="Gruppo 391">
              <a:extLst>
                <a:ext uri="{FF2B5EF4-FFF2-40B4-BE49-F238E27FC236}">
                  <a16:creationId xmlns:a16="http://schemas.microsoft.com/office/drawing/2014/main" id="{34300F82-F23B-4C9F-8970-50CB254F71AB}"/>
                </a:ext>
              </a:extLst>
            </p:cNvPr>
            <p:cNvGrpSpPr/>
            <p:nvPr/>
          </p:nvGrpSpPr>
          <p:grpSpPr>
            <a:xfrm>
              <a:off x="8796943" y="4006734"/>
              <a:ext cx="677957" cy="562402"/>
              <a:chOff x="8156687" y="4425335"/>
              <a:chExt cx="677957" cy="562402"/>
            </a:xfrm>
          </p:grpSpPr>
          <p:cxnSp>
            <p:nvCxnSpPr>
              <p:cNvPr id="450" name="AutoShape 14">
                <a:extLst>
                  <a:ext uri="{FF2B5EF4-FFF2-40B4-BE49-F238E27FC236}">
                    <a16:creationId xmlns:a16="http://schemas.microsoft.com/office/drawing/2014/main" id="{5718FB2F-6A32-4068-822B-BD85A09F698F}"/>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1" name="AutoShape 14">
                <a:extLst>
                  <a:ext uri="{FF2B5EF4-FFF2-40B4-BE49-F238E27FC236}">
                    <a16:creationId xmlns:a16="http://schemas.microsoft.com/office/drawing/2014/main" id="{59EAE349-B263-4CDD-A700-EB9F9BFC01FB}"/>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2" name="AutoShape 14">
                <a:extLst>
                  <a:ext uri="{FF2B5EF4-FFF2-40B4-BE49-F238E27FC236}">
                    <a16:creationId xmlns:a16="http://schemas.microsoft.com/office/drawing/2014/main" id="{0603D715-C49F-4899-A608-CE182E485712}"/>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3" name="AutoShape 14">
                <a:extLst>
                  <a:ext uri="{FF2B5EF4-FFF2-40B4-BE49-F238E27FC236}">
                    <a16:creationId xmlns:a16="http://schemas.microsoft.com/office/drawing/2014/main" id="{747C81C3-594E-413C-9BF0-74F22137ED9C}"/>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4" name="AutoShape 14">
                <a:extLst>
                  <a:ext uri="{FF2B5EF4-FFF2-40B4-BE49-F238E27FC236}">
                    <a16:creationId xmlns:a16="http://schemas.microsoft.com/office/drawing/2014/main" id="{B0F12E73-E8CD-4E70-AA27-0B80D6224964}"/>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55" name="AutoShape 14">
                <a:extLst>
                  <a:ext uri="{FF2B5EF4-FFF2-40B4-BE49-F238E27FC236}">
                    <a16:creationId xmlns:a16="http://schemas.microsoft.com/office/drawing/2014/main" id="{617FBC00-A782-45F0-9D8C-25CF44197C5C}"/>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3" name="Gruppo 392">
              <a:extLst>
                <a:ext uri="{FF2B5EF4-FFF2-40B4-BE49-F238E27FC236}">
                  <a16:creationId xmlns:a16="http://schemas.microsoft.com/office/drawing/2014/main" id="{77F8E338-FA40-477C-A3EE-C07915388594}"/>
                </a:ext>
              </a:extLst>
            </p:cNvPr>
            <p:cNvGrpSpPr/>
            <p:nvPr/>
          </p:nvGrpSpPr>
          <p:grpSpPr>
            <a:xfrm>
              <a:off x="8804502" y="4877570"/>
              <a:ext cx="677957" cy="562402"/>
              <a:chOff x="8156687" y="4425335"/>
              <a:chExt cx="677957" cy="562402"/>
            </a:xfrm>
          </p:grpSpPr>
          <p:cxnSp>
            <p:nvCxnSpPr>
              <p:cNvPr id="444" name="AutoShape 14">
                <a:extLst>
                  <a:ext uri="{FF2B5EF4-FFF2-40B4-BE49-F238E27FC236}">
                    <a16:creationId xmlns:a16="http://schemas.microsoft.com/office/drawing/2014/main" id="{D75EC65F-41A8-45B1-A50A-58825DD73C59}"/>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5" name="AutoShape 14">
                <a:extLst>
                  <a:ext uri="{FF2B5EF4-FFF2-40B4-BE49-F238E27FC236}">
                    <a16:creationId xmlns:a16="http://schemas.microsoft.com/office/drawing/2014/main" id="{80882516-A310-46E1-90EC-90B4726C15FD}"/>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6" name="AutoShape 14">
                <a:extLst>
                  <a:ext uri="{FF2B5EF4-FFF2-40B4-BE49-F238E27FC236}">
                    <a16:creationId xmlns:a16="http://schemas.microsoft.com/office/drawing/2014/main" id="{8644C13F-22B6-4129-B53C-5DCF2A039B3A}"/>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7" name="AutoShape 14">
                <a:extLst>
                  <a:ext uri="{FF2B5EF4-FFF2-40B4-BE49-F238E27FC236}">
                    <a16:creationId xmlns:a16="http://schemas.microsoft.com/office/drawing/2014/main" id="{85FA0A4B-6CF4-4CA0-9C74-6BFB8DCCD49A}"/>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8" name="AutoShape 14">
                <a:extLst>
                  <a:ext uri="{FF2B5EF4-FFF2-40B4-BE49-F238E27FC236}">
                    <a16:creationId xmlns:a16="http://schemas.microsoft.com/office/drawing/2014/main" id="{D7B000B0-A888-486B-86DE-8AF7214DCF02}"/>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9" name="AutoShape 14">
                <a:extLst>
                  <a:ext uri="{FF2B5EF4-FFF2-40B4-BE49-F238E27FC236}">
                    <a16:creationId xmlns:a16="http://schemas.microsoft.com/office/drawing/2014/main" id="{A4ADF442-7B5A-4FC3-B6AF-81A9ADB9F428}"/>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4" name="Gruppo 393">
              <a:extLst>
                <a:ext uri="{FF2B5EF4-FFF2-40B4-BE49-F238E27FC236}">
                  <a16:creationId xmlns:a16="http://schemas.microsoft.com/office/drawing/2014/main" id="{3B175007-DED0-40C5-9526-A015BD19693E}"/>
                </a:ext>
              </a:extLst>
            </p:cNvPr>
            <p:cNvGrpSpPr/>
            <p:nvPr/>
          </p:nvGrpSpPr>
          <p:grpSpPr>
            <a:xfrm>
              <a:off x="7986760" y="5308886"/>
              <a:ext cx="677957" cy="562402"/>
              <a:chOff x="8156687" y="4425335"/>
              <a:chExt cx="677957" cy="562402"/>
            </a:xfrm>
          </p:grpSpPr>
          <p:cxnSp>
            <p:nvCxnSpPr>
              <p:cNvPr id="438" name="AutoShape 14">
                <a:extLst>
                  <a:ext uri="{FF2B5EF4-FFF2-40B4-BE49-F238E27FC236}">
                    <a16:creationId xmlns:a16="http://schemas.microsoft.com/office/drawing/2014/main" id="{530695D1-0B72-4AA5-B50D-BF0992D39EEE}"/>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9" name="AutoShape 14">
                <a:extLst>
                  <a:ext uri="{FF2B5EF4-FFF2-40B4-BE49-F238E27FC236}">
                    <a16:creationId xmlns:a16="http://schemas.microsoft.com/office/drawing/2014/main" id="{15CDEC01-1720-4709-89CC-CE79B2ACEFF4}"/>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0" name="AutoShape 14">
                <a:extLst>
                  <a:ext uri="{FF2B5EF4-FFF2-40B4-BE49-F238E27FC236}">
                    <a16:creationId xmlns:a16="http://schemas.microsoft.com/office/drawing/2014/main" id="{A9B2ECE1-1E05-410F-AC5E-7E33BE42885E}"/>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1" name="AutoShape 14">
                <a:extLst>
                  <a:ext uri="{FF2B5EF4-FFF2-40B4-BE49-F238E27FC236}">
                    <a16:creationId xmlns:a16="http://schemas.microsoft.com/office/drawing/2014/main" id="{86922EF0-E9A3-4BDE-B00D-822801B39C66}"/>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2" name="AutoShape 14">
                <a:extLst>
                  <a:ext uri="{FF2B5EF4-FFF2-40B4-BE49-F238E27FC236}">
                    <a16:creationId xmlns:a16="http://schemas.microsoft.com/office/drawing/2014/main" id="{33B72F4F-C399-4E03-BBBE-BBCB2F1BEB39}"/>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3" name="AutoShape 14">
                <a:extLst>
                  <a:ext uri="{FF2B5EF4-FFF2-40B4-BE49-F238E27FC236}">
                    <a16:creationId xmlns:a16="http://schemas.microsoft.com/office/drawing/2014/main" id="{F3D5FB21-F17C-40D8-898F-20BB8E82466F}"/>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5" name="Gruppo 394">
              <a:extLst>
                <a:ext uri="{FF2B5EF4-FFF2-40B4-BE49-F238E27FC236}">
                  <a16:creationId xmlns:a16="http://schemas.microsoft.com/office/drawing/2014/main" id="{03573E78-D6B5-46C6-9CBD-4DFFDC9855D9}"/>
                </a:ext>
              </a:extLst>
            </p:cNvPr>
            <p:cNvGrpSpPr/>
            <p:nvPr/>
          </p:nvGrpSpPr>
          <p:grpSpPr>
            <a:xfrm>
              <a:off x="7182156" y="4871414"/>
              <a:ext cx="677957" cy="562402"/>
              <a:chOff x="8156687" y="4425335"/>
              <a:chExt cx="677957" cy="562402"/>
            </a:xfrm>
          </p:grpSpPr>
          <p:cxnSp>
            <p:nvCxnSpPr>
              <p:cNvPr id="432" name="AutoShape 14">
                <a:extLst>
                  <a:ext uri="{FF2B5EF4-FFF2-40B4-BE49-F238E27FC236}">
                    <a16:creationId xmlns:a16="http://schemas.microsoft.com/office/drawing/2014/main" id="{26204412-405E-4193-880A-CD613BB137E7}"/>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3" name="AutoShape 14">
                <a:extLst>
                  <a:ext uri="{FF2B5EF4-FFF2-40B4-BE49-F238E27FC236}">
                    <a16:creationId xmlns:a16="http://schemas.microsoft.com/office/drawing/2014/main" id="{C2814650-0CE6-4615-9F8E-4D1856856E85}"/>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4" name="AutoShape 14">
                <a:extLst>
                  <a:ext uri="{FF2B5EF4-FFF2-40B4-BE49-F238E27FC236}">
                    <a16:creationId xmlns:a16="http://schemas.microsoft.com/office/drawing/2014/main" id="{9F6C5C8B-0DB9-4278-9809-F94652A6D7EE}"/>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5" name="AutoShape 14">
                <a:extLst>
                  <a:ext uri="{FF2B5EF4-FFF2-40B4-BE49-F238E27FC236}">
                    <a16:creationId xmlns:a16="http://schemas.microsoft.com/office/drawing/2014/main" id="{26304923-A886-46E3-93BD-47B54D7FF9D4}"/>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6" name="AutoShape 14">
                <a:extLst>
                  <a:ext uri="{FF2B5EF4-FFF2-40B4-BE49-F238E27FC236}">
                    <a16:creationId xmlns:a16="http://schemas.microsoft.com/office/drawing/2014/main" id="{FEABD4B4-36BB-43D8-BE03-DC60F4984A0E}"/>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7" name="AutoShape 14">
                <a:extLst>
                  <a:ext uri="{FF2B5EF4-FFF2-40B4-BE49-F238E27FC236}">
                    <a16:creationId xmlns:a16="http://schemas.microsoft.com/office/drawing/2014/main" id="{A39556E2-5D0B-4BF5-B304-B5B35BC702A9}"/>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6" name="Gruppo 395">
              <a:extLst>
                <a:ext uri="{FF2B5EF4-FFF2-40B4-BE49-F238E27FC236}">
                  <a16:creationId xmlns:a16="http://schemas.microsoft.com/office/drawing/2014/main" id="{ED99A6F6-97B8-4F61-827C-8815FD863392}"/>
                </a:ext>
              </a:extLst>
            </p:cNvPr>
            <p:cNvGrpSpPr/>
            <p:nvPr/>
          </p:nvGrpSpPr>
          <p:grpSpPr>
            <a:xfrm>
              <a:off x="8811482" y="3137596"/>
              <a:ext cx="677957" cy="562402"/>
              <a:chOff x="8156687" y="4425335"/>
              <a:chExt cx="677957" cy="562402"/>
            </a:xfrm>
          </p:grpSpPr>
          <p:cxnSp>
            <p:nvCxnSpPr>
              <p:cNvPr id="426" name="AutoShape 14">
                <a:extLst>
                  <a:ext uri="{FF2B5EF4-FFF2-40B4-BE49-F238E27FC236}">
                    <a16:creationId xmlns:a16="http://schemas.microsoft.com/office/drawing/2014/main" id="{EF07F60B-8C5D-4C34-9730-3CF37090C17B}"/>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7" name="AutoShape 14">
                <a:extLst>
                  <a:ext uri="{FF2B5EF4-FFF2-40B4-BE49-F238E27FC236}">
                    <a16:creationId xmlns:a16="http://schemas.microsoft.com/office/drawing/2014/main" id="{F4ED81B2-35D4-48DD-AF60-7FFE46A1FCE0}"/>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8" name="AutoShape 14">
                <a:extLst>
                  <a:ext uri="{FF2B5EF4-FFF2-40B4-BE49-F238E27FC236}">
                    <a16:creationId xmlns:a16="http://schemas.microsoft.com/office/drawing/2014/main" id="{C321ADE9-7B3F-4C9D-B134-ACF8D20E94F2}"/>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9" name="AutoShape 14">
                <a:extLst>
                  <a:ext uri="{FF2B5EF4-FFF2-40B4-BE49-F238E27FC236}">
                    <a16:creationId xmlns:a16="http://schemas.microsoft.com/office/drawing/2014/main" id="{53DF3C87-538F-4CF8-A274-054B60276BB4}"/>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 name="AutoShape 14">
                <a:extLst>
                  <a:ext uri="{FF2B5EF4-FFF2-40B4-BE49-F238E27FC236}">
                    <a16:creationId xmlns:a16="http://schemas.microsoft.com/office/drawing/2014/main" id="{61D474B0-1A72-4934-844C-8983EF0E318B}"/>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1" name="AutoShape 14">
                <a:extLst>
                  <a:ext uri="{FF2B5EF4-FFF2-40B4-BE49-F238E27FC236}">
                    <a16:creationId xmlns:a16="http://schemas.microsoft.com/office/drawing/2014/main" id="{23552E82-C236-4176-AB9D-36DD264D3C31}"/>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7" name="Gruppo 396">
              <a:extLst>
                <a:ext uri="{FF2B5EF4-FFF2-40B4-BE49-F238E27FC236}">
                  <a16:creationId xmlns:a16="http://schemas.microsoft.com/office/drawing/2014/main" id="{CE5DDE12-10A4-467C-AA71-BAA758015E2B}"/>
                </a:ext>
              </a:extLst>
            </p:cNvPr>
            <p:cNvGrpSpPr/>
            <p:nvPr/>
          </p:nvGrpSpPr>
          <p:grpSpPr>
            <a:xfrm>
              <a:off x="9594608" y="2696014"/>
              <a:ext cx="677957" cy="562402"/>
              <a:chOff x="8156687" y="4425335"/>
              <a:chExt cx="677957" cy="562402"/>
            </a:xfrm>
          </p:grpSpPr>
          <p:cxnSp>
            <p:nvCxnSpPr>
              <p:cNvPr id="420" name="AutoShape 14">
                <a:extLst>
                  <a:ext uri="{FF2B5EF4-FFF2-40B4-BE49-F238E27FC236}">
                    <a16:creationId xmlns:a16="http://schemas.microsoft.com/office/drawing/2014/main" id="{7D2D14F5-0892-41FD-9B11-D65DEDC78588}"/>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1" name="AutoShape 14">
                <a:extLst>
                  <a:ext uri="{FF2B5EF4-FFF2-40B4-BE49-F238E27FC236}">
                    <a16:creationId xmlns:a16="http://schemas.microsoft.com/office/drawing/2014/main" id="{66F9CE1F-10F7-4F78-9130-8C087BC400CC}"/>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2" name="AutoShape 14">
                <a:extLst>
                  <a:ext uri="{FF2B5EF4-FFF2-40B4-BE49-F238E27FC236}">
                    <a16:creationId xmlns:a16="http://schemas.microsoft.com/office/drawing/2014/main" id="{F455D2CA-2EE4-44F6-AB66-DEF8841F0371}"/>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3" name="AutoShape 14">
                <a:extLst>
                  <a:ext uri="{FF2B5EF4-FFF2-40B4-BE49-F238E27FC236}">
                    <a16:creationId xmlns:a16="http://schemas.microsoft.com/office/drawing/2014/main" id="{EA5BAC1E-DD3D-4943-96BB-69E8DC515542}"/>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4" name="AutoShape 14">
                <a:extLst>
                  <a:ext uri="{FF2B5EF4-FFF2-40B4-BE49-F238E27FC236}">
                    <a16:creationId xmlns:a16="http://schemas.microsoft.com/office/drawing/2014/main" id="{F351380E-1349-4D88-B242-0FE8656043FE}"/>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25" name="AutoShape 14">
                <a:extLst>
                  <a:ext uri="{FF2B5EF4-FFF2-40B4-BE49-F238E27FC236}">
                    <a16:creationId xmlns:a16="http://schemas.microsoft.com/office/drawing/2014/main" id="{CF2F2777-70EB-49F9-8C62-FD832D7A886B}"/>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8" name="Gruppo 397">
              <a:extLst>
                <a:ext uri="{FF2B5EF4-FFF2-40B4-BE49-F238E27FC236}">
                  <a16:creationId xmlns:a16="http://schemas.microsoft.com/office/drawing/2014/main" id="{D14507D3-5A06-4293-8CED-3C57E0ED7260}"/>
                </a:ext>
              </a:extLst>
            </p:cNvPr>
            <p:cNvGrpSpPr/>
            <p:nvPr/>
          </p:nvGrpSpPr>
          <p:grpSpPr>
            <a:xfrm>
              <a:off x="9615748" y="3542726"/>
              <a:ext cx="677957" cy="562402"/>
              <a:chOff x="8156687" y="4425335"/>
              <a:chExt cx="677957" cy="562402"/>
            </a:xfrm>
          </p:grpSpPr>
          <p:cxnSp>
            <p:nvCxnSpPr>
              <p:cNvPr id="414" name="AutoShape 14">
                <a:extLst>
                  <a:ext uri="{FF2B5EF4-FFF2-40B4-BE49-F238E27FC236}">
                    <a16:creationId xmlns:a16="http://schemas.microsoft.com/office/drawing/2014/main" id="{DB9070F0-A619-4F4E-AF6D-1A4785DF3303}"/>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5" name="AutoShape 14">
                <a:extLst>
                  <a:ext uri="{FF2B5EF4-FFF2-40B4-BE49-F238E27FC236}">
                    <a16:creationId xmlns:a16="http://schemas.microsoft.com/office/drawing/2014/main" id="{E05880DC-D74F-4464-82C5-0117F55F8FB0}"/>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6" name="AutoShape 14">
                <a:extLst>
                  <a:ext uri="{FF2B5EF4-FFF2-40B4-BE49-F238E27FC236}">
                    <a16:creationId xmlns:a16="http://schemas.microsoft.com/office/drawing/2014/main" id="{FD88DE69-B302-4F55-96B0-F1A15AE3376B}"/>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7" name="AutoShape 14">
                <a:extLst>
                  <a:ext uri="{FF2B5EF4-FFF2-40B4-BE49-F238E27FC236}">
                    <a16:creationId xmlns:a16="http://schemas.microsoft.com/office/drawing/2014/main" id="{79AB9955-D92C-4FA3-9F73-8A07BB2ECDF1}"/>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8" name="AutoShape 14">
                <a:extLst>
                  <a:ext uri="{FF2B5EF4-FFF2-40B4-BE49-F238E27FC236}">
                    <a16:creationId xmlns:a16="http://schemas.microsoft.com/office/drawing/2014/main" id="{639D1489-DEED-4966-B8BD-015D0625FD81}"/>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9" name="AutoShape 14">
                <a:extLst>
                  <a:ext uri="{FF2B5EF4-FFF2-40B4-BE49-F238E27FC236}">
                    <a16:creationId xmlns:a16="http://schemas.microsoft.com/office/drawing/2014/main" id="{0C02D9A6-60FD-4456-92E5-21D755837282}"/>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399" name="Gruppo 398">
              <a:extLst>
                <a:ext uri="{FF2B5EF4-FFF2-40B4-BE49-F238E27FC236}">
                  <a16:creationId xmlns:a16="http://schemas.microsoft.com/office/drawing/2014/main" id="{5B81053D-A2CA-48BC-B02A-52FB51862516}"/>
                </a:ext>
              </a:extLst>
            </p:cNvPr>
            <p:cNvGrpSpPr/>
            <p:nvPr/>
          </p:nvGrpSpPr>
          <p:grpSpPr>
            <a:xfrm>
              <a:off x="9625084" y="4429498"/>
              <a:ext cx="677957" cy="562402"/>
              <a:chOff x="8156687" y="4425335"/>
              <a:chExt cx="677957" cy="562402"/>
            </a:xfrm>
          </p:grpSpPr>
          <p:cxnSp>
            <p:nvCxnSpPr>
              <p:cNvPr id="408" name="AutoShape 14">
                <a:extLst>
                  <a:ext uri="{FF2B5EF4-FFF2-40B4-BE49-F238E27FC236}">
                    <a16:creationId xmlns:a16="http://schemas.microsoft.com/office/drawing/2014/main" id="{1CB9D697-A880-4749-9A2E-855858D21FB3}"/>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9" name="AutoShape 14">
                <a:extLst>
                  <a:ext uri="{FF2B5EF4-FFF2-40B4-BE49-F238E27FC236}">
                    <a16:creationId xmlns:a16="http://schemas.microsoft.com/office/drawing/2014/main" id="{6E18DB8A-A8A1-4A70-8532-4E29589D4DF0}"/>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0" name="AutoShape 14">
                <a:extLst>
                  <a:ext uri="{FF2B5EF4-FFF2-40B4-BE49-F238E27FC236}">
                    <a16:creationId xmlns:a16="http://schemas.microsoft.com/office/drawing/2014/main" id="{8F5D6507-7E8C-44E2-9B48-EBA7B820FEB5}"/>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1" name="AutoShape 14">
                <a:extLst>
                  <a:ext uri="{FF2B5EF4-FFF2-40B4-BE49-F238E27FC236}">
                    <a16:creationId xmlns:a16="http://schemas.microsoft.com/office/drawing/2014/main" id="{2BCCCDFF-0CF4-4949-8B7F-40BFBAAD7170}"/>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2" name="AutoShape 14">
                <a:extLst>
                  <a:ext uri="{FF2B5EF4-FFF2-40B4-BE49-F238E27FC236}">
                    <a16:creationId xmlns:a16="http://schemas.microsoft.com/office/drawing/2014/main" id="{55FC69A6-7F93-401E-B13F-4244F506CB49}"/>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13" name="AutoShape 14">
                <a:extLst>
                  <a:ext uri="{FF2B5EF4-FFF2-40B4-BE49-F238E27FC236}">
                    <a16:creationId xmlns:a16="http://schemas.microsoft.com/office/drawing/2014/main" id="{A589C9A5-9A66-41B6-86DC-F042FBBF71B4}"/>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sp>
          <p:nvSpPr>
            <p:cNvPr id="400" name="Ovale 399">
              <a:extLst>
                <a:ext uri="{FF2B5EF4-FFF2-40B4-BE49-F238E27FC236}">
                  <a16:creationId xmlns:a16="http://schemas.microsoft.com/office/drawing/2014/main" id="{B2B57126-CE46-41CF-85D6-5114C2A20C4F}"/>
                </a:ext>
              </a:extLst>
            </p:cNvPr>
            <p:cNvSpPr/>
            <p:nvPr/>
          </p:nvSpPr>
          <p:spPr>
            <a:xfrm>
              <a:off x="7504826" y="5984196"/>
              <a:ext cx="56605" cy="56605"/>
            </a:xfrm>
            <a:prstGeom prst="ellipse">
              <a:avLst/>
            </a:prstGeom>
            <a:solidFill>
              <a:srgbClr val="2A6DDA"/>
            </a:solidFill>
            <a:ln>
              <a:solidFill>
                <a:srgbClr val="2A6D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grpSp>
          <p:nvGrpSpPr>
            <p:cNvPr id="401" name="Gruppo 400">
              <a:extLst>
                <a:ext uri="{FF2B5EF4-FFF2-40B4-BE49-F238E27FC236}">
                  <a16:creationId xmlns:a16="http://schemas.microsoft.com/office/drawing/2014/main" id="{5B8A99DF-10EA-4F6A-A5BD-C204A00940D8}"/>
                </a:ext>
              </a:extLst>
            </p:cNvPr>
            <p:cNvGrpSpPr/>
            <p:nvPr/>
          </p:nvGrpSpPr>
          <p:grpSpPr>
            <a:xfrm>
              <a:off x="7186644" y="5734641"/>
              <a:ext cx="677957" cy="562402"/>
              <a:chOff x="8156687" y="4425335"/>
              <a:chExt cx="677957" cy="562402"/>
            </a:xfrm>
          </p:grpSpPr>
          <p:cxnSp>
            <p:nvCxnSpPr>
              <p:cNvPr id="402" name="AutoShape 14">
                <a:extLst>
                  <a:ext uri="{FF2B5EF4-FFF2-40B4-BE49-F238E27FC236}">
                    <a16:creationId xmlns:a16="http://schemas.microsoft.com/office/drawing/2014/main" id="{AABBA7F9-8D71-4C1D-9C3B-895213224290}"/>
                  </a:ext>
                </a:extLst>
              </p:cNvPr>
              <p:cNvCxnSpPr>
                <a:cxnSpLocks noChangeShapeType="1"/>
              </p:cNvCxnSpPr>
              <p:nvPr/>
            </p:nvCxnSpPr>
            <p:spPr bwMode="auto">
              <a:xfrm flipH="1">
                <a:off x="8690181"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3" name="AutoShape 14">
                <a:extLst>
                  <a:ext uri="{FF2B5EF4-FFF2-40B4-BE49-F238E27FC236}">
                    <a16:creationId xmlns:a16="http://schemas.microsoft.com/office/drawing/2014/main" id="{432F0DF8-CD1F-417D-A92B-E75902B7E4F1}"/>
                  </a:ext>
                </a:extLst>
              </p:cNvPr>
              <p:cNvCxnSpPr>
                <a:cxnSpLocks noChangeShapeType="1"/>
              </p:cNvCxnSpPr>
              <p:nvPr/>
            </p:nvCxnSpPr>
            <p:spPr bwMode="auto">
              <a:xfrm>
                <a:off x="8156687" y="4706846"/>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4" name="AutoShape 14">
                <a:extLst>
                  <a:ext uri="{FF2B5EF4-FFF2-40B4-BE49-F238E27FC236}">
                    <a16:creationId xmlns:a16="http://schemas.microsoft.com/office/drawing/2014/main" id="{DA1E0436-6009-4B0F-B84B-C745EB2BA964}"/>
                  </a:ext>
                </a:extLst>
              </p:cNvPr>
              <p:cNvCxnSpPr>
                <a:cxnSpLocks noChangeShapeType="1"/>
              </p:cNvCxnSpPr>
              <p:nvPr/>
            </p:nvCxnSpPr>
            <p:spPr bwMode="auto">
              <a:xfrm rot="707928">
                <a:off x="8305440" y="4425335"/>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5" name="AutoShape 14">
                <a:extLst>
                  <a:ext uri="{FF2B5EF4-FFF2-40B4-BE49-F238E27FC236}">
                    <a16:creationId xmlns:a16="http://schemas.microsoft.com/office/drawing/2014/main" id="{5E553AD5-78C7-40B9-8C88-E1B9BB6C1CBD}"/>
                  </a:ext>
                </a:extLst>
              </p:cNvPr>
              <p:cNvCxnSpPr>
                <a:cxnSpLocks noChangeShapeType="1"/>
              </p:cNvCxnSpPr>
              <p:nvPr/>
            </p:nvCxnSpPr>
            <p:spPr bwMode="auto">
              <a:xfrm rot="4494354">
                <a:off x="8595346" y="4432936"/>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6" name="AutoShape 14">
                <a:extLst>
                  <a:ext uri="{FF2B5EF4-FFF2-40B4-BE49-F238E27FC236}">
                    <a16:creationId xmlns:a16="http://schemas.microsoft.com/office/drawing/2014/main" id="{DEAE95CF-2801-4167-9306-31B8DD2B8C1B}"/>
                  </a:ext>
                </a:extLst>
              </p:cNvPr>
              <p:cNvCxnSpPr>
                <a:cxnSpLocks noChangeShapeType="1"/>
              </p:cNvCxnSpPr>
              <p:nvPr/>
            </p:nvCxnSpPr>
            <p:spPr bwMode="auto">
              <a:xfrm rot="20892072" flipV="1">
                <a:off x="8297614" y="4882508"/>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7" name="AutoShape 14">
                <a:extLst>
                  <a:ext uri="{FF2B5EF4-FFF2-40B4-BE49-F238E27FC236}">
                    <a16:creationId xmlns:a16="http://schemas.microsoft.com/office/drawing/2014/main" id="{55023A0C-E5CB-4463-A92E-47FB002B87AB}"/>
                  </a:ext>
                </a:extLst>
              </p:cNvPr>
              <p:cNvCxnSpPr>
                <a:cxnSpLocks noChangeShapeType="1"/>
              </p:cNvCxnSpPr>
              <p:nvPr/>
            </p:nvCxnSpPr>
            <p:spPr bwMode="auto">
              <a:xfrm rot="17105646" flipV="1">
                <a:off x="8599722" y="4874062"/>
                <a:ext cx="97574" cy="105229"/>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pic>
        <p:nvPicPr>
          <p:cNvPr id="244" name="Immagine 243">
            <a:extLst>
              <a:ext uri="{FF2B5EF4-FFF2-40B4-BE49-F238E27FC236}">
                <a16:creationId xmlns:a16="http://schemas.microsoft.com/office/drawing/2014/main" id="{DD5336B1-13F9-44FD-9E90-9E4D48C0D2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59" y="2367916"/>
            <a:ext cx="5175647" cy="3998250"/>
          </a:xfrm>
          <a:prstGeom prst="rect">
            <a:avLst/>
          </a:prstGeom>
        </p:spPr>
      </p:pic>
      <p:grpSp>
        <p:nvGrpSpPr>
          <p:cNvPr id="245" name="Gruppo 244">
            <a:extLst>
              <a:ext uri="{FF2B5EF4-FFF2-40B4-BE49-F238E27FC236}">
                <a16:creationId xmlns:a16="http://schemas.microsoft.com/office/drawing/2014/main" id="{D79CED3F-F9B4-4E1F-8FE3-D7A889C16504}"/>
              </a:ext>
            </a:extLst>
          </p:cNvPr>
          <p:cNvGrpSpPr/>
          <p:nvPr/>
        </p:nvGrpSpPr>
        <p:grpSpPr>
          <a:xfrm>
            <a:off x="4968028" y="2574075"/>
            <a:ext cx="1616685" cy="1493369"/>
            <a:chOff x="3636594" y="3396275"/>
            <a:chExt cx="2862886" cy="2559959"/>
          </a:xfrm>
        </p:grpSpPr>
        <p:pic>
          <p:nvPicPr>
            <p:cNvPr id="250" name="Picture 2" descr="Z:\SG\Commesse\2013\g_12_017_UE_PRO_(SEKRET)\Documenti tecnici\Progettazione\Immagini\Utili Installazione\SEKRET_rv7_Vista top.jpg">
              <a:extLst>
                <a:ext uri="{FF2B5EF4-FFF2-40B4-BE49-F238E27FC236}">
                  <a16:creationId xmlns:a16="http://schemas.microsoft.com/office/drawing/2014/main" id="{2D252D84-3ED5-458B-8691-E9D71E23A8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36594" y="3396275"/>
              <a:ext cx="2862886" cy="255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1" name="AutoShape 14">
              <a:extLst>
                <a:ext uri="{FF2B5EF4-FFF2-40B4-BE49-F238E27FC236}">
                  <a16:creationId xmlns:a16="http://schemas.microsoft.com/office/drawing/2014/main" id="{94D8D86E-BB71-4860-BC7A-0CC2ABC43B79}"/>
                </a:ext>
              </a:extLst>
            </p:cNvPr>
            <p:cNvCxnSpPr>
              <a:cxnSpLocks noChangeShapeType="1"/>
            </p:cNvCxnSpPr>
            <p:nvPr/>
          </p:nvCxnSpPr>
          <p:spPr bwMode="auto">
            <a:xfrm>
              <a:off x="4268195" y="3534106"/>
              <a:ext cx="0" cy="2376488"/>
            </a:xfrm>
            <a:prstGeom prst="straightConnector1">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252" name="AutoShape 14">
              <a:extLst>
                <a:ext uri="{FF2B5EF4-FFF2-40B4-BE49-F238E27FC236}">
                  <a16:creationId xmlns:a16="http://schemas.microsoft.com/office/drawing/2014/main" id="{93B4941E-A425-4F89-AAB5-B04FBFB42988}"/>
                </a:ext>
              </a:extLst>
            </p:cNvPr>
            <p:cNvCxnSpPr>
              <a:cxnSpLocks noChangeShapeType="1"/>
            </p:cNvCxnSpPr>
            <p:nvPr/>
          </p:nvCxnSpPr>
          <p:spPr bwMode="auto">
            <a:xfrm>
              <a:off x="5077820" y="3534106"/>
              <a:ext cx="0" cy="2376488"/>
            </a:xfrm>
            <a:prstGeom prst="straightConnector1">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253" name="AutoShape 14">
              <a:extLst>
                <a:ext uri="{FF2B5EF4-FFF2-40B4-BE49-F238E27FC236}">
                  <a16:creationId xmlns:a16="http://schemas.microsoft.com/office/drawing/2014/main" id="{33DACF5F-43FB-4B6D-802D-67E7A7A46B0E}"/>
                </a:ext>
              </a:extLst>
            </p:cNvPr>
            <p:cNvCxnSpPr>
              <a:cxnSpLocks noChangeShapeType="1"/>
            </p:cNvCxnSpPr>
            <p:nvPr/>
          </p:nvCxnSpPr>
          <p:spPr bwMode="auto">
            <a:xfrm>
              <a:off x="5898558" y="3534106"/>
              <a:ext cx="0" cy="2376488"/>
            </a:xfrm>
            <a:prstGeom prst="straightConnector1">
              <a:avLst/>
            </a:prstGeom>
            <a:noFill/>
            <a:ln w="12700" cap="sq">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254" name="AutoShape 14">
              <a:extLst>
                <a:ext uri="{FF2B5EF4-FFF2-40B4-BE49-F238E27FC236}">
                  <a16:creationId xmlns:a16="http://schemas.microsoft.com/office/drawing/2014/main" id="{BE59D808-9EA9-4EFB-9E3B-51CD42376533}"/>
                </a:ext>
              </a:extLst>
            </p:cNvPr>
            <p:cNvCxnSpPr>
              <a:cxnSpLocks noChangeShapeType="1"/>
            </p:cNvCxnSpPr>
            <p:nvPr/>
          </p:nvCxnSpPr>
          <p:spPr bwMode="auto">
            <a:xfrm flipV="1">
              <a:off x="3853858" y="3534106"/>
              <a:ext cx="0" cy="2376488"/>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55" name="AutoShape 14">
              <a:extLst>
                <a:ext uri="{FF2B5EF4-FFF2-40B4-BE49-F238E27FC236}">
                  <a16:creationId xmlns:a16="http://schemas.microsoft.com/office/drawing/2014/main" id="{4C9DDC88-F1BF-4717-9684-154C8B374D35}"/>
                </a:ext>
              </a:extLst>
            </p:cNvPr>
            <p:cNvCxnSpPr>
              <a:cxnSpLocks noChangeShapeType="1"/>
            </p:cNvCxnSpPr>
            <p:nvPr/>
          </p:nvCxnSpPr>
          <p:spPr bwMode="auto">
            <a:xfrm flipV="1">
              <a:off x="4665070" y="3534106"/>
              <a:ext cx="0" cy="2376488"/>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56" name="AutoShape 14">
              <a:extLst>
                <a:ext uri="{FF2B5EF4-FFF2-40B4-BE49-F238E27FC236}">
                  <a16:creationId xmlns:a16="http://schemas.microsoft.com/office/drawing/2014/main" id="{75997DE7-5916-4D30-9365-EAEA4685A6B1}"/>
                </a:ext>
              </a:extLst>
            </p:cNvPr>
            <p:cNvCxnSpPr>
              <a:cxnSpLocks noChangeShapeType="1"/>
            </p:cNvCxnSpPr>
            <p:nvPr/>
          </p:nvCxnSpPr>
          <p:spPr bwMode="auto">
            <a:xfrm flipV="1">
              <a:off x="5474695" y="3534106"/>
              <a:ext cx="0" cy="2376488"/>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57" name="AutoShape 14">
              <a:extLst>
                <a:ext uri="{FF2B5EF4-FFF2-40B4-BE49-F238E27FC236}">
                  <a16:creationId xmlns:a16="http://schemas.microsoft.com/office/drawing/2014/main" id="{5CDB54B2-4947-4DE9-BC00-1D7CE5C7281A}"/>
                </a:ext>
              </a:extLst>
            </p:cNvPr>
            <p:cNvCxnSpPr>
              <a:cxnSpLocks noChangeShapeType="1"/>
            </p:cNvCxnSpPr>
            <p:nvPr/>
          </p:nvCxnSpPr>
          <p:spPr bwMode="auto">
            <a:xfrm flipV="1">
              <a:off x="6284320" y="3534106"/>
              <a:ext cx="0" cy="2376488"/>
            </a:xfrm>
            <a:prstGeom prst="straightConnector1">
              <a:avLst/>
            </a:prstGeom>
            <a:noFill/>
            <a:ln w="12700" cap="sq">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58" name="AutoShape 14">
              <a:extLst>
                <a:ext uri="{FF2B5EF4-FFF2-40B4-BE49-F238E27FC236}">
                  <a16:creationId xmlns:a16="http://schemas.microsoft.com/office/drawing/2014/main" id="{AEC34682-04EF-4F61-9716-154367DC493D}"/>
                </a:ext>
              </a:extLst>
            </p:cNvPr>
            <p:cNvCxnSpPr>
              <a:cxnSpLocks noChangeShapeType="1"/>
            </p:cNvCxnSpPr>
            <p:nvPr/>
          </p:nvCxnSpPr>
          <p:spPr bwMode="auto">
            <a:xfrm flipH="1">
              <a:off x="4007845" y="4037344"/>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59" name="AutoShape 14">
              <a:extLst>
                <a:ext uri="{FF2B5EF4-FFF2-40B4-BE49-F238E27FC236}">
                  <a16:creationId xmlns:a16="http://schemas.microsoft.com/office/drawing/2014/main" id="{43D8FF15-FF4D-4739-BF9D-CA98D1E8F1C0}"/>
                </a:ext>
              </a:extLst>
            </p:cNvPr>
            <p:cNvCxnSpPr>
              <a:cxnSpLocks noChangeShapeType="1"/>
            </p:cNvCxnSpPr>
            <p:nvPr/>
          </p:nvCxnSpPr>
          <p:spPr bwMode="auto">
            <a:xfrm flipH="1">
              <a:off x="4007845" y="3605544"/>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0" name="AutoShape 14">
              <a:extLst>
                <a:ext uri="{FF2B5EF4-FFF2-40B4-BE49-F238E27FC236}">
                  <a16:creationId xmlns:a16="http://schemas.microsoft.com/office/drawing/2014/main" id="{96F42B84-D8D7-49C9-8AE0-89402391B903}"/>
                </a:ext>
              </a:extLst>
            </p:cNvPr>
            <p:cNvCxnSpPr>
              <a:cxnSpLocks noChangeShapeType="1"/>
            </p:cNvCxnSpPr>
            <p:nvPr/>
          </p:nvCxnSpPr>
          <p:spPr bwMode="auto">
            <a:xfrm flipH="1">
              <a:off x="4007845" y="4902531"/>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1" name="AutoShape 14">
              <a:extLst>
                <a:ext uri="{FF2B5EF4-FFF2-40B4-BE49-F238E27FC236}">
                  <a16:creationId xmlns:a16="http://schemas.microsoft.com/office/drawing/2014/main" id="{627C25EF-C71C-4ED1-81E6-129E65F577F5}"/>
                </a:ext>
              </a:extLst>
            </p:cNvPr>
            <p:cNvCxnSpPr>
              <a:cxnSpLocks noChangeShapeType="1"/>
            </p:cNvCxnSpPr>
            <p:nvPr/>
          </p:nvCxnSpPr>
          <p:spPr bwMode="auto">
            <a:xfrm flipH="1">
              <a:off x="4007845" y="4469144"/>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2" name="AutoShape 14">
              <a:extLst>
                <a:ext uri="{FF2B5EF4-FFF2-40B4-BE49-F238E27FC236}">
                  <a16:creationId xmlns:a16="http://schemas.microsoft.com/office/drawing/2014/main" id="{A8564699-AC0D-475B-9C09-1F0363A3E7EB}"/>
                </a:ext>
              </a:extLst>
            </p:cNvPr>
            <p:cNvCxnSpPr>
              <a:cxnSpLocks noChangeShapeType="1"/>
            </p:cNvCxnSpPr>
            <p:nvPr/>
          </p:nvCxnSpPr>
          <p:spPr bwMode="auto">
            <a:xfrm flipH="1">
              <a:off x="4007845" y="5766131"/>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3" name="AutoShape 14">
              <a:extLst>
                <a:ext uri="{FF2B5EF4-FFF2-40B4-BE49-F238E27FC236}">
                  <a16:creationId xmlns:a16="http://schemas.microsoft.com/office/drawing/2014/main" id="{9AF0A24C-27F1-4403-820E-22CF87FBE465}"/>
                </a:ext>
              </a:extLst>
            </p:cNvPr>
            <p:cNvCxnSpPr>
              <a:cxnSpLocks noChangeShapeType="1"/>
            </p:cNvCxnSpPr>
            <p:nvPr/>
          </p:nvCxnSpPr>
          <p:spPr bwMode="auto">
            <a:xfrm flipH="1">
              <a:off x="4007845" y="5334331"/>
              <a:ext cx="144463"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4" name="AutoShape 14">
              <a:extLst>
                <a:ext uri="{FF2B5EF4-FFF2-40B4-BE49-F238E27FC236}">
                  <a16:creationId xmlns:a16="http://schemas.microsoft.com/office/drawing/2014/main" id="{C774E93F-B709-4C2B-A494-77761F6084A9}"/>
                </a:ext>
              </a:extLst>
            </p:cNvPr>
            <p:cNvCxnSpPr>
              <a:cxnSpLocks noChangeShapeType="1"/>
            </p:cNvCxnSpPr>
            <p:nvPr/>
          </p:nvCxnSpPr>
          <p:spPr bwMode="auto">
            <a:xfrm flipH="1">
              <a:off x="4800008" y="4037344"/>
              <a:ext cx="144462"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5" name="AutoShape 14">
              <a:extLst>
                <a:ext uri="{FF2B5EF4-FFF2-40B4-BE49-F238E27FC236}">
                  <a16:creationId xmlns:a16="http://schemas.microsoft.com/office/drawing/2014/main" id="{D78BB6B3-E1F7-4648-A1B4-BFBB15C2AADA}"/>
                </a:ext>
              </a:extLst>
            </p:cNvPr>
            <p:cNvCxnSpPr>
              <a:cxnSpLocks noChangeShapeType="1"/>
            </p:cNvCxnSpPr>
            <p:nvPr/>
          </p:nvCxnSpPr>
          <p:spPr bwMode="auto">
            <a:xfrm flipH="1">
              <a:off x="4800008" y="3605544"/>
              <a:ext cx="144462"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6" name="AutoShape 14">
              <a:extLst>
                <a:ext uri="{FF2B5EF4-FFF2-40B4-BE49-F238E27FC236}">
                  <a16:creationId xmlns:a16="http://schemas.microsoft.com/office/drawing/2014/main" id="{77A79481-00FF-485C-9CC5-A5C7C060694C}"/>
                </a:ext>
              </a:extLst>
            </p:cNvPr>
            <p:cNvCxnSpPr>
              <a:cxnSpLocks noChangeShapeType="1"/>
            </p:cNvCxnSpPr>
            <p:nvPr/>
          </p:nvCxnSpPr>
          <p:spPr bwMode="auto">
            <a:xfrm flipH="1">
              <a:off x="4800008" y="4902531"/>
              <a:ext cx="144462"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7" name="AutoShape 14">
              <a:extLst>
                <a:ext uri="{FF2B5EF4-FFF2-40B4-BE49-F238E27FC236}">
                  <a16:creationId xmlns:a16="http://schemas.microsoft.com/office/drawing/2014/main" id="{CC1A4383-549E-4169-A339-BA7D5FA8B7CD}"/>
                </a:ext>
              </a:extLst>
            </p:cNvPr>
            <p:cNvCxnSpPr>
              <a:cxnSpLocks noChangeShapeType="1"/>
            </p:cNvCxnSpPr>
            <p:nvPr/>
          </p:nvCxnSpPr>
          <p:spPr bwMode="auto">
            <a:xfrm flipH="1">
              <a:off x="4800008" y="4469144"/>
              <a:ext cx="144462"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8" name="AutoShape 14">
              <a:extLst>
                <a:ext uri="{FF2B5EF4-FFF2-40B4-BE49-F238E27FC236}">
                  <a16:creationId xmlns:a16="http://schemas.microsoft.com/office/drawing/2014/main" id="{A55FEC3D-DB05-47A1-B382-7A4E488AC2FD}"/>
                </a:ext>
              </a:extLst>
            </p:cNvPr>
            <p:cNvCxnSpPr>
              <a:cxnSpLocks noChangeShapeType="1"/>
            </p:cNvCxnSpPr>
            <p:nvPr/>
          </p:nvCxnSpPr>
          <p:spPr bwMode="auto">
            <a:xfrm flipH="1">
              <a:off x="4800008" y="5766131"/>
              <a:ext cx="144462"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69" name="AutoShape 14">
              <a:extLst>
                <a:ext uri="{FF2B5EF4-FFF2-40B4-BE49-F238E27FC236}">
                  <a16:creationId xmlns:a16="http://schemas.microsoft.com/office/drawing/2014/main" id="{3A71E922-E6D1-4C81-8B66-D2D3947E6715}"/>
                </a:ext>
              </a:extLst>
            </p:cNvPr>
            <p:cNvCxnSpPr>
              <a:cxnSpLocks noChangeShapeType="1"/>
            </p:cNvCxnSpPr>
            <p:nvPr/>
          </p:nvCxnSpPr>
          <p:spPr bwMode="auto">
            <a:xfrm flipH="1">
              <a:off x="4800008" y="5334331"/>
              <a:ext cx="144462"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70" name="AutoShape 14">
              <a:extLst>
                <a:ext uri="{FF2B5EF4-FFF2-40B4-BE49-F238E27FC236}">
                  <a16:creationId xmlns:a16="http://schemas.microsoft.com/office/drawing/2014/main" id="{5344477E-551B-4ED6-A82E-F580936CB1FD}"/>
                </a:ext>
              </a:extLst>
            </p:cNvPr>
            <p:cNvCxnSpPr>
              <a:cxnSpLocks noChangeShapeType="1"/>
            </p:cNvCxnSpPr>
            <p:nvPr/>
          </p:nvCxnSpPr>
          <p:spPr bwMode="auto">
            <a:xfrm flipH="1">
              <a:off x="5592170" y="4037344"/>
              <a:ext cx="142875"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71" name="AutoShape 14">
              <a:extLst>
                <a:ext uri="{FF2B5EF4-FFF2-40B4-BE49-F238E27FC236}">
                  <a16:creationId xmlns:a16="http://schemas.microsoft.com/office/drawing/2014/main" id="{5C2B274C-64F5-4783-96F5-B2A2F7243293}"/>
                </a:ext>
              </a:extLst>
            </p:cNvPr>
            <p:cNvCxnSpPr>
              <a:cxnSpLocks noChangeShapeType="1"/>
            </p:cNvCxnSpPr>
            <p:nvPr/>
          </p:nvCxnSpPr>
          <p:spPr bwMode="auto">
            <a:xfrm flipH="1">
              <a:off x="5592170" y="3605544"/>
              <a:ext cx="142875"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72" name="AutoShape 14">
              <a:extLst>
                <a:ext uri="{FF2B5EF4-FFF2-40B4-BE49-F238E27FC236}">
                  <a16:creationId xmlns:a16="http://schemas.microsoft.com/office/drawing/2014/main" id="{AA6D34AA-4F5C-4582-B6DF-097B9B6B1679}"/>
                </a:ext>
              </a:extLst>
            </p:cNvPr>
            <p:cNvCxnSpPr>
              <a:cxnSpLocks noChangeShapeType="1"/>
            </p:cNvCxnSpPr>
            <p:nvPr/>
          </p:nvCxnSpPr>
          <p:spPr bwMode="auto">
            <a:xfrm flipH="1">
              <a:off x="5592170" y="4902531"/>
              <a:ext cx="142875"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73" name="AutoShape 14">
              <a:extLst>
                <a:ext uri="{FF2B5EF4-FFF2-40B4-BE49-F238E27FC236}">
                  <a16:creationId xmlns:a16="http://schemas.microsoft.com/office/drawing/2014/main" id="{37548674-A664-4886-A394-F344D87293BF}"/>
                </a:ext>
              </a:extLst>
            </p:cNvPr>
            <p:cNvCxnSpPr>
              <a:cxnSpLocks noChangeShapeType="1"/>
            </p:cNvCxnSpPr>
            <p:nvPr/>
          </p:nvCxnSpPr>
          <p:spPr bwMode="auto">
            <a:xfrm flipH="1">
              <a:off x="5592170" y="4469144"/>
              <a:ext cx="142875"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74" name="AutoShape 14">
              <a:extLst>
                <a:ext uri="{FF2B5EF4-FFF2-40B4-BE49-F238E27FC236}">
                  <a16:creationId xmlns:a16="http://schemas.microsoft.com/office/drawing/2014/main" id="{884541C5-3453-439B-B26A-9F72C81058D3}"/>
                </a:ext>
              </a:extLst>
            </p:cNvPr>
            <p:cNvCxnSpPr>
              <a:cxnSpLocks noChangeShapeType="1"/>
            </p:cNvCxnSpPr>
            <p:nvPr/>
          </p:nvCxnSpPr>
          <p:spPr bwMode="auto">
            <a:xfrm flipH="1">
              <a:off x="5592170" y="5766131"/>
              <a:ext cx="142875"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75" name="AutoShape 14">
              <a:extLst>
                <a:ext uri="{FF2B5EF4-FFF2-40B4-BE49-F238E27FC236}">
                  <a16:creationId xmlns:a16="http://schemas.microsoft.com/office/drawing/2014/main" id="{44724CE8-A580-482A-A55F-E52CC3202A73}"/>
                </a:ext>
              </a:extLst>
            </p:cNvPr>
            <p:cNvCxnSpPr>
              <a:cxnSpLocks noChangeShapeType="1"/>
            </p:cNvCxnSpPr>
            <p:nvPr/>
          </p:nvCxnSpPr>
          <p:spPr bwMode="auto">
            <a:xfrm flipH="1">
              <a:off x="5592170" y="5334331"/>
              <a:ext cx="142875"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nvGrpSpPr>
            <p:cNvPr id="276" name="Gruppo 105">
              <a:extLst>
                <a:ext uri="{FF2B5EF4-FFF2-40B4-BE49-F238E27FC236}">
                  <a16:creationId xmlns:a16="http://schemas.microsoft.com/office/drawing/2014/main" id="{E7C1C3D4-F9D4-403B-B39C-0F7F4BDCB866}"/>
                </a:ext>
              </a:extLst>
            </p:cNvPr>
            <p:cNvGrpSpPr>
              <a:grpSpLocks/>
            </p:cNvGrpSpPr>
            <p:nvPr/>
          </p:nvGrpSpPr>
          <p:grpSpPr bwMode="auto">
            <a:xfrm flipH="1">
              <a:off x="4368208" y="3605544"/>
              <a:ext cx="142875" cy="2160587"/>
              <a:chOff x="611560" y="2636912"/>
              <a:chExt cx="144016" cy="2160240"/>
            </a:xfrm>
          </p:grpSpPr>
          <p:cxnSp>
            <p:nvCxnSpPr>
              <p:cNvPr id="291" name="AutoShape 14">
                <a:extLst>
                  <a:ext uri="{FF2B5EF4-FFF2-40B4-BE49-F238E27FC236}">
                    <a16:creationId xmlns:a16="http://schemas.microsoft.com/office/drawing/2014/main" id="{B21DBF62-0580-42CC-B98A-29D5E5B98F3B}"/>
                  </a:ext>
                </a:extLst>
              </p:cNvPr>
              <p:cNvCxnSpPr>
                <a:cxnSpLocks noChangeShapeType="1"/>
              </p:cNvCxnSpPr>
              <p:nvPr/>
            </p:nvCxnSpPr>
            <p:spPr bwMode="auto">
              <a:xfrm flipH="1">
                <a:off x="611560" y="3068960"/>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2" name="AutoShape 14">
                <a:extLst>
                  <a:ext uri="{FF2B5EF4-FFF2-40B4-BE49-F238E27FC236}">
                    <a16:creationId xmlns:a16="http://schemas.microsoft.com/office/drawing/2014/main" id="{8C9C11ED-F727-468D-AEBC-EE905AD34889}"/>
                  </a:ext>
                </a:extLst>
              </p:cNvPr>
              <p:cNvCxnSpPr>
                <a:cxnSpLocks noChangeShapeType="1"/>
              </p:cNvCxnSpPr>
              <p:nvPr/>
            </p:nvCxnSpPr>
            <p:spPr bwMode="auto">
              <a:xfrm flipH="1">
                <a:off x="611560" y="2636912"/>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3" name="AutoShape 14">
                <a:extLst>
                  <a:ext uri="{FF2B5EF4-FFF2-40B4-BE49-F238E27FC236}">
                    <a16:creationId xmlns:a16="http://schemas.microsoft.com/office/drawing/2014/main" id="{DD27DB73-A3BC-4896-ACE4-8169DE804074}"/>
                  </a:ext>
                </a:extLst>
              </p:cNvPr>
              <p:cNvCxnSpPr>
                <a:cxnSpLocks noChangeShapeType="1"/>
              </p:cNvCxnSpPr>
              <p:nvPr/>
            </p:nvCxnSpPr>
            <p:spPr bwMode="auto">
              <a:xfrm flipH="1">
                <a:off x="611560" y="3933056"/>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4" name="AutoShape 14">
                <a:extLst>
                  <a:ext uri="{FF2B5EF4-FFF2-40B4-BE49-F238E27FC236}">
                    <a16:creationId xmlns:a16="http://schemas.microsoft.com/office/drawing/2014/main" id="{D390BA64-02AD-4180-B2C1-7378054CAD74}"/>
                  </a:ext>
                </a:extLst>
              </p:cNvPr>
              <p:cNvCxnSpPr>
                <a:cxnSpLocks noChangeShapeType="1"/>
              </p:cNvCxnSpPr>
              <p:nvPr/>
            </p:nvCxnSpPr>
            <p:spPr bwMode="auto">
              <a:xfrm flipH="1">
                <a:off x="611560" y="3501008"/>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5" name="AutoShape 14">
                <a:extLst>
                  <a:ext uri="{FF2B5EF4-FFF2-40B4-BE49-F238E27FC236}">
                    <a16:creationId xmlns:a16="http://schemas.microsoft.com/office/drawing/2014/main" id="{4B3BB8FE-B003-48B1-87FF-99A0A662E7C6}"/>
                  </a:ext>
                </a:extLst>
              </p:cNvPr>
              <p:cNvCxnSpPr>
                <a:cxnSpLocks noChangeShapeType="1"/>
              </p:cNvCxnSpPr>
              <p:nvPr/>
            </p:nvCxnSpPr>
            <p:spPr bwMode="auto">
              <a:xfrm flipH="1">
                <a:off x="611560" y="4797152"/>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6" name="AutoShape 14">
                <a:extLst>
                  <a:ext uri="{FF2B5EF4-FFF2-40B4-BE49-F238E27FC236}">
                    <a16:creationId xmlns:a16="http://schemas.microsoft.com/office/drawing/2014/main" id="{32AA1FA9-5224-4546-899C-EE6B5C44B4BE}"/>
                  </a:ext>
                </a:extLst>
              </p:cNvPr>
              <p:cNvCxnSpPr>
                <a:cxnSpLocks noChangeShapeType="1"/>
              </p:cNvCxnSpPr>
              <p:nvPr/>
            </p:nvCxnSpPr>
            <p:spPr bwMode="auto">
              <a:xfrm flipH="1">
                <a:off x="611560" y="4365104"/>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277" name="Gruppo 112">
              <a:extLst>
                <a:ext uri="{FF2B5EF4-FFF2-40B4-BE49-F238E27FC236}">
                  <a16:creationId xmlns:a16="http://schemas.microsoft.com/office/drawing/2014/main" id="{A49BDEF6-2E4E-4779-8D83-675046ED91F6}"/>
                </a:ext>
              </a:extLst>
            </p:cNvPr>
            <p:cNvGrpSpPr>
              <a:grpSpLocks/>
            </p:cNvGrpSpPr>
            <p:nvPr/>
          </p:nvGrpSpPr>
          <p:grpSpPr bwMode="auto">
            <a:xfrm flipH="1">
              <a:off x="5231808" y="3605544"/>
              <a:ext cx="144462" cy="2160587"/>
              <a:chOff x="611560" y="2636912"/>
              <a:chExt cx="144016" cy="2160240"/>
            </a:xfrm>
          </p:grpSpPr>
          <p:cxnSp>
            <p:nvCxnSpPr>
              <p:cNvPr id="285" name="AutoShape 14">
                <a:extLst>
                  <a:ext uri="{FF2B5EF4-FFF2-40B4-BE49-F238E27FC236}">
                    <a16:creationId xmlns:a16="http://schemas.microsoft.com/office/drawing/2014/main" id="{A7DC2525-9C1E-4CF4-8551-AC522344F828}"/>
                  </a:ext>
                </a:extLst>
              </p:cNvPr>
              <p:cNvCxnSpPr>
                <a:cxnSpLocks noChangeShapeType="1"/>
              </p:cNvCxnSpPr>
              <p:nvPr/>
            </p:nvCxnSpPr>
            <p:spPr bwMode="auto">
              <a:xfrm flipH="1">
                <a:off x="611560" y="3068960"/>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6" name="AutoShape 14">
                <a:extLst>
                  <a:ext uri="{FF2B5EF4-FFF2-40B4-BE49-F238E27FC236}">
                    <a16:creationId xmlns:a16="http://schemas.microsoft.com/office/drawing/2014/main" id="{B2C2F4CF-2DD7-41CC-B3BF-83F9867AFD02}"/>
                  </a:ext>
                </a:extLst>
              </p:cNvPr>
              <p:cNvCxnSpPr>
                <a:cxnSpLocks noChangeShapeType="1"/>
              </p:cNvCxnSpPr>
              <p:nvPr/>
            </p:nvCxnSpPr>
            <p:spPr bwMode="auto">
              <a:xfrm flipH="1">
                <a:off x="611560" y="2636912"/>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7" name="AutoShape 14">
                <a:extLst>
                  <a:ext uri="{FF2B5EF4-FFF2-40B4-BE49-F238E27FC236}">
                    <a16:creationId xmlns:a16="http://schemas.microsoft.com/office/drawing/2014/main" id="{66236CDD-6B28-4B2F-9180-CBEFC185720D}"/>
                  </a:ext>
                </a:extLst>
              </p:cNvPr>
              <p:cNvCxnSpPr>
                <a:cxnSpLocks noChangeShapeType="1"/>
              </p:cNvCxnSpPr>
              <p:nvPr/>
            </p:nvCxnSpPr>
            <p:spPr bwMode="auto">
              <a:xfrm flipH="1">
                <a:off x="611560" y="3933056"/>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8" name="AutoShape 14">
                <a:extLst>
                  <a:ext uri="{FF2B5EF4-FFF2-40B4-BE49-F238E27FC236}">
                    <a16:creationId xmlns:a16="http://schemas.microsoft.com/office/drawing/2014/main" id="{8B99D3E5-B836-4F6B-A4DC-C0AE6A14DCDE}"/>
                  </a:ext>
                </a:extLst>
              </p:cNvPr>
              <p:cNvCxnSpPr>
                <a:cxnSpLocks noChangeShapeType="1"/>
              </p:cNvCxnSpPr>
              <p:nvPr/>
            </p:nvCxnSpPr>
            <p:spPr bwMode="auto">
              <a:xfrm flipH="1">
                <a:off x="611560" y="3501008"/>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9" name="AutoShape 14">
                <a:extLst>
                  <a:ext uri="{FF2B5EF4-FFF2-40B4-BE49-F238E27FC236}">
                    <a16:creationId xmlns:a16="http://schemas.microsoft.com/office/drawing/2014/main" id="{75A7DEDE-CBF1-4847-9482-762E1B05B139}"/>
                  </a:ext>
                </a:extLst>
              </p:cNvPr>
              <p:cNvCxnSpPr>
                <a:cxnSpLocks noChangeShapeType="1"/>
              </p:cNvCxnSpPr>
              <p:nvPr/>
            </p:nvCxnSpPr>
            <p:spPr bwMode="auto">
              <a:xfrm flipH="1">
                <a:off x="611560" y="4797152"/>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0" name="AutoShape 14">
                <a:extLst>
                  <a:ext uri="{FF2B5EF4-FFF2-40B4-BE49-F238E27FC236}">
                    <a16:creationId xmlns:a16="http://schemas.microsoft.com/office/drawing/2014/main" id="{142236E2-F6A6-44D4-A862-DEDADE366124}"/>
                  </a:ext>
                </a:extLst>
              </p:cNvPr>
              <p:cNvCxnSpPr>
                <a:cxnSpLocks noChangeShapeType="1"/>
              </p:cNvCxnSpPr>
              <p:nvPr/>
            </p:nvCxnSpPr>
            <p:spPr bwMode="auto">
              <a:xfrm flipH="1">
                <a:off x="611560" y="4365104"/>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278" name="Gruppo 119">
              <a:extLst>
                <a:ext uri="{FF2B5EF4-FFF2-40B4-BE49-F238E27FC236}">
                  <a16:creationId xmlns:a16="http://schemas.microsoft.com/office/drawing/2014/main" id="{631FA9F4-324E-4315-822A-20E78FE83197}"/>
                </a:ext>
              </a:extLst>
            </p:cNvPr>
            <p:cNvGrpSpPr>
              <a:grpSpLocks/>
            </p:cNvGrpSpPr>
            <p:nvPr/>
          </p:nvGrpSpPr>
          <p:grpSpPr bwMode="auto">
            <a:xfrm flipH="1">
              <a:off x="6023970" y="3605544"/>
              <a:ext cx="144463" cy="2160587"/>
              <a:chOff x="611560" y="2636912"/>
              <a:chExt cx="144016" cy="2160240"/>
            </a:xfrm>
          </p:grpSpPr>
          <p:cxnSp>
            <p:nvCxnSpPr>
              <p:cNvPr id="279" name="AutoShape 14">
                <a:extLst>
                  <a:ext uri="{FF2B5EF4-FFF2-40B4-BE49-F238E27FC236}">
                    <a16:creationId xmlns:a16="http://schemas.microsoft.com/office/drawing/2014/main" id="{696AC66C-9FA6-4A38-B26B-66747AEFAB15}"/>
                  </a:ext>
                </a:extLst>
              </p:cNvPr>
              <p:cNvCxnSpPr>
                <a:cxnSpLocks noChangeShapeType="1"/>
              </p:cNvCxnSpPr>
              <p:nvPr/>
            </p:nvCxnSpPr>
            <p:spPr bwMode="auto">
              <a:xfrm flipH="1">
                <a:off x="611560" y="3068960"/>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0" name="AutoShape 14">
                <a:extLst>
                  <a:ext uri="{FF2B5EF4-FFF2-40B4-BE49-F238E27FC236}">
                    <a16:creationId xmlns:a16="http://schemas.microsoft.com/office/drawing/2014/main" id="{58610A44-6877-4EFD-9BE5-C14D4B1848A1}"/>
                  </a:ext>
                </a:extLst>
              </p:cNvPr>
              <p:cNvCxnSpPr>
                <a:cxnSpLocks noChangeShapeType="1"/>
              </p:cNvCxnSpPr>
              <p:nvPr/>
            </p:nvCxnSpPr>
            <p:spPr bwMode="auto">
              <a:xfrm flipH="1">
                <a:off x="611560" y="2636912"/>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1" name="AutoShape 14">
                <a:extLst>
                  <a:ext uri="{FF2B5EF4-FFF2-40B4-BE49-F238E27FC236}">
                    <a16:creationId xmlns:a16="http://schemas.microsoft.com/office/drawing/2014/main" id="{68F8E83F-4780-4118-AA61-D7C217607B63}"/>
                  </a:ext>
                </a:extLst>
              </p:cNvPr>
              <p:cNvCxnSpPr>
                <a:cxnSpLocks noChangeShapeType="1"/>
              </p:cNvCxnSpPr>
              <p:nvPr/>
            </p:nvCxnSpPr>
            <p:spPr bwMode="auto">
              <a:xfrm flipH="1">
                <a:off x="611560" y="3933056"/>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2" name="AutoShape 14">
                <a:extLst>
                  <a:ext uri="{FF2B5EF4-FFF2-40B4-BE49-F238E27FC236}">
                    <a16:creationId xmlns:a16="http://schemas.microsoft.com/office/drawing/2014/main" id="{E73F2AF3-9079-4A3D-BE6E-9F1F8F7F5097}"/>
                  </a:ext>
                </a:extLst>
              </p:cNvPr>
              <p:cNvCxnSpPr>
                <a:cxnSpLocks noChangeShapeType="1"/>
              </p:cNvCxnSpPr>
              <p:nvPr/>
            </p:nvCxnSpPr>
            <p:spPr bwMode="auto">
              <a:xfrm flipH="1">
                <a:off x="611560" y="3501008"/>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3" name="AutoShape 14">
                <a:extLst>
                  <a:ext uri="{FF2B5EF4-FFF2-40B4-BE49-F238E27FC236}">
                    <a16:creationId xmlns:a16="http://schemas.microsoft.com/office/drawing/2014/main" id="{8F297620-CF07-45CF-AA23-3E0789373CE4}"/>
                  </a:ext>
                </a:extLst>
              </p:cNvPr>
              <p:cNvCxnSpPr>
                <a:cxnSpLocks noChangeShapeType="1"/>
              </p:cNvCxnSpPr>
              <p:nvPr/>
            </p:nvCxnSpPr>
            <p:spPr bwMode="auto">
              <a:xfrm flipH="1">
                <a:off x="611560" y="4797152"/>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84" name="AutoShape 14">
                <a:extLst>
                  <a:ext uri="{FF2B5EF4-FFF2-40B4-BE49-F238E27FC236}">
                    <a16:creationId xmlns:a16="http://schemas.microsoft.com/office/drawing/2014/main" id="{AE4A4835-2709-4E77-84F7-D9F9D05AC567}"/>
                  </a:ext>
                </a:extLst>
              </p:cNvPr>
              <p:cNvCxnSpPr>
                <a:cxnSpLocks noChangeShapeType="1"/>
              </p:cNvCxnSpPr>
              <p:nvPr/>
            </p:nvCxnSpPr>
            <p:spPr bwMode="auto">
              <a:xfrm flipH="1">
                <a:off x="611560" y="4365104"/>
                <a:ext cx="144016" cy="0"/>
              </a:xfrm>
              <a:prstGeom prst="straightConnector1">
                <a:avLst/>
              </a:prstGeom>
              <a:noFill/>
              <a:ln w="31750" cap="sq">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pic>
        <p:nvPicPr>
          <p:cNvPr id="246" name="Immagine 245">
            <a:extLst>
              <a:ext uri="{FF2B5EF4-FFF2-40B4-BE49-F238E27FC236}">
                <a16:creationId xmlns:a16="http://schemas.microsoft.com/office/drawing/2014/main" id="{DA44411A-D3F1-4308-926C-BCCDDC858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8908" y="4420258"/>
            <a:ext cx="4441078" cy="2299771"/>
          </a:xfrm>
          <a:prstGeom prst="rect">
            <a:avLst/>
          </a:prstGeom>
        </p:spPr>
      </p:pic>
      <p:sp>
        <p:nvSpPr>
          <p:cNvPr id="247" name="CasellaDiTesto 246">
            <a:extLst>
              <a:ext uri="{FF2B5EF4-FFF2-40B4-BE49-F238E27FC236}">
                <a16:creationId xmlns:a16="http://schemas.microsoft.com/office/drawing/2014/main" id="{8C6F58D8-1F14-4D28-9E75-80852880F3E0}"/>
              </a:ext>
            </a:extLst>
          </p:cNvPr>
          <p:cNvSpPr txBox="1"/>
          <p:nvPr/>
        </p:nvSpPr>
        <p:spPr>
          <a:xfrm>
            <a:off x="4327234" y="6381538"/>
            <a:ext cx="2614631" cy="307777"/>
          </a:xfrm>
          <a:prstGeom prst="rect">
            <a:avLst/>
          </a:prstGeom>
          <a:noFill/>
        </p:spPr>
        <p:txBody>
          <a:bodyPr wrap="square">
            <a:spAutoFit/>
          </a:bodyPr>
          <a:lstStyle/>
          <a:p>
            <a:pPr algn="ctr"/>
            <a:r>
              <a:rPr lang="it-IT" sz="1400" dirty="0" err="1">
                <a:latin typeface="Open Sans Bold" panose="020B0806030504020204"/>
                <a:cs typeface="Cavolini" panose="020B0502040204020203" pitchFamily="66" charset="0"/>
              </a:rPr>
              <a:t>Alshawabkeh</a:t>
            </a:r>
            <a:r>
              <a:rPr lang="it-IT" sz="1400" dirty="0">
                <a:latin typeface="Open Sans Bold" panose="020B0806030504020204"/>
                <a:cs typeface="Cavolini" panose="020B0502040204020203" pitchFamily="66" charset="0"/>
              </a:rPr>
              <a:t> et al., 1999</a:t>
            </a:r>
          </a:p>
        </p:txBody>
      </p:sp>
      <p:sp>
        <p:nvSpPr>
          <p:cNvPr id="248" name="Freccia a destra 247">
            <a:extLst>
              <a:ext uri="{FF2B5EF4-FFF2-40B4-BE49-F238E27FC236}">
                <a16:creationId xmlns:a16="http://schemas.microsoft.com/office/drawing/2014/main" id="{8F1A6827-3079-41D4-9174-9B5A7975E0EC}"/>
              </a:ext>
            </a:extLst>
          </p:cNvPr>
          <p:cNvSpPr/>
          <p:nvPr/>
        </p:nvSpPr>
        <p:spPr>
          <a:xfrm>
            <a:off x="7857208" y="2984698"/>
            <a:ext cx="447227" cy="39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9" name="Immagine 248">
            <a:extLst>
              <a:ext uri="{FF2B5EF4-FFF2-40B4-BE49-F238E27FC236}">
                <a16:creationId xmlns:a16="http://schemas.microsoft.com/office/drawing/2014/main" id="{6F829725-5005-4EF3-81AC-143BFA24FC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3039" y="4472381"/>
            <a:ext cx="1779941" cy="1828803"/>
          </a:xfrm>
          <a:prstGeom prst="rect">
            <a:avLst/>
          </a:prstGeom>
        </p:spPr>
      </p:pic>
    </p:spTree>
    <p:extLst>
      <p:ext uri="{BB962C8B-B14F-4D97-AF65-F5344CB8AC3E}">
        <p14:creationId xmlns:p14="http://schemas.microsoft.com/office/powerpoint/2010/main" val="425879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Impianto pilota di decontaminazione elettrocinetica</a:t>
            </a:r>
            <a:endParaRPr lang="it-IT" i="1" dirty="0"/>
          </a:p>
        </p:txBody>
      </p:sp>
      <p:pic>
        <p:nvPicPr>
          <p:cNvPr id="235" name="Immagine 234">
            <a:extLst>
              <a:ext uri="{FF2B5EF4-FFF2-40B4-BE49-F238E27FC236}">
                <a16:creationId xmlns:a16="http://schemas.microsoft.com/office/drawing/2014/main" id="{DBECDC83-1B6B-4241-8DD8-AC7BAFA656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711"/>
          <a:stretch/>
        </p:blipFill>
        <p:spPr>
          <a:xfrm>
            <a:off x="4968798" y="2388732"/>
            <a:ext cx="5316849" cy="4119617"/>
          </a:xfrm>
          <a:prstGeom prst="rect">
            <a:avLst/>
          </a:prstGeom>
        </p:spPr>
      </p:pic>
      <p:pic>
        <p:nvPicPr>
          <p:cNvPr id="236" name="Immagine 235">
            <a:extLst>
              <a:ext uri="{FF2B5EF4-FFF2-40B4-BE49-F238E27FC236}">
                <a16:creationId xmlns:a16="http://schemas.microsoft.com/office/drawing/2014/main" id="{00A57B3B-F064-400C-8C53-2AE0302635D2}"/>
              </a:ext>
            </a:extLst>
          </p:cNvPr>
          <p:cNvPicPr>
            <a:picLocks noChangeAspect="1"/>
          </p:cNvPicPr>
          <p:nvPr/>
        </p:nvPicPr>
        <p:blipFill>
          <a:blip r:embed="rId5"/>
          <a:stretch>
            <a:fillRect/>
          </a:stretch>
        </p:blipFill>
        <p:spPr>
          <a:xfrm>
            <a:off x="352327" y="2388732"/>
            <a:ext cx="1869721" cy="2826325"/>
          </a:xfrm>
          <a:prstGeom prst="rect">
            <a:avLst/>
          </a:prstGeom>
        </p:spPr>
      </p:pic>
      <p:pic>
        <p:nvPicPr>
          <p:cNvPr id="237" name="Immagine 236">
            <a:extLst>
              <a:ext uri="{FF2B5EF4-FFF2-40B4-BE49-F238E27FC236}">
                <a16:creationId xmlns:a16="http://schemas.microsoft.com/office/drawing/2014/main" id="{AC479E19-F3B8-472B-AA2B-B65990588F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2327" y="5347739"/>
            <a:ext cx="1914741" cy="812768"/>
          </a:xfrm>
          <a:prstGeom prst="rect">
            <a:avLst/>
          </a:prstGeom>
        </p:spPr>
      </p:pic>
      <p:pic>
        <p:nvPicPr>
          <p:cNvPr id="238" name="Picture 2">
            <a:extLst>
              <a:ext uri="{FF2B5EF4-FFF2-40B4-BE49-F238E27FC236}">
                <a16:creationId xmlns:a16="http://schemas.microsoft.com/office/drawing/2014/main" id="{0489F148-9A81-4EA8-9DD5-673BD6DF1B3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51438" y="4287057"/>
            <a:ext cx="2821993" cy="21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asellaDiTesto 239">
            <a:extLst>
              <a:ext uri="{FF2B5EF4-FFF2-40B4-BE49-F238E27FC236}">
                <a16:creationId xmlns:a16="http://schemas.microsoft.com/office/drawing/2014/main" id="{96DB0285-33E5-4DA2-8D4D-56E5A0B271B8}"/>
              </a:ext>
            </a:extLst>
          </p:cNvPr>
          <p:cNvSpPr txBox="1"/>
          <p:nvPr/>
        </p:nvSpPr>
        <p:spPr>
          <a:xfrm>
            <a:off x="2709546" y="6426181"/>
            <a:ext cx="5120121" cy="261610"/>
          </a:xfrm>
          <a:prstGeom prst="rect">
            <a:avLst/>
          </a:prstGeom>
          <a:noFill/>
        </p:spPr>
        <p:txBody>
          <a:bodyPr wrap="square">
            <a:spAutoFit/>
          </a:bodyPr>
          <a:lstStyle/>
          <a:p>
            <a:r>
              <a:rPr lang="en-US" sz="1100" dirty="0">
                <a:latin typeface="Open Sans Bold" panose="020B0806030504020204"/>
                <a:cs typeface="Cavolini" panose="020B0502040204020203" pitchFamily="66" charset="0"/>
              </a:rPr>
              <a:t>Top view of the prototype</a:t>
            </a:r>
            <a:endParaRPr lang="it-IT" sz="1100" dirty="0">
              <a:latin typeface="Open Sans Bold" panose="020B0806030504020204"/>
              <a:cs typeface="Cavolini" panose="020B0502040204020203" pitchFamily="66" charset="0"/>
            </a:endParaRPr>
          </a:p>
        </p:txBody>
      </p:sp>
      <p:sp>
        <p:nvSpPr>
          <p:cNvPr id="241" name="CasellaDiTesto 240">
            <a:extLst>
              <a:ext uri="{FF2B5EF4-FFF2-40B4-BE49-F238E27FC236}">
                <a16:creationId xmlns:a16="http://schemas.microsoft.com/office/drawing/2014/main" id="{8D71353C-C54D-423B-90DB-900AF93FCAB0}"/>
              </a:ext>
            </a:extLst>
          </p:cNvPr>
          <p:cNvSpPr txBox="1"/>
          <p:nvPr/>
        </p:nvSpPr>
        <p:spPr>
          <a:xfrm>
            <a:off x="352326" y="6231075"/>
            <a:ext cx="4917279" cy="261610"/>
          </a:xfrm>
          <a:prstGeom prst="rect">
            <a:avLst/>
          </a:prstGeom>
          <a:noFill/>
        </p:spPr>
        <p:txBody>
          <a:bodyPr wrap="square">
            <a:spAutoFit/>
          </a:bodyPr>
          <a:lstStyle/>
          <a:p>
            <a:r>
              <a:rPr lang="en-US" sz="1100" dirty="0">
                <a:latin typeface="Open Sans Bold" panose="020B0806030504020204"/>
                <a:cs typeface="Cavolini" panose="020B0502040204020203" pitchFamily="66" charset="0"/>
              </a:rPr>
              <a:t>pH control – NI PLC</a:t>
            </a:r>
            <a:endParaRPr lang="it-IT" sz="1100" dirty="0">
              <a:latin typeface="Open Sans Bold" panose="020B0806030504020204"/>
              <a:cs typeface="Cavolini" panose="020B0502040204020203" pitchFamily="66" charset="0"/>
            </a:endParaRPr>
          </a:p>
        </p:txBody>
      </p:sp>
      <p:pic>
        <p:nvPicPr>
          <p:cNvPr id="4" name="elementi-multimediali1_cWOAtF0C_X2g3">
            <a:hlinkClick r:id="" action="ppaction://media"/>
            <a:extLst>
              <a:ext uri="{FF2B5EF4-FFF2-40B4-BE49-F238E27FC236}">
                <a16:creationId xmlns:a16="http://schemas.microsoft.com/office/drawing/2014/main" id="{FF28AE0D-4162-4C95-B773-B9D1F2B3C4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5513" t="18038" r="33879" b="-822"/>
          <a:stretch/>
        </p:blipFill>
        <p:spPr>
          <a:xfrm>
            <a:off x="2618755" y="2290210"/>
            <a:ext cx="2684066" cy="2043721"/>
          </a:xfrm>
          <a:prstGeom prst="rect">
            <a:avLst/>
          </a:prstGeom>
        </p:spPr>
      </p:pic>
    </p:spTree>
    <p:extLst>
      <p:ext uri="{BB962C8B-B14F-4D97-AF65-F5344CB8AC3E}">
        <p14:creationId xmlns:p14="http://schemas.microsoft.com/office/powerpoint/2010/main" val="31442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Impianto pilota di decontaminazione elettrocinetica</a:t>
            </a:r>
            <a:endParaRPr lang="it-IT" i="1" dirty="0"/>
          </a:p>
        </p:txBody>
      </p:sp>
      <p:sp>
        <p:nvSpPr>
          <p:cNvPr id="11" name="CasellaDiTesto 10">
            <a:extLst>
              <a:ext uri="{FF2B5EF4-FFF2-40B4-BE49-F238E27FC236}">
                <a16:creationId xmlns:a16="http://schemas.microsoft.com/office/drawing/2014/main" id="{4684CFDA-A12F-47BB-9770-A1D5C821A4BD}"/>
              </a:ext>
            </a:extLst>
          </p:cNvPr>
          <p:cNvSpPr txBox="1"/>
          <p:nvPr/>
        </p:nvSpPr>
        <p:spPr>
          <a:xfrm>
            <a:off x="865937" y="2597057"/>
            <a:ext cx="7526126" cy="338554"/>
          </a:xfrm>
          <a:prstGeom prst="rect">
            <a:avLst/>
          </a:prstGeom>
          <a:noFill/>
        </p:spPr>
        <p:txBody>
          <a:bodyPr wrap="square">
            <a:spAutoFit/>
          </a:bodyPr>
          <a:lstStyle/>
          <a:p>
            <a:r>
              <a:rPr lang="en-US" sz="1600" dirty="0" err="1">
                <a:latin typeface="Open Sans Bold" panose="020B0806030504020204"/>
                <a:cs typeface="Cavolini" panose="020B0502040204020203" pitchFamily="66" charset="0"/>
              </a:rPr>
              <a:t>Condizioni</a:t>
            </a:r>
            <a:r>
              <a:rPr lang="en-US" sz="1600" dirty="0">
                <a:latin typeface="Open Sans Bold" panose="020B0806030504020204"/>
                <a:cs typeface="Cavolini" panose="020B0502040204020203" pitchFamily="66" charset="0"/>
              </a:rPr>
              <a:t> operative e schema di </a:t>
            </a:r>
            <a:r>
              <a:rPr lang="en-US" sz="1600" dirty="0" err="1">
                <a:latin typeface="Open Sans Bold" panose="020B0806030504020204"/>
                <a:cs typeface="Cavolini" panose="020B0502040204020203" pitchFamily="66" charset="0"/>
              </a:rPr>
              <a:t>campionamento</a:t>
            </a:r>
            <a:r>
              <a:rPr lang="en-US" sz="1600" dirty="0">
                <a:latin typeface="Open Sans Bold" panose="020B0806030504020204"/>
                <a:cs typeface="Cavolini" panose="020B0502040204020203" pitchFamily="66" charset="0"/>
              </a:rPr>
              <a:t> al </a:t>
            </a:r>
            <a:r>
              <a:rPr lang="en-US" sz="1600" dirty="0" err="1">
                <a:latin typeface="Open Sans Bold" panose="020B0806030504020204"/>
                <a:cs typeface="Cavolini" panose="020B0502040204020203" pitchFamily="66" charset="0"/>
              </a:rPr>
              <a:t>giorno</a:t>
            </a:r>
            <a:r>
              <a:rPr lang="en-US" sz="1600" dirty="0">
                <a:latin typeface="Open Sans Bold" panose="020B0806030504020204"/>
                <a:cs typeface="Cavolini" panose="020B0502040204020203" pitchFamily="66" charset="0"/>
              </a:rPr>
              <a:t> 70 e al </a:t>
            </a:r>
            <a:r>
              <a:rPr lang="en-US" sz="1600" dirty="0" err="1">
                <a:latin typeface="Open Sans Bold" panose="020B0806030504020204"/>
                <a:cs typeface="Cavolini" panose="020B0502040204020203" pitchFamily="66" charset="0"/>
              </a:rPr>
              <a:t>giorno</a:t>
            </a:r>
            <a:r>
              <a:rPr lang="en-US" sz="1600" dirty="0">
                <a:latin typeface="Open Sans Bold" panose="020B0806030504020204"/>
                <a:cs typeface="Cavolini" panose="020B0502040204020203" pitchFamily="66" charset="0"/>
              </a:rPr>
              <a:t> 95</a:t>
            </a:r>
            <a:endParaRPr lang="it-IT" sz="1600" dirty="0">
              <a:latin typeface="Open Sans Bold" panose="020B0806030504020204"/>
            </a:endParaRPr>
          </a:p>
        </p:txBody>
      </p:sp>
      <p:pic>
        <p:nvPicPr>
          <p:cNvPr id="12" name="Immagine 11">
            <a:extLst>
              <a:ext uri="{FF2B5EF4-FFF2-40B4-BE49-F238E27FC236}">
                <a16:creationId xmlns:a16="http://schemas.microsoft.com/office/drawing/2014/main" id="{8D235CD8-55F9-4758-A318-80345547E6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7994" y="2938484"/>
            <a:ext cx="4169041" cy="3417998"/>
          </a:xfrm>
          <a:prstGeom prst="rect">
            <a:avLst/>
          </a:prstGeom>
        </p:spPr>
      </p:pic>
      <p:pic>
        <p:nvPicPr>
          <p:cNvPr id="13" name="Immagine 12">
            <a:extLst>
              <a:ext uri="{FF2B5EF4-FFF2-40B4-BE49-F238E27FC236}">
                <a16:creationId xmlns:a16="http://schemas.microsoft.com/office/drawing/2014/main" id="{4FBFCD01-B7E0-439C-BA7A-E5A1CB99EA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99"/>
          <a:stretch/>
        </p:blipFill>
        <p:spPr>
          <a:xfrm>
            <a:off x="8522238" y="2556334"/>
            <a:ext cx="1194972" cy="2173631"/>
          </a:xfrm>
          <a:prstGeom prst="rect">
            <a:avLst/>
          </a:prstGeom>
        </p:spPr>
      </p:pic>
      <p:graphicFrame>
        <p:nvGraphicFramePr>
          <p:cNvPr id="14" name="Tabella 13">
            <a:extLst>
              <a:ext uri="{FF2B5EF4-FFF2-40B4-BE49-F238E27FC236}">
                <a16:creationId xmlns:a16="http://schemas.microsoft.com/office/drawing/2014/main" id="{A036DCBA-9618-4C80-A94F-61B3BE198404}"/>
              </a:ext>
            </a:extLst>
          </p:cNvPr>
          <p:cNvGraphicFramePr/>
          <p:nvPr>
            <p:extLst>
              <p:ext uri="{D42A27DB-BD31-4B8C-83A1-F6EECF244321}">
                <p14:modId xmlns:p14="http://schemas.microsoft.com/office/powerpoint/2010/main" val="2103537958"/>
              </p:ext>
            </p:extLst>
          </p:nvPr>
        </p:nvGraphicFramePr>
        <p:xfrm>
          <a:off x="866767" y="4715271"/>
          <a:ext cx="4649024" cy="1303812"/>
        </p:xfrm>
        <a:graphic>
          <a:graphicData uri="http://schemas.openxmlformats.org/drawingml/2006/table">
            <a:tbl>
              <a:tblPr firstRow="1" firstCol="1" bandRow="1">
                <a:tableStyleId>{5C22544A-7EE6-4342-B048-85BDC9FD1C3A}</a:tableStyleId>
              </a:tblPr>
              <a:tblGrid>
                <a:gridCol w="757716">
                  <a:extLst>
                    <a:ext uri="{9D8B030D-6E8A-4147-A177-3AD203B41FA5}">
                      <a16:colId xmlns:a16="http://schemas.microsoft.com/office/drawing/2014/main" val="2042322662"/>
                    </a:ext>
                  </a:extLst>
                </a:gridCol>
                <a:gridCol w="802431">
                  <a:extLst>
                    <a:ext uri="{9D8B030D-6E8A-4147-A177-3AD203B41FA5}">
                      <a16:colId xmlns:a16="http://schemas.microsoft.com/office/drawing/2014/main" val="3952080213"/>
                    </a:ext>
                  </a:extLst>
                </a:gridCol>
                <a:gridCol w="814298">
                  <a:extLst>
                    <a:ext uri="{9D8B030D-6E8A-4147-A177-3AD203B41FA5}">
                      <a16:colId xmlns:a16="http://schemas.microsoft.com/office/drawing/2014/main" val="3619449845"/>
                    </a:ext>
                  </a:extLst>
                </a:gridCol>
                <a:gridCol w="1211116">
                  <a:extLst>
                    <a:ext uri="{9D8B030D-6E8A-4147-A177-3AD203B41FA5}">
                      <a16:colId xmlns:a16="http://schemas.microsoft.com/office/drawing/2014/main" val="1879589762"/>
                    </a:ext>
                  </a:extLst>
                </a:gridCol>
                <a:gridCol w="1063463">
                  <a:extLst>
                    <a:ext uri="{9D8B030D-6E8A-4147-A177-3AD203B41FA5}">
                      <a16:colId xmlns:a16="http://schemas.microsoft.com/office/drawing/2014/main" val="1453238580"/>
                    </a:ext>
                  </a:extLst>
                </a:gridCol>
              </a:tblGrid>
              <a:tr h="563276">
                <a:tc>
                  <a:txBody>
                    <a:bodyPr/>
                    <a:lstStyle/>
                    <a:p>
                      <a:pPr algn="l" fontAlgn="ctr">
                        <a:spcBef>
                          <a:spcPts val="0"/>
                        </a:spcBef>
                        <a:spcAft>
                          <a:spcPts val="0"/>
                        </a:spcAft>
                      </a:pP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a:effectLst/>
                          <a:latin typeface="Open Sans Bold" panose="020B0806030504020204"/>
                          <a:cs typeface="Cavolini" panose="03000502040302020204" pitchFamily="66" charset="0"/>
                        </a:rPr>
                        <a:t>Voltage (V)</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err="1">
                          <a:effectLst/>
                          <a:latin typeface="Open Sans Bold" panose="020B0806030504020204"/>
                          <a:cs typeface="Cavolini" panose="03000502040302020204" pitchFamily="66" charset="0"/>
                        </a:rPr>
                        <a:t>Current</a:t>
                      </a:r>
                      <a:r>
                        <a:rPr lang="it-IT" sz="900" u="none" strike="noStrike" dirty="0">
                          <a:effectLst/>
                          <a:latin typeface="Open Sans Bold" panose="020B0806030504020204"/>
                          <a:cs typeface="Cavolini" panose="03000502040302020204" pitchFamily="66" charset="0"/>
                        </a:rPr>
                        <a:t> (A)</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err="1">
                          <a:effectLst/>
                          <a:latin typeface="Open Sans Bold" panose="020B0806030504020204"/>
                          <a:cs typeface="Cavolini" panose="03000502040302020204" pitchFamily="66" charset="0"/>
                        </a:rPr>
                        <a:t>Current</a:t>
                      </a:r>
                      <a:r>
                        <a:rPr lang="it-IT" sz="900" u="none" strike="noStrike" dirty="0">
                          <a:effectLst/>
                          <a:latin typeface="Open Sans Bold" panose="020B0806030504020204"/>
                          <a:cs typeface="Cavolini" panose="03000502040302020204" pitchFamily="66" charset="0"/>
                        </a:rPr>
                        <a:t> </a:t>
                      </a:r>
                      <a:r>
                        <a:rPr lang="it-IT" sz="900" u="none" strike="noStrike" dirty="0" err="1">
                          <a:effectLst/>
                          <a:latin typeface="Open Sans Bold" panose="020B0806030504020204"/>
                          <a:cs typeface="Cavolini" panose="03000502040302020204" pitchFamily="66" charset="0"/>
                        </a:rPr>
                        <a:t>density</a:t>
                      </a:r>
                      <a:r>
                        <a:rPr lang="it-IT" sz="900" u="none" strike="noStrike" dirty="0">
                          <a:effectLst/>
                          <a:latin typeface="Open Sans Bold" panose="020B0806030504020204"/>
                          <a:cs typeface="Cavolini" panose="03000502040302020204" pitchFamily="66" charset="0"/>
                        </a:rPr>
                        <a:t> (A/m</a:t>
                      </a:r>
                      <a:r>
                        <a:rPr lang="it-IT" sz="900" u="none" strike="noStrike" baseline="30000" dirty="0">
                          <a:effectLst/>
                          <a:latin typeface="Open Sans Bold" panose="020B0806030504020204"/>
                          <a:cs typeface="Cavolini" panose="03000502040302020204" pitchFamily="66" charset="0"/>
                        </a:rPr>
                        <a:t>2</a:t>
                      </a:r>
                      <a:r>
                        <a:rPr lang="it-IT" sz="900" u="none" strike="noStrike" dirty="0">
                          <a:effectLst/>
                          <a:latin typeface="Open Sans Bold" panose="020B0806030504020204"/>
                          <a:cs typeface="Cavolini" panose="03000502040302020204" pitchFamily="66" charset="0"/>
                        </a:rPr>
                        <a:t>)</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err="1">
                          <a:effectLst/>
                          <a:latin typeface="Open Sans Bold" panose="020B0806030504020204"/>
                          <a:cs typeface="Cavolini" panose="03000502040302020204" pitchFamily="66" charset="0"/>
                        </a:rPr>
                        <a:t>Average</a:t>
                      </a:r>
                      <a:r>
                        <a:rPr lang="it-IT" sz="900" u="none" strike="noStrike" dirty="0">
                          <a:effectLst/>
                          <a:latin typeface="Open Sans Bold" panose="020B0806030504020204"/>
                          <a:cs typeface="Cavolini" panose="03000502040302020204" pitchFamily="66" charset="0"/>
                        </a:rPr>
                        <a:t> </a:t>
                      </a:r>
                      <a:r>
                        <a:rPr lang="it-IT" sz="900" u="none" strike="noStrike" dirty="0" err="1">
                          <a:effectLst/>
                          <a:latin typeface="Open Sans Bold" panose="020B0806030504020204"/>
                          <a:cs typeface="Cavolini" panose="03000502040302020204" pitchFamily="66" charset="0"/>
                        </a:rPr>
                        <a:t>resistivity</a:t>
                      </a:r>
                      <a:r>
                        <a:rPr lang="it-IT" sz="900" u="none" strike="noStrike" dirty="0">
                          <a:effectLst/>
                          <a:latin typeface="Open Sans Bold" panose="020B0806030504020204"/>
                          <a:cs typeface="Cavolini" panose="03000502040302020204" pitchFamily="66" charset="0"/>
                        </a:rPr>
                        <a:t> (</a:t>
                      </a:r>
                      <a:r>
                        <a:rPr lang="el-GR" sz="900" u="none" strike="noStrike" dirty="0">
                          <a:effectLst/>
                          <a:latin typeface="Cavolini" panose="03000502040302020204" pitchFamily="66" charset="0"/>
                          <a:cs typeface="Cavolini" panose="03000502040302020204" pitchFamily="66" charset="0"/>
                        </a:rPr>
                        <a:t>Ω*</a:t>
                      </a:r>
                      <a:r>
                        <a:rPr lang="it-IT" sz="900" u="none" strike="noStrike" dirty="0">
                          <a:effectLst/>
                          <a:latin typeface="Open Sans Bold" panose="020B0806030504020204"/>
                          <a:cs typeface="Cavolini" panose="03000502040302020204" pitchFamily="66" charset="0"/>
                        </a:rPr>
                        <a:t>m)</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937273038"/>
                  </a:ext>
                </a:extLst>
              </a:tr>
              <a:tr h="379493">
                <a:tc>
                  <a:txBody>
                    <a:bodyPr/>
                    <a:lstStyle/>
                    <a:p>
                      <a:pPr algn="ctr" fontAlgn="ctr">
                        <a:lnSpc>
                          <a:spcPct val="107000"/>
                        </a:lnSpc>
                        <a:spcBef>
                          <a:spcPts val="0"/>
                        </a:spcBef>
                        <a:spcAft>
                          <a:spcPts val="800"/>
                        </a:spcAft>
                      </a:pPr>
                      <a:r>
                        <a:rPr lang="it-IT" sz="900" u="none" strike="noStrike">
                          <a:effectLst/>
                          <a:latin typeface="Open Sans Bold" panose="020B0806030504020204"/>
                          <a:cs typeface="Cavolini" panose="03000502040302020204" pitchFamily="66" charset="0"/>
                        </a:rPr>
                        <a:t>P84 HEX (70d)</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a:effectLst/>
                          <a:latin typeface="Open Sans Bold" panose="020B0806030504020204"/>
                          <a:cs typeface="Cavolini" panose="03000502040302020204" pitchFamily="66" charset="0"/>
                        </a:rPr>
                        <a:t>7,31 ± 2,18</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a:effectLst/>
                          <a:latin typeface="Open Sans Bold" panose="020B0806030504020204"/>
                          <a:cs typeface="Cavolini" panose="03000502040302020204" pitchFamily="66" charset="0"/>
                        </a:rPr>
                        <a:t>5,18 ± 1,54</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a:effectLst/>
                          <a:latin typeface="Open Sans Bold" panose="020B0806030504020204"/>
                          <a:cs typeface="Cavolini" panose="03000502040302020204" pitchFamily="66" charset="0"/>
                        </a:rPr>
                        <a:t>24,89 ± 14,13</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900" u="none" strike="noStrike" dirty="0">
                          <a:effectLst/>
                          <a:latin typeface="Open Sans Bold" panose="020B0806030504020204"/>
                          <a:cs typeface="Cavolini" panose="03000502040302020204" pitchFamily="66" charset="0"/>
                        </a:rPr>
                        <a:t>2,85 ± 2,39</a:t>
                      </a:r>
                      <a:endParaRPr lang="it-IT" sz="16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2948836210"/>
                  </a:ext>
                </a:extLst>
              </a:tr>
              <a:tr h="361043">
                <a:tc>
                  <a:txBody>
                    <a:bodyPr/>
                    <a:lstStyle/>
                    <a:p>
                      <a:pPr algn="ctr">
                        <a:lnSpc>
                          <a:spcPct val="107000"/>
                        </a:lnSpc>
                        <a:spcAft>
                          <a:spcPts val="800"/>
                        </a:spcAft>
                      </a:pPr>
                      <a:r>
                        <a:rPr lang="it-IT" sz="900" b="1" dirty="0">
                          <a:effectLst/>
                          <a:latin typeface="Open Sans Bold" panose="020B0806030504020204"/>
                          <a:ea typeface="Times New Roman" panose="02020603050405020304" pitchFamily="18" charset="0"/>
                          <a:cs typeface="Cavolini" panose="03000502040302020204" pitchFamily="66" charset="0"/>
                        </a:rPr>
                        <a:t>P84 HEX (95d)</a:t>
                      </a:r>
                      <a:endParaRPr lang="it-IT" sz="1050" dirty="0">
                        <a:effectLst/>
                        <a:latin typeface="Open Sans Bold" panose="020B0806030504020204"/>
                        <a:ea typeface="Calibri" panose="020F0502020204030204" pitchFamily="34" charset="0"/>
                        <a:cs typeface="Cavolini" panose="03000502040302020204" pitchFamily="66" charset="0"/>
                      </a:endParaRPr>
                    </a:p>
                  </a:txBody>
                  <a:tcPr marL="68580" marR="68580" marT="0" marB="0" anchor="ctr"/>
                </a:tc>
                <a:tc>
                  <a:txBody>
                    <a:bodyPr/>
                    <a:lstStyle/>
                    <a:p>
                      <a:pPr algn="ctr">
                        <a:lnSpc>
                          <a:spcPct val="107000"/>
                        </a:lnSpc>
                        <a:spcAft>
                          <a:spcPts val="800"/>
                        </a:spcAft>
                      </a:pPr>
                      <a:r>
                        <a:rPr lang="it-IT" sz="900" b="0">
                          <a:solidFill>
                            <a:srgbClr val="000000"/>
                          </a:solidFill>
                          <a:effectLst/>
                          <a:latin typeface="Open Sans Bold" panose="020B0806030504020204"/>
                          <a:ea typeface="Times New Roman" panose="02020603050405020304" pitchFamily="18" charset="0"/>
                          <a:cs typeface="Cavolini" panose="03000502040302020204" pitchFamily="66" charset="0"/>
                        </a:rPr>
                        <a:t>8,37 ± 3,73</a:t>
                      </a:r>
                      <a:endParaRPr lang="it-IT" sz="1050" b="0" dirty="0">
                        <a:effectLst/>
                        <a:latin typeface="Open Sans Bold" panose="020B0806030504020204"/>
                        <a:ea typeface="Calibri" panose="020F0502020204030204" pitchFamily="34" charset="0"/>
                        <a:cs typeface="Cavolini" panose="03000502040302020204" pitchFamily="66" charset="0"/>
                      </a:endParaRPr>
                    </a:p>
                  </a:txBody>
                  <a:tcPr marL="68580" marR="68580" marT="0" marB="0" anchor="ctr"/>
                </a:tc>
                <a:tc>
                  <a:txBody>
                    <a:bodyPr/>
                    <a:lstStyle/>
                    <a:p>
                      <a:pPr algn="ctr">
                        <a:lnSpc>
                          <a:spcPct val="107000"/>
                        </a:lnSpc>
                        <a:spcAft>
                          <a:spcPts val="800"/>
                        </a:spcAft>
                      </a:pPr>
                      <a:r>
                        <a:rPr lang="it-IT" sz="900" b="0">
                          <a:effectLst/>
                          <a:latin typeface="Open Sans Bold" panose="020B0806030504020204"/>
                          <a:ea typeface="Times New Roman" panose="02020603050405020304" pitchFamily="18" charset="0"/>
                          <a:cs typeface="Cavolini" panose="03000502040302020204" pitchFamily="66" charset="0"/>
                        </a:rPr>
                        <a:t>5,80 </a:t>
                      </a:r>
                      <a:r>
                        <a:rPr lang="it-IT" sz="900" b="0">
                          <a:solidFill>
                            <a:srgbClr val="000000"/>
                          </a:solidFill>
                          <a:effectLst/>
                          <a:latin typeface="Open Sans Bold" panose="020B0806030504020204"/>
                          <a:ea typeface="Times New Roman" panose="02020603050405020304" pitchFamily="18" charset="0"/>
                          <a:cs typeface="Cavolini" panose="03000502040302020204" pitchFamily="66" charset="0"/>
                        </a:rPr>
                        <a:t>± 2,07</a:t>
                      </a:r>
                      <a:endParaRPr lang="it-IT" sz="1050" b="0" dirty="0">
                        <a:effectLst/>
                        <a:latin typeface="Open Sans Bold" panose="020B0806030504020204"/>
                        <a:ea typeface="Calibri" panose="020F0502020204030204" pitchFamily="34" charset="0"/>
                        <a:cs typeface="Cavolini" panose="03000502040302020204" pitchFamily="66" charset="0"/>
                      </a:endParaRPr>
                    </a:p>
                  </a:txBody>
                  <a:tcPr marL="68580" marR="68580" marT="0" marB="0" anchor="ctr"/>
                </a:tc>
                <a:tc>
                  <a:txBody>
                    <a:bodyPr/>
                    <a:lstStyle/>
                    <a:p>
                      <a:pPr algn="ctr">
                        <a:lnSpc>
                          <a:spcPct val="107000"/>
                        </a:lnSpc>
                        <a:spcAft>
                          <a:spcPts val="800"/>
                        </a:spcAft>
                      </a:pPr>
                      <a:r>
                        <a:rPr lang="it-IT" sz="900" b="0">
                          <a:effectLst/>
                          <a:latin typeface="Open Sans Bold" panose="020B0806030504020204"/>
                          <a:ea typeface="Times New Roman" panose="02020603050405020304" pitchFamily="18" charset="0"/>
                          <a:cs typeface="Cavolini" panose="03000502040302020204" pitchFamily="66" charset="0"/>
                        </a:rPr>
                        <a:t>27,86 </a:t>
                      </a:r>
                      <a:r>
                        <a:rPr lang="it-IT" sz="900" b="0">
                          <a:solidFill>
                            <a:srgbClr val="000000"/>
                          </a:solidFill>
                          <a:effectLst/>
                          <a:latin typeface="Open Sans Bold" panose="020B0806030504020204"/>
                          <a:ea typeface="Times New Roman" panose="02020603050405020304" pitchFamily="18" charset="0"/>
                          <a:cs typeface="Cavolini" panose="03000502040302020204" pitchFamily="66" charset="0"/>
                        </a:rPr>
                        <a:t>± 16,92</a:t>
                      </a:r>
                      <a:endParaRPr lang="it-IT" sz="1050" b="0" dirty="0">
                        <a:effectLst/>
                        <a:latin typeface="Open Sans Bold" panose="020B0806030504020204"/>
                        <a:ea typeface="Calibri" panose="020F0502020204030204" pitchFamily="34" charset="0"/>
                        <a:cs typeface="Cavolini" panose="03000502040302020204" pitchFamily="66" charset="0"/>
                      </a:endParaRPr>
                    </a:p>
                  </a:txBody>
                  <a:tcPr marL="68580" marR="68580" marT="0" marB="0" anchor="ctr"/>
                </a:tc>
                <a:tc>
                  <a:txBody>
                    <a:bodyPr/>
                    <a:lstStyle/>
                    <a:p>
                      <a:pPr algn="ctr">
                        <a:lnSpc>
                          <a:spcPct val="107000"/>
                        </a:lnSpc>
                        <a:spcAft>
                          <a:spcPts val="800"/>
                        </a:spcAft>
                      </a:pPr>
                      <a:r>
                        <a:rPr lang="it-IT" sz="900" b="0" dirty="0">
                          <a:effectLst/>
                          <a:latin typeface="Open Sans Bold" panose="020B0806030504020204"/>
                          <a:ea typeface="Times New Roman" panose="02020603050405020304" pitchFamily="18" charset="0"/>
                          <a:cs typeface="Cavolini" panose="03000502040302020204" pitchFamily="66" charset="0"/>
                        </a:rPr>
                        <a:t>2,87 </a:t>
                      </a:r>
                      <a:r>
                        <a:rPr lang="it-IT" sz="900" b="0" dirty="0">
                          <a:solidFill>
                            <a:srgbClr val="000000"/>
                          </a:solidFill>
                          <a:effectLst/>
                          <a:latin typeface="Open Sans Bold" panose="020B0806030504020204"/>
                          <a:ea typeface="Times New Roman" panose="02020603050405020304" pitchFamily="18" charset="0"/>
                          <a:cs typeface="Cavolini" panose="03000502040302020204" pitchFamily="66" charset="0"/>
                        </a:rPr>
                        <a:t>± 2,27</a:t>
                      </a:r>
                      <a:endParaRPr lang="it-IT" sz="1050" b="0" dirty="0">
                        <a:effectLst/>
                        <a:latin typeface="Open Sans Bold" panose="020B0806030504020204"/>
                        <a:ea typeface="Calibri" panose="020F0502020204030204" pitchFamily="34" charset="0"/>
                        <a:cs typeface="Cavolini" panose="03000502040302020204" pitchFamily="66" charset="0"/>
                      </a:endParaRPr>
                    </a:p>
                  </a:txBody>
                  <a:tcPr marL="68580" marR="68580" marT="0" marB="0" anchor="ctr"/>
                </a:tc>
                <a:extLst>
                  <a:ext uri="{0D108BD9-81ED-4DB2-BD59-A6C34878D82A}">
                    <a16:rowId xmlns:a16="http://schemas.microsoft.com/office/drawing/2014/main" val="2603398101"/>
                  </a:ext>
                </a:extLst>
              </a:tr>
            </a:tbl>
          </a:graphicData>
        </a:graphic>
      </p:graphicFrame>
      <p:graphicFrame>
        <p:nvGraphicFramePr>
          <p:cNvPr id="15" name="Segnaposto contenuto 4">
            <a:extLst>
              <a:ext uri="{FF2B5EF4-FFF2-40B4-BE49-F238E27FC236}">
                <a16:creationId xmlns:a16="http://schemas.microsoft.com/office/drawing/2014/main" id="{817D0B5F-66C2-4893-B178-369E374DA060}"/>
              </a:ext>
            </a:extLst>
          </p:cNvPr>
          <p:cNvGraphicFramePr>
            <a:graphicFrameLocks noGrp="1"/>
          </p:cNvGraphicFramePr>
          <p:nvPr>
            <p:ph idx="1"/>
            <p:extLst>
              <p:ext uri="{D42A27DB-BD31-4B8C-83A1-F6EECF244321}">
                <p14:modId xmlns:p14="http://schemas.microsoft.com/office/powerpoint/2010/main" val="4281792531"/>
              </p:ext>
            </p:extLst>
          </p:nvPr>
        </p:nvGraphicFramePr>
        <p:xfrm>
          <a:off x="865938" y="3320634"/>
          <a:ext cx="3964446" cy="1204595"/>
        </p:xfrm>
        <a:graphic>
          <a:graphicData uri="http://schemas.openxmlformats.org/drawingml/2006/table">
            <a:tbl>
              <a:tblPr firstRow="1" firstCol="1" bandRow="1">
                <a:tableStyleId>{5C22544A-7EE6-4342-B048-85BDC9FD1C3A}</a:tableStyleId>
              </a:tblPr>
              <a:tblGrid>
                <a:gridCol w="845585">
                  <a:extLst>
                    <a:ext uri="{9D8B030D-6E8A-4147-A177-3AD203B41FA5}">
                      <a16:colId xmlns:a16="http://schemas.microsoft.com/office/drawing/2014/main" val="2711561694"/>
                    </a:ext>
                  </a:extLst>
                </a:gridCol>
                <a:gridCol w="533047">
                  <a:extLst>
                    <a:ext uri="{9D8B030D-6E8A-4147-A177-3AD203B41FA5}">
                      <a16:colId xmlns:a16="http://schemas.microsoft.com/office/drawing/2014/main" val="2225550355"/>
                    </a:ext>
                  </a:extLst>
                </a:gridCol>
                <a:gridCol w="708141">
                  <a:extLst>
                    <a:ext uri="{9D8B030D-6E8A-4147-A177-3AD203B41FA5}">
                      <a16:colId xmlns:a16="http://schemas.microsoft.com/office/drawing/2014/main" val="2369329477"/>
                    </a:ext>
                  </a:extLst>
                </a:gridCol>
                <a:gridCol w="898410">
                  <a:extLst>
                    <a:ext uri="{9D8B030D-6E8A-4147-A177-3AD203B41FA5}">
                      <a16:colId xmlns:a16="http://schemas.microsoft.com/office/drawing/2014/main" val="2812512666"/>
                    </a:ext>
                  </a:extLst>
                </a:gridCol>
                <a:gridCol w="979263">
                  <a:extLst>
                    <a:ext uri="{9D8B030D-6E8A-4147-A177-3AD203B41FA5}">
                      <a16:colId xmlns:a16="http://schemas.microsoft.com/office/drawing/2014/main" val="1648089766"/>
                    </a:ext>
                  </a:extLst>
                </a:gridCol>
              </a:tblGrid>
              <a:tr h="643287">
                <a:tc>
                  <a:txBody>
                    <a:bodyPr/>
                    <a:lstStyle/>
                    <a:p>
                      <a:pPr algn="l"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GRRinPort</a:t>
                      </a:r>
                      <a:r>
                        <a:rPr lang="it-IT" sz="800" u="none" strike="noStrike" dirty="0">
                          <a:effectLst/>
                          <a:latin typeface="Open Sans Bold" panose="020B0806030504020204"/>
                          <a:cs typeface="Cavolini" panose="03000502040302020204" pitchFamily="66" charset="0"/>
                        </a:rPr>
                        <a:t> project
</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Test</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Duration (days)
</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Anolyte</a:t>
                      </a:r>
                      <a:r>
                        <a:rPr lang="it-IT" sz="800" u="none" strike="noStrike" dirty="0">
                          <a:effectLst/>
                          <a:latin typeface="Open Sans Bold" panose="020B0806030504020204"/>
                          <a:cs typeface="Cavolini" panose="03000502040302020204" pitchFamily="66" charset="0"/>
                        </a:rPr>
                        <a:t>
</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Catalyte</a:t>
                      </a:r>
                      <a:r>
                        <a:rPr lang="it-IT" sz="800" u="none" strike="noStrike" dirty="0">
                          <a:effectLst/>
                          <a:latin typeface="Open Sans Bold" panose="020B0806030504020204"/>
                          <a:cs typeface="Cavolini" panose="03000502040302020204" pitchFamily="66" charset="0"/>
                        </a:rPr>
                        <a:t>
</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675883651"/>
                  </a:ext>
                </a:extLst>
              </a:tr>
              <a:tr h="561308">
                <a:tc>
                  <a:txBody>
                    <a:bodyPr/>
                    <a:lstStyle/>
                    <a:p>
                      <a:pPr algn="l"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This</a:t>
                      </a:r>
                      <a:r>
                        <a:rPr lang="it-IT" sz="800" u="none" strike="noStrike" dirty="0">
                          <a:effectLst/>
                          <a:latin typeface="Open Sans Bold" panose="020B0806030504020204"/>
                          <a:cs typeface="Cavolini" panose="03000502040302020204" pitchFamily="66" charset="0"/>
                        </a:rPr>
                        <a:t> study</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P84 HEX</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b="0" i="0" u="none" strike="noStrike" dirty="0">
                          <a:effectLst/>
                          <a:latin typeface="Open Sans Bold" panose="020B0806030504020204"/>
                          <a:cs typeface="Cavolini" panose="03000502040302020204" pitchFamily="66" charset="0"/>
                        </a:rPr>
                        <a:t>95</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Tap</a:t>
                      </a:r>
                      <a:r>
                        <a:rPr lang="it-IT" sz="800" u="none" strike="noStrike" dirty="0">
                          <a:effectLst/>
                          <a:latin typeface="Open Sans Bold" panose="020B0806030504020204"/>
                          <a:cs typeface="Cavolini" panose="03000502040302020204" pitchFamily="66" charset="0"/>
                        </a:rPr>
                        <a:t> Water</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Tap</a:t>
                      </a:r>
                      <a:r>
                        <a:rPr lang="it-IT" sz="800" u="none" strike="noStrike" dirty="0">
                          <a:effectLst/>
                          <a:latin typeface="Open Sans Bold" panose="020B0806030504020204"/>
                          <a:cs typeface="Cavolini" panose="03000502040302020204" pitchFamily="66" charset="0"/>
                        </a:rPr>
                        <a:t> Water + HNO</a:t>
                      </a:r>
                      <a:r>
                        <a:rPr lang="it-IT" sz="800" u="none" strike="noStrike" baseline="-25000" dirty="0">
                          <a:effectLst/>
                          <a:latin typeface="Open Sans Bold" panose="020B0806030504020204"/>
                          <a:cs typeface="Cavolini" panose="03000502040302020204" pitchFamily="66" charset="0"/>
                        </a:rPr>
                        <a:t>3</a:t>
                      </a:r>
                      <a:r>
                        <a:rPr lang="it-IT" sz="800" u="none" strike="noStrike" dirty="0">
                          <a:effectLst/>
                          <a:latin typeface="Open Sans Bold" panose="020B0806030504020204"/>
                          <a:cs typeface="Cavolini" panose="03000502040302020204" pitchFamily="66" charset="0"/>
                        </a:rPr>
                        <a:t> 4,5M </a:t>
                      </a:r>
                    </a:p>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(pH 3)</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677448600"/>
                  </a:ext>
                </a:extLst>
              </a:tr>
            </a:tbl>
          </a:graphicData>
        </a:graphic>
      </p:graphicFrame>
    </p:spTree>
    <p:extLst>
      <p:ext uri="{BB962C8B-B14F-4D97-AF65-F5344CB8AC3E}">
        <p14:creationId xmlns:p14="http://schemas.microsoft.com/office/powerpoint/2010/main" val="4184834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Impianto pilota di decontaminazione elettrocinetica: risultati</a:t>
            </a:r>
            <a:endParaRPr lang="it-IT" i="1" dirty="0"/>
          </a:p>
        </p:txBody>
      </p:sp>
      <p:grpSp>
        <p:nvGrpSpPr>
          <p:cNvPr id="5" name="Gruppo 4">
            <a:extLst>
              <a:ext uri="{FF2B5EF4-FFF2-40B4-BE49-F238E27FC236}">
                <a16:creationId xmlns:a16="http://schemas.microsoft.com/office/drawing/2014/main" id="{76805A6F-CC8D-46E3-AF5E-C7C34D944D7F}"/>
              </a:ext>
            </a:extLst>
          </p:cNvPr>
          <p:cNvGrpSpPr/>
          <p:nvPr/>
        </p:nvGrpSpPr>
        <p:grpSpPr>
          <a:xfrm>
            <a:off x="296846" y="2176987"/>
            <a:ext cx="10291652" cy="5059414"/>
            <a:chOff x="301185" y="2176987"/>
            <a:chExt cx="9247281" cy="4545998"/>
          </a:xfrm>
        </p:grpSpPr>
        <p:sp>
          <p:nvSpPr>
            <p:cNvPr id="10" name="CasellaDiTesto 9">
              <a:extLst>
                <a:ext uri="{FF2B5EF4-FFF2-40B4-BE49-F238E27FC236}">
                  <a16:creationId xmlns:a16="http://schemas.microsoft.com/office/drawing/2014/main" id="{14185CCE-5312-42E8-A3AD-EF7BD7CDED99}"/>
                </a:ext>
              </a:extLst>
            </p:cNvPr>
            <p:cNvSpPr txBox="1"/>
            <p:nvPr/>
          </p:nvSpPr>
          <p:spPr>
            <a:xfrm>
              <a:off x="301185" y="2934330"/>
              <a:ext cx="3282237" cy="3788655"/>
            </a:xfrm>
            <a:prstGeom prst="rect">
              <a:avLst/>
            </a:prstGeom>
            <a:noFill/>
          </p:spPr>
          <p:txBody>
            <a:bodyPr wrap="square">
              <a:spAutoFit/>
            </a:bodyPr>
            <a:lstStyle/>
            <a:p>
              <a:pPr marL="171450" indent="-171450">
                <a:spcBef>
                  <a:spcPts val="1200"/>
                </a:spcBef>
                <a:buFont typeface="Wingdings" panose="05000000000000000000" pitchFamily="2" charset="2"/>
                <a:buChar char="ü"/>
              </a:pPr>
              <a:r>
                <a:rPr lang="en-US" sz="1400" dirty="0">
                  <a:latin typeface="Open Sans Bold" panose="020B0806030504020204"/>
                  <a:cs typeface="Cavolini" panose="020B0502040204020203" pitchFamily="66" charset="0"/>
                </a:rPr>
                <a:t>Le </a:t>
              </a:r>
              <a:r>
                <a:rPr lang="en-US" sz="1400" dirty="0" err="1">
                  <a:latin typeface="Open Sans Bold" panose="020B0806030504020204"/>
                  <a:cs typeface="Cavolini" panose="020B0502040204020203" pitchFamily="66" charset="0"/>
                </a:rPr>
                <a:t>rimozioni</a:t>
              </a:r>
              <a:r>
                <a:rPr lang="en-US" sz="1400" dirty="0">
                  <a:latin typeface="Open Sans Bold" panose="020B0806030504020204"/>
                  <a:cs typeface="Cavolini" panose="020B0502040204020203" pitchFamily="66" charset="0"/>
                </a:rPr>
                <a:t> di Cr, Ni, Pb, Cu, Zn dopo 70 e 95 </a:t>
              </a:r>
              <a:r>
                <a:rPr lang="en-US" sz="1400" dirty="0" err="1">
                  <a:latin typeface="Open Sans Bold" panose="020B0806030504020204"/>
                  <a:cs typeface="Cavolini" panose="020B0502040204020203" pitchFamily="66" charset="0"/>
                </a:rPr>
                <a:t>giorni</a:t>
              </a:r>
              <a:r>
                <a:rPr lang="en-US" sz="1400" dirty="0">
                  <a:latin typeface="Open Sans Bold" panose="020B0806030504020204"/>
                  <a:cs typeface="Cavolini" panose="020B0502040204020203" pitchFamily="66" charset="0"/>
                </a:rPr>
                <a:t> di </a:t>
              </a:r>
              <a:r>
                <a:rPr lang="en-US" sz="1400" dirty="0" err="1">
                  <a:latin typeface="Open Sans Bold" panose="020B0806030504020204"/>
                  <a:cs typeface="Cavolini" panose="020B0502040204020203" pitchFamily="66" charset="0"/>
                </a:rPr>
                <a:t>trattamento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sono</a:t>
              </a:r>
              <a:r>
                <a:rPr lang="en-US" sz="1400" dirty="0">
                  <a:latin typeface="Open Sans Bold" panose="020B0806030504020204"/>
                  <a:cs typeface="Cavolini" panose="020B0502040204020203" pitchFamily="66" charset="0"/>
                </a:rPr>
                <a:t> state </a:t>
              </a:r>
              <a:r>
                <a:rPr lang="en-US" sz="1400" dirty="0" err="1">
                  <a:latin typeface="Open Sans Bold" panose="020B0806030504020204"/>
                  <a:cs typeface="Cavolini" panose="020B0502040204020203" pitchFamily="66" charset="0"/>
                </a:rPr>
                <a:t>misurate</a:t>
              </a:r>
              <a:r>
                <a:rPr lang="en-US" sz="1400" dirty="0">
                  <a:latin typeface="Open Sans Bold" panose="020B0806030504020204"/>
                  <a:cs typeface="Cavolini" panose="020B0502040204020203" pitchFamily="66" charset="0"/>
                </a:rPr>
                <a:t> con </a:t>
              </a:r>
              <a:r>
                <a:rPr lang="en-US" sz="1400" dirty="0" err="1">
                  <a:latin typeface="Open Sans Bold" panose="020B0806030504020204"/>
                  <a:cs typeface="Cavolini" panose="020B0502040204020203" pitchFamily="66" charset="0"/>
                </a:rPr>
                <a:t>determinazione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analitica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dei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metalli</a:t>
              </a:r>
              <a:r>
                <a:rPr lang="en-US" sz="1400" dirty="0">
                  <a:latin typeface="Open Sans Bold" panose="020B0806030504020204"/>
                  <a:cs typeface="Cavolini" panose="020B0502040204020203" pitchFamily="66" charset="0"/>
                </a:rPr>
                <a:t> in </a:t>
              </a:r>
              <a:r>
                <a:rPr lang="en-US" sz="1400" dirty="0" err="1">
                  <a:latin typeface="Open Sans Bold" panose="020B0806030504020204"/>
                  <a:cs typeface="Cavolini" panose="020B0502040204020203" pitchFamily="66" charset="0"/>
                </a:rPr>
                <a:t>campioni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prelevati</a:t>
              </a:r>
              <a:r>
                <a:rPr lang="en-US" sz="1400" dirty="0">
                  <a:latin typeface="Open Sans Bold" panose="020B0806030504020204"/>
                  <a:cs typeface="Cavolini" panose="020B0502040204020203" pitchFamily="66" charset="0"/>
                </a:rPr>
                <a:t> in </a:t>
              </a:r>
              <a:r>
                <a:rPr lang="en-US" sz="1400" dirty="0" err="1">
                  <a:latin typeface="Open Sans Bold" panose="020B0806030504020204"/>
                  <a:cs typeface="Cavolini" panose="020B0502040204020203" pitchFamily="66" charset="0"/>
                </a:rPr>
                <a:t>tre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sezioni</a:t>
              </a:r>
              <a:r>
                <a:rPr lang="en-US" sz="1400" dirty="0">
                  <a:latin typeface="Open Sans Bold" panose="020B0806030504020204"/>
                  <a:cs typeface="Cavolini" panose="020B0502040204020203" pitchFamily="66" charset="0"/>
                </a:rPr>
                <a:t> (al </a:t>
              </a:r>
              <a:r>
                <a:rPr lang="en-US" sz="1400" dirty="0" err="1">
                  <a:latin typeface="Open Sans Bold" panose="020B0806030504020204"/>
                  <a:cs typeface="Cavolini" panose="020B0502040204020203" pitchFamily="66" charset="0"/>
                </a:rPr>
                <a:t>catodo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all'anodo</a:t>
              </a:r>
              <a:r>
                <a:rPr lang="en-US" sz="1400" dirty="0">
                  <a:latin typeface="Open Sans Bold" panose="020B0806030504020204"/>
                  <a:cs typeface="Cavolini" panose="020B0502040204020203" pitchFamily="66" charset="0"/>
                </a:rPr>
                <a:t> e al </a:t>
              </a:r>
              <a:r>
                <a:rPr lang="en-US" sz="1400" dirty="0" err="1">
                  <a:latin typeface="Open Sans Bold" panose="020B0806030504020204"/>
                  <a:cs typeface="Cavolini" panose="020B0502040204020203" pitchFamily="66" charset="0"/>
                </a:rPr>
                <a:t>centro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nella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parte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alta</a:t>
              </a:r>
              <a:r>
                <a:rPr lang="en-US" sz="1400" dirty="0">
                  <a:latin typeface="Open Sans Bold" panose="020B0806030504020204"/>
                  <a:cs typeface="Cavolini" panose="020B0502040204020203" pitchFamily="66" charset="0"/>
                </a:rPr>
                <a:t> e </a:t>
              </a:r>
              <a:r>
                <a:rPr lang="en-US" sz="1400" dirty="0" err="1">
                  <a:latin typeface="Open Sans Bold" panose="020B0806030504020204"/>
                  <a:cs typeface="Cavolini" panose="020B0502040204020203" pitchFamily="66" charset="0"/>
                </a:rPr>
                <a:t>bassa</a:t>
              </a:r>
              <a:r>
                <a:rPr lang="en-US" sz="1400" dirty="0">
                  <a:latin typeface="Open Sans Bold" panose="020B0806030504020204"/>
                  <a:cs typeface="Cavolini" panose="020B0502040204020203" pitchFamily="66" charset="0"/>
                </a:rPr>
                <a:t> del </a:t>
              </a:r>
              <a:r>
                <a:rPr lang="en-US" sz="1400" dirty="0" err="1">
                  <a:latin typeface="Open Sans Bold" panose="020B0806030504020204"/>
                  <a:cs typeface="Cavolini" panose="020B0502040204020203" pitchFamily="66" charset="0"/>
                </a:rPr>
                <a:t>prototipo</a:t>
              </a:r>
              <a:endParaRPr lang="en-US" sz="1400" dirty="0">
                <a:latin typeface="Open Sans Bold" panose="020B0806030504020204"/>
                <a:cs typeface="Cavolini" panose="020B0502040204020203" pitchFamily="66" charset="0"/>
              </a:endParaRPr>
            </a:p>
            <a:p>
              <a:pPr marL="171450" indent="-171450">
                <a:spcBef>
                  <a:spcPts val="1200"/>
                </a:spcBef>
                <a:buFont typeface="Wingdings" panose="05000000000000000000" pitchFamily="2" charset="2"/>
                <a:buChar char="ü"/>
              </a:pPr>
              <a:r>
                <a:rPr lang="en-US" sz="1400" dirty="0">
                  <a:latin typeface="Open Sans Bold" panose="020B0806030504020204"/>
                  <a:cs typeface="Cavolini" panose="020B0502040204020203" pitchFamily="66" charset="0"/>
                </a:rPr>
                <a:t>La </a:t>
              </a:r>
              <a:r>
                <a:rPr lang="en-US" sz="1400" dirty="0" err="1">
                  <a:latin typeface="Open Sans Bold" panose="020B0806030504020204"/>
                  <a:cs typeface="Cavolini" panose="020B0502040204020203" pitchFamily="66" charset="0"/>
                </a:rPr>
                <a:t>rimozione</a:t>
              </a:r>
              <a:r>
                <a:rPr lang="en-US" sz="1400" dirty="0">
                  <a:latin typeface="Open Sans Bold" panose="020B0806030504020204"/>
                  <a:cs typeface="Cavolini" panose="020B0502040204020203" pitchFamily="66" charset="0"/>
                </a:rPr>
                <a:t> è </a:t>
              </a:r>
              <a:r>
                <a:rPr lang="en-US" sz="1400" dirty="0" err="1">
                  <a:latin typeface="Open Sans Bold" panose="020B0806030504020204"/>
                  <a:cs typeface="Cavolini" panose="020B0502040204020203" pitchFamily="66" charset="0"/>
                </a:rPr>
                <a:t>avvenuta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principalmente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nella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parte</a:t>
              </a:r>
              <a:r>
                <a:rPr lang="en-US" sz="1400" dirty="0">
                  <a:latin typeface="Open Sans Bold" panose="020B0806030504020204"/>
                  <a:cs typeface="Cavolini" panose="020B0502040204020203" pitchFamily="66" charset="0"/>
                </a:rPr>
                <a:t> finale del test, </a:t>
              </a:r>
              <a:r>
                <a:rPr lang="en-US" sz="1400" dirty="0" err="1">
                  <a:latin typeface="Open Sans Bold" panose="020B0806030504020204"/>
                  <a:cs typeface="Cavolini" panose="020B0502040204020203" pitchFamily="66" charset="0"/>
                </a:rPr>
                <a:t>fra</a:t>
              </a:r>
              <a:r>
                <a:rPr lang="en-US" sz="1400" dirty="0">
                  <a:latin typeface="Open Sans Bold" panose="020B0806030504020204"/>
                  <a:cs typeface="Cavolini" panose="020B0502040204020203" pitchFamily="66" charset="0"/>
                </a:rPr>
                <a:t> il 70° e il 95° </a:t>
              </a:r>
              <a:r>
                <a:rPr lang="en-US" sz="1400" dirty="0" err="1">
                  <a:latin typeface="Open Sans Bold" panose="020B0806030504020204"/>
                  <a:cs typeface="Cavolini" panose="020B0502040204020203" pitchFamily="66" charset="0"/>
                </a:rPr>
                <a:t>giorno</a:t>
              </a:r>
              <a:r>
                <a:rPr lang="en-US" sz="1400" dirty="0">
                  <a:latin typeface="Open Sans Bold" panose="020B0806030504020204"/>
                  <a:cs typeface="Cavolini" panose="020B0502040204020203" pitchFamily="66" charset="0"/>
                </a:rPr>
                <a:t>, a </a:t>
              </a:r>
              <a:r>
                <a:rPr lang="en-US" sz="1400" dirty="0" err="1">
                  <a:latin typeface="Open Sans Bold" panose="020B0806030504020204"/>
                  <a:cs typeface="Cavolini" panose="020B0502040204020203" pitchFamily="66" charset="0"/>
                </a:rPr>
                <a:t>conferma</a:t>
              </a:r>
              <a:r>
                <a:rPr lang="en-US" sz="1400" dirty="0">
                  <a:latin typeface="Open Sans Bold" panose="020B0806030504020204"/>
                  <a:cs typeface="Cavolini" panose="020B0502040204020203" pitchFamily="66" charset="0"/>
                </a:rPr>
                <a:t> di </a:t>
              </a:r>
              <a:r>
                <a:rPr lang="en-US" sz="1400" dirty="0" err="1">
                  <a:latin typeface="Open Sans Bold" panose="020B0806030504020204"/>
                  <a:cs typeface="Cavolini" panose="020B0502040204020203" pitchFamily="66" charset="0"/>
                </a:rPr>
                <a:t>quanto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osservato</a:t>
              </a:r>
              <a:r>
                <a:rPr lang="en-US" sz="1400" dirty="0">
                  <a:latin typeface="Open Sans Bold" panose="020B0806030504020204"/>
                  <a:cs typeface="Cavolini" panose="020B0502040204020203" pitchFamily="66" charset="0"/>
                </a:rPr>
                <a:t> in </a:t>
              </a:r>
              <a:r>
                <a:rPr lang="en-US" sz="1400" dirty="0" err="1">
                  <a:latin typeface="Open Sans Bold" panose="020B0806030504020204"/>
                  <a:cs typeface="Cavolini" panose="020B0502040204020203" pitchFamily="66" charset="0"/>
                </a:rPr>
                <a:t>precedenti</a:t>
              </a:r>
              <a:r>
                <a:rPr lang="en-US" sz="1400" dirty="0">
                  <a:latin typeface="Open Sans Bold" panose="020B0806030504020204"/>
                  <a:cs typeface="Cavolini" panose="020B0502040204020203" pitchFamily="66" charset="0"/>
                </a:rPr>
                <a:t> test con </a:t>
              </a:r>
              <a:r>
                <a:rPr lang="en-US" sz="1400" dirty="0" err="1">
                  <a:latin typeface="Open Sans Bold" panose="020B0806030504020204"/>
                  <a:cs typeface="Cavolini" panose="020B0502040204020203" pitchFamily="66" charset="0"/>
                </a:rPr>
                <a:t>sedimenti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marini</a:t>
              </a:r>
              <a:r>
                <a:rPr lang="en-US" sz="1400" dirty="0">
                  <a:latin typeface="Open Sans Bold" panose="020B0806030504020204"/>
                  <a:cs typeface="Cavolini" panose="020B0502040204020203" pitchFamily="66" charset="0"/>
                </a:rPr>
                <a:t> con </a:t>
              </a:r>
              <a:r>
                <a:rPr lang="en-US" sz="1400" dirty="0" err="1">
                  <a:latin typeface="Open Sans Bold" panose="020B0806030504020204"/>
                  <a:cs typeface="Cavolini" panose="020B0502040204020203" pitchFamily="66" charset="0"/>
                </a:rPr>
                <a:t>contaminazione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reale</a:t>
              </a:r>
              <a:endParaRPr lang="en-US" sz="1400" dirty="0">
                <a:latin typeface="Open Sans Bold" panose="020B0806030504020204"/>
                <a:cs typeface="Cavolini" panose="020B0502040204020203" pitchFamily="66" charset="0"/>
              </a:endParaRPr>
            </a:p>
            <a:p>
              <a:pPr marL="171450" indent="-171450">
                <a:spcBef>
                  <a:spcPts val="1200"/>
                </a:spcBef>
                <a:buFont typeface="Wingdings" panose="05000000000000000000" pitchFamily="2" charset="2"/>
                <a:buChar char="ü"/>
              </a:pPr>
              <a:r>
                <a:rPr lang="en-US" sz="1400" dirty="0">
                  <a:latin typeface="Open Sans Bold" panose="020B0806030504020204"/>
                  <a:cs typeface="Cavolini" panose="020B0502040204020203" pitchFamily="66" charset="0"/>
                </a:rPr>
                <a:t>Al </a:t>
              </a:r>
              <a:r>
                <a:rPr lang="en-US" sz="1400" dirty="0" err="1">
                  <a:latin typeface="Open Sans Bold" panose="020B0806030504020204"/>
                  <a:cs typeface="Cavolini" panose="020B0502040204020203" pitchFamily="66" charset="0"/>
                </a:rPr>
                <a:t>termine</a:t>
              </a:r>
              <a:r>
                <a:rPr lang="en-US" sz="1400" dirty="0">
                  <a:latin typeface="Open Sans Bold" panose="020B0806030504020204"/>
                  <a:cs typeface="Cavolini" panose="020B0502040204020203" pitchFamily="66" charset="0"/>
                </a:rPr>
                <a:t> del test la </a:t>
              </a:r>
              <a:r>
                <a:rPr lang="en-US" sz="1400" dirty="0" err="1">
                  <a:latin typeface="Open Sans Bold" panose="020B0806030504020204"/>
                  <a:cs typeface="Cavolini" panose="020B0502040204020203" pitchFamily="66" charset="0"/>
                </a:rPr>
                <a:t>concentrazione</a:t>
              </a:r>
              <a:r>
                <a:rPr lang="en-US" sz="1400" dirty="0">
                  <a:latin typeface="Open Sans Bold" panose="020B0806030504020204"/>
                  <a:cs typeface="Cavolini" panose="020B0502040204020203" pitchFamily="66" charset="0"/>
                </a:rPr>
                <a:t> è </a:t>
              </a:r>
              <a:r>
                <a:rPr lang="en-US" sz="1400" dirty="0" err="1">
                  <a:latin typeface="Open Sans Bold" panose="020B0806030504020204"/>
                  <a:cs typeface="Cavolini" panose="020B0502040204020203" pitchFamily="66" charset="0"/>
                </a:rPr>
                <a:t>risultata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relativamente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omogenea</a:t>
              </a:r>
              <a:r>
                <a:rPr lang="en-US" sz="1400" dirty="0">
                  <a:latin typeface="Open Sans Bold" panose="020B0806030504020204"/>
                  <a:cs typeface="Cavolini" panose="020B0502040204020203" pitchFamily="66" charset="0"/>
                </a:rPr>
                <a:t>, con </a:t>
              </a:r>
              <a:r>
                <a:rPr lang="en-US" sz="1400" dirty="0" err="1">
                  <a:latin typeface="Open Sans Bold" panose="020B0806030504020204"/>
                  <a:cs typeface="Cavolini" panose="020B0502040204020203" pitchFamily="66" charset="0"/>
                </a:rPr>
                <a:t>valori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leggermente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inferiori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all'anodo</a:t>
              </a:r>
              <a:endParaRPr lang="en-US" sz="1400" dirty="0">
                <a:latin typeface="Open Sans Bold" panose="020B0806030504020204"/>
                <a:cs typeface="Cavolini" panose="020B0502040204020203" pitchFamily="66" charset="0"/>
              </a:endParaRPr>
            </a:p>
            <a:p>
              <a:pPr marL="171450" indent="-171450">
                <a:spcBef>
                  <a:spcPts val="1200"/>
                </a:spcBef>
                <a:buFont typeface="Wingdings" panose="05000000000000000000" pitchFamily="2" charset="2"/>
                <a:buChar char="ü"/>
              </a:pPr>
              <a:r>
                <a:rPr lang="en-US" sz="1400" dirty="0">
                  <a:latin typeface="Open Sans Bold" panose="020B0806030504020204"/>
                  <a:cs typeface="Cavolini" panose="020B0502040204020203" pitchFamily="66" charset="0"/>
                </a:rPr>
                <a:t>Per Cu, Cr e Pb il </a:t>
              </a:r>
              <a:r>
                <a:rPr lang="en-US" sz="1400" dirty="0" err="1">
                  <a:latin typeface="Open Sans Bold" panose="020B0806030504020204"/>
                  <a:cs typeface="Cavolini" panose="020B0502040204020203" pitchFamily="66" charset="0"/>
                </a:rPr>
                <a:t>massimo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valore</a:t>
              </a:r>
              <a:r>
                <a:rPr lang="en-US" sz="1400" dirty="0">
                  <a:latin typeface="Open Sans Bold" panose="020B0806030504020204"/>
                  <a:cs typeface="Cavolini" panose="020B0502040204020203" pitchFamily="66" charset="0"/>
                </a:rPr>
                <a:t> è </a:t>
              </a:r>
              <a:r>
                <a:rPr lang="en-US" sz="1400" dirty="0" err="1">
                  <a:latin typeface="Open Sans Bold" panose="020B0806030504020204"/>
                  <a:cs typeface="Cavolini" panose="020B0502040204020203" pitchFamily="66" charset="0"/>
                </a:rPr>
                <a:t>stato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riscontrato</a:t>
              </a:r>
              <a:r>
                <a:rPr lang="en-US" sz="1400" dirty="0">
                  <a:latin typeface="Open Sans Bold" panose="020B0806030504020204"/>
                  <a:cs typeface="Cavolini" panose="020B0502040204020203" pitchFamily="66" charset="0"/>
                </a:rPr>
                <a:t> al </a:t>
              </a:r>
              <a:r>
                <a:rPr lang="en-US" sz="1400" dirty="0" err="1">
                  <a:latin typeface="Open Sans Bold" panose="020B0806030504020204"/>
                  <a:cs typeface="Cavolini" panose="020B0502040204020203" pitchFamily="66" charset="0"/>
                </a:rPr>
                <a:t>centro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della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cella</a:t>
              </a:r>
              <a:r>
                <a:rPr lang="en-US" sz="1400" dirty="0">
                  <a:latin typeface="Open Sans Bold" panose="020B0806030504020204"/>
                  <a:cs typeface="Cavolini" panose="020B0502040204020203" pitchFamily="66" charset="0"/>
                </a:rPr>
                <a:t>. </a:t>
              </a:r>
            </a:p>
          </p:txBody>
        </p:sp>
        <p:sp>
          <p:nvSpPr>
            <p:cNvPr id="16" name="Rectangle 2">
              <a:extLst>
                <a:ext uri="{FF2B5EF4-FFF2-40B4-BE49-F238E27FC236}">
                  <a16:creationId xmlns:a16="http://schemas.microsoft.com/office/drawing/2014/main" id="{4C3FB2A6-8D19-479D-A7E6-3E7B5ACC009E}"/>
                </a:ext>
              </a:extLst>
            </p:cNvPr>
            <p:cNvSpPr>
              <a:spLocks noChangeArrowheads="1"/>
            </p:cNvSpPr>
            <p:nvPr/>
          </p:nvSpPr>
          <p:spPr bwMode="auto">
            <a:xfrm>
              <a:off x="404466" y="2964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7" name="CasellaDiTesto 16">
              <a:extLst>
                <a:ext uri="{FF2B5EF4-FFF2-40B4-BE49-F238E27FC236}">
                  <a16:creationId xmlns:a16="http://schemas.microsoft.com/office/drawing/2014/main" id="{C1EC0DFC-9AFC-416B-ACDA-7F8CA03B63F9}"/>
                </a:ext>
              </a:extLst>
            </p:cNvPr>
            <p:cNvSpPr txBox="1"/>
            <p:nvPr/>
          </p:nvSpPr>
          <p:spPr>
            <a:xfrm>
              <a:off x="339606" y="2254587"/>
              <a:ext cx="3733549" cy="525433"/>
            </a:xfrm>
            <a:prstGeom prst="rect">
              <a:avLst/>
            </a:prstGeom>
            <a:noFill/>
          </p:spPr>
          <p:txBody>
            <a:bodyPr wrap="square">
              <a:spAutoFit/>
            </a:bodyPr>
            <a:lstStyle/>
            <a:p>
              <a:r>
                <a:rPr lang="it-IT" sz="1600" dirty="0">
                  <a:effectLst/>
                  <a:latin typeface="Open Sans Bold" panose="020B0806030504020204"/>
                  <a:ea typeface="MS Mincho" panose="02020609040205080304" pitchFamily="49" charset="-128"/>
                  <a:cs typeface="Cavolini" panose="03000502040302020204" pitchFamily="66" charset="0"/>
                </a:rPr>
                <a:t>Rimozioni di Cr, Pb, </a:t>
              </a:r>
              <a:r>
                <a:rPr lang="it-IT" sz="1600" dirty="0" err="1">
                  <a:effectLst/>
                  <a:latin typeface="Open Sans Bold" panose="020B0806030504020204"/>
                  <a:ea typeface="MS Mincho" panose="02020609040205080304" pitchFamily="49" charset="-128"/>
                  <a:cs typeface="Cavolini" panose="03000502040302020204" pitchFamily="66" charset="0"/>
                </a:rPr>
                <a:t>Cd</a:t>
              </a:r>
              <a:r>
                <a:rPr lang="it-IT" sz="1600" dirty="0">
                  <a:effectLst/>
                  <a:latin typeface="Open Sans Bold" panose="020B0806030504020204"/>
                  <a:ea typeface="MS Mincho" panose="02020609040205080304" pitchFamily="49" charset="-128"/>
                  <a:cs typeface="Cavolini" panose="03000502040302020204" pitchFamily="66" charset="0"/>
                </a:rPr>
                <a:t>, Ni, Cu, Zn osservate dopo 70 e 95 giorni</a:t>
              </a:r>
              <a:endParaRPr lang="it-IT" sz="1600" dirty="0">
                <a:latin typeface="Open Sans Bold" panose="020B0806030504020204"/>
                <a:cs typeface="Cavolini" panose="03000502040302020204" pitchFamily="66" charset="0"/>
              </a:endParaRPr>
            </a:p>
          </p:txBody>
        </p:sp>
        <p:pic>
          <p:nvPicPr>
            <p:cNvPr id="18" name="Immagine 17">
              <a:extLst>
                <a:ext uri="{FF2B5EF4-FFF2-40B4-BE49-F238E27FC236}">
                  <a16:creationId xmlns:a16="http://schemas.microsoft.com/office/drawing/2014/main" id="{53A8B11E-3061-4233-8DB6-E010F5875B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4255" y="2176987"/>
              <a:ext cx="5838639" cy="4333517"/>
            </a:xfrm>
            <a:prstGeom prst="rect">
              <a:avLst/>
            </a:prstGeom>
          </p:spPr>
        </p:pic>
      </p:grpSp>
    </p:spTree>
    <p:extLst>
      <p:ext uri="{BB962C8B-B14F-4D97-AF65-F5344CB8AC3E}">
        <p14:creationId xmlns:p14="http://schemas.microsoft.com/office/powerpoint/2010/main" val="2413727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Impianto pilota di decontaminazione elettrocinetica: risultati</a:t>
            </a:r>
            <a:endParaRPr lang="it-IT" i="1" dirty="0"/>
          </a:p>
        </p:txBody>
      </p:sp>
      <p:sp>
        <p:nvSpPr>
          <p:cNvPr id="8" name="Rectangle 2">
            <a:extLst>
              <a:ext uri="{FF2B5EF4-FFF2-40B4-BE49-F238E27FC236}">
                <a16:creationId xmlns:a16="http://schemas.microsoft.com/office/drawing/2014/main" id="{59FF9558-0C47-4389-8FD0-F1A6A049C11A}"/>
              </a:ext>
            </a:extLst>
          </p:cNvPr>
          <p:cNvSpPr>
            <a:spLocks noChangeArrowheads="1"/>
          </p:cNvSpPr>
          <p:nvPr/>
        </p:nvSpPr>
        <p:spPr bwMode="auto">
          <a:xfrm>
            <a:off x="458718" y="3257267"/>
            <a:ext cx="103418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CasellaDiTesto 8">
            <a:extLst>
              <a:ext uri="{FF2B5EF4-FFF2-40B4-BE49-F238E27FC236}">
                <a16:creationId xmlns:a16="http://schemas.microsoft.com/office/drawing/2014/main" id="{88227BDF-B936-4F6A-8D82-85B52C706847}"/>
              </a:ext>
            </a:extLst>
          </p:cNvPr>
          <p:cNvSpPr txBox="1"/>
          <p:nvPr/>
        </p:nvSpPr>
        <p:spPr>
          <a:xfrm>
            <a:off x="4497915" y="2354698"/>
            <a:ext cx="5769290" cy="338554"/>
          </a:xfrm>
          <a:prstGeom prst="rect">
            <a:avLst/>
          </a:prstGeom>
          <a:noFill/>
        </p:spPr>
        <p:txBody>
          <a:bodyPr wrap="square">
            <a:spAutoFit/>
          </a:bodyPr>
          <a:lstStyle/>
          <a:p>
            <a:r>
              <a:rPr lang="en-US" sz="1600" dirty="0" err="1">
                <a:effectLst/>
                <a:latin typeface="Open Sans Bold" panose="020B0806030504020204"/>
                <a:ea typeface="MS Mincho" panose="02020609040205080304" pitchFamily="49" charset="-128"/>
                <a:cs typeface="Cavolini" panose="03000502040302020204" pitchFamily="66" charset="0"/>
              </a:rPr>
              <a:t>Confronto</a:t>
            </a:r>
            <a:r>
              <a:rPr lang="en-US" sz="1600" dirty="0">
                <a:effectLst/>
                <a:latin typeface="Open Sans Bold" panose="020B0806030504020204"/>
                <a:ea typeface="MS Mincho" panose="02020609040205080304" pitchFamily="49" charset="-128"/>
                <a:cs typeface="Cavolini" panose="03000502040302020204" pitchFamily="66" charset="0"/>
              </a:rPr>
              <a:t> </a:t>
            </a:r>
            <a:r>
              <a:rPr lang="en-US" sz="1600" dirty="0" err="1">
                <a:effectLst/>
                <a:latin typeface="Open Sans Bold" panose="020B0806030504020204"/>
                <a:ea typeface="MS Mincho" panose="02020609040205080304" pitchFamily="49" charset="-128"/>
                <a:cs typeface="Cavolini" panose="03000502040302020204" pitchFamily="66" charset="0"/>
              </a:rPr>
              <a:t>fra</a:t>
            </a:r>
            <a:r>
              <a:rPr lang="en-US" sz="1600" dirty="0">
                <a:effectLst/>
                <a:latin typeface="Open Sans Bold" panose="020B0806030504020204"/>
                <a:ea typeface="MS Mincho" panose="02020609040205080304" pitchFamily="49" charset="-128"/>
                <a:cs typeface="Cavolini" panose="03000502040302020204" pitchFamily="66" charset="0"/>
              </a:rPr>
              <a:t> </a:t>
            </a:r>
            <a:r>
              <a:rPr lang="en-US" sz="1600" dirty="0" err="1">
                <a:effectLst/>
                <a:latin typeface="Open Sans Bold" panose="020B0806030504020204"/>
                <a:ea typeface="MS Mincho" panose="02020609040205080304" pitchFamily="49" charset="-128"/>
                <a:cs typeface="Cavolini" panose="03000502040302020204" pitchFamily="66" charset="0"/>
              </a:rPr>
              <a:t>giorno</a:t>
            </a:r>
            <a:r>
              <a:rPr lang="en-US" sz="1600" dirty="0">
                <a:effectLst/>
                <a:latin typeface="Open Sans Bold" panose="020B0806030504020204"/>
                <a:ea typeface="MS Mincho" panose="02020609040205080304" pitchFamily="49" charset="-128"/>
                <a:cs typeface="Cavolini" panose="03000502040302020204" pitchFamily="66" charset="0"/>
              </a:rPr>
              <a:t> 70 e </a:t>
            </a:r>
            <a:r>
              <a:rPr lang="en-US" sz="1600" dirty="0" err="1">
                <a:effectLst/>
                <a:latin typeface="Open Sans Bold" panose="020B0806030504020204"/>
                <a:ea typeface="MS Mincho" panose="02020609040205080304" pitchFamily="49" charset="-128"/>
                <a:cs typeface="Cavolini" panose="03000502040302020204" pitchFamily="66" charset="0"/>
              </a:rPr>
              <a:t>giorno</a:t>
            </a:r>
            <a:r>
              <a:rPr lang="en-US" sz="1600" dirty="0">
                <a:effectLst/>
                <a:latin typeface="Open Sans Bold" panose="020B0806030504020204"/>
                <a:ea typeface="MS Mincho" panose="02020609040205080304" pitchFamily="49" charset="-128"/>
                <a:cs typeface="Cavolini" panose="03000502040302020204" pitchFamily="66" charset="0"/>
              </a:rPr>
              <a:t> 95</a:t>
            </a:r>
            <a:endParaRPr lang="it-IT" sz="1600" dirty="0">
              <a:latin typeface="Open Sans Bold" panose="020B0806030504020204"/>
              <a:cs typeface="Cavolini" panose="03000502040302020204" pitchFamily="66" charset="0"/>
            </a:endParaRPr>
          </a:p>
        </p:txBody>
      </p:sp>
      <p:pic>
        <p:nvPicPr>
          <p:cNvPr id="11" name="Immagine 10">
            <a:extLst>
              <a:ext uri="{FF2B5EF4-FFF2-40B4-BE49-F238E27FC236}">
                <a16:creationId xmlns:a16="http://schemas.microsoft.com/office/drawing/2014/main" id="{0BE1B4DD-E764-44DD-AB13-56E27F3B9B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266" y="2454784"/>
            <a:ext cx="4205053" cy="2112119"/>
          </a:xfrm>
          <a:prstGeom prst="rect">
            <a:avLst/>
          </a:prstGeom>
        </p:spPr>
      </p:pic>
      <p:pic>
        <p:nvPicPr>
          <p:cNvPr id="12" name="Immagine 11">
            <a:extLst>
              <a:ext uri="{FF2B5EF4-FFF2-40B4-BE49-F238E27FC236}">
                <a16:creationId xmlns:a16="http://schemas.microsoft.com/office/drawing/2014/main" id="{FFE3843B-BAF1-401B-8620-9BA2825FBF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266" y="4566904"/>
            <a:ext cx="4205053" cy="2035265"/>
          </a:xfrm>
          <a:prstGeom prst="rect">
            <a:avLst/>
          </a:prstGeom>
        </p:spPr>
      </p:pic>
      <p:pic>
        <p:nvPicPr>
          <p:cNvPr id="13" name="Immagine 12">
            <a:extLst>
              <a:ext uri="{FF2B5EF4-FFF2-40B4-BE49-F238E27FC236}">
                <a16:creationId xmlns:a16="http://schemas.microsoft.com/office/drawing/2014/main" id="{87BA5B9D-3B89-46EE-9FC7-018654077E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8398" y="2835298"/>
            <a:ext cx="5858202" cy="3459600"/>
          </a:xfrm>
          <a:prstGeom prst="rect">
            <a:avLst/>
          </a:prstGeom>
        </p:spPr>
      </p:pic>
    </p:spTree>
    <p:extLst>
      <p:ext uri="{BB962C8B-B14F-4D97-AF65-F5344CB8AC3E}">
        <p14:creationId xmlns:p14="http://schemas.microsoft.com/office/powerpoint/2010/main" val="143397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Decontaminazione elettrocinetica: confronto con precedenti esperimenti</a:t>
            </a:r>
            <a:endParaRPr lang="it-IT" i="1" dirty="0"/>
          </a:p>
        </p:txBody>
      </p:sp>
      <p:sp>
        <p:nvSpPr>
          <p:cNvPr id="10" name="Rectangle 2">
            <a:extLst>
              <a:ext uri="{FF2B5EF4-FFF2-40B4-BE49-F238E27FC236}">
                <a16:creationId xmlns:a16="http://schemas.microsoft.com/office/drawing/2014/main" id="{22C41253-2C76-4268-A678-54FC384B1637}"/>
              </a:ext>
            </a:extLst>
          </p:cNvPr>
          <p:cNvSpPr>
            <a:spLocks noChangeArrowheads="1"/>
          </p:cNvSpPr>
          <p:nvPr/>
        </p:nvSpPr>
        <p:spPr bwMode="auto">
          <a:xfrm>
            <a:off x="404466" y="28173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latin typeface="Open Sans Bold" panose="020B0806030504020204"/>
            </a:endParaRPr>
          </a:p>
        </p:txBody>
      </p:sp>
      <p:graphicFrame>
        <p:nvGraphicFramePr>
          <p:cNvPr id="15" name="Segnaposto contenuto 4">
            <a:extLst>
              <a:ext uri="{FF2B5EF4-FFF2-40B4-BE49-F238E27FC236}">
                <a16:creationId xmlns:a16="http://schemas.microsoft.com/office/drawing/2014/main" id="{DE604EF6-9898-45A0-AC00-4377E8C6D791}"/>
              </a:ext>
            </a:extLst>
          </p:cNvPr>
          <p:cNvGraphicFramePr>
            <a:graphicFrameLocks noGrp="1"/>
          </p:cNvGraphicFramePr>
          <p:nvPr>
            <p:ph idx="1"/>
            <p:extLst>
              <p:ext uri="{D42A27DB-BD31-4B8C-83A1-F6EECF244321}">
                <p14:modId xmlns:p14="http://schemas.microsoft.com/office/powerpoint/2010/main" val="1486467240"/>
              </p:ext>
            </p:extLst>
          </p:nvPr>
        </p:nvGraphicFramePr>
        <p:xfrm>
          <a:off x="321892" y="4396429"/>
          <a:ext cx="4490085" cy="1736887"/>
        </p:xfrm>
        <a:graphic>
          <a:graphicData uri="http://schemas.openxmlformats.org/drawingml/2006/table">
            <a:tbl>
              <a:tblPr firstRow="1" firstCol="1" bandRow="1">
                <a:tableStyleId>{5C22544A-7EE6-4342-B048-85BDC9FD1C3A}</a:tableStyleId>
              </a:tblPr>
              <a:tblGrid>
                <a:gridCol w="753616">
                  <a:extLst>
                    <a:ext uri="{9D8B030D-6E8A-4147-A177-3AD203B41FA5}">
                      <a16:colId xmlns:a16="http://schemas.microsoft.com/office/drawing/2014/main" val="2711561694"/>
                    </a:ext>
                  </a:extLst>
                </a:gridCol>
                <a:gridCol w="634258">
                  <a:extLst>
                    <a:ext uri="{9D8B030D-6E8A-4147-A177-3AD203B41FA5}">
                      <a16:colId xmlns:a16="http://schemas.microsoft.com/office/drawing/2014/main" val="2225550355"/>
                    </a:ext>
                  </a:extLst>
                </a:gridCol>
                <a:gridCol w="637494">
                  <a:extLst>
                    <a:ext uri="{9D8B030D-6E8A-4147-A177-3AD203B41FA5}">
                      <a16:colId xmlns:a16="http://schemas.microsoft.com/office/drawing/2014/main" val="2369329477"/>
                    </a:ext>
                  </a:extLst>
                </a:gridCol>
                <a:gridCol w="567558">
                  <a:extLst>
                    <a:ext uri="{9D8B030D-6E8A-4147-A177-3AD203B41FA5}">
                      <a16:colId xmlns:a16="http://schemas.microsoft.com/office/drawing/2014/main" val="3330094388"/>
                    </a:ext>
                  </a:extLst>
                </a:gridCol>
                <a:gridCol w="987973">
                  <a:extLst>
                    <a:ext uri="{9D8B030D-6E8A-4147-A177-3AD203B41FA5}">
                      <a16:colId xmlns:a16="http://schemas.microsoft.com/office/drawing/2014/main" val="2812512666"/>
                    </a:ext>
                  </a:extLst>
                </a:gridCol>
                <a:gridCol w="909186">
                  <a:extLst>
                    <a:ext uri="{9D8B030D-6E8A-4147-A177-3AD203B41FA5}">
                      <a16:colId xmlns:a16="http://schemas.microsoft.com/office/drawing/2014/main" val="1648089766"/>
                    </a:ext>
                  </a:extLst>
                </a:gridCol>
              </a:tblGrid>
              <a:tr h="357300">
                <a:tc>
                  <a:txBody>
                    <a:bodyPr/>
                    <a:lstStyle/>
                    <a:p>
                      <a:pPr algn="l"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Project</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Test</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Duration (days)</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Current</a:t>
                      </a:r>
                      <a:r>
                        <a:rPr lang="it-IT" sz="800" u="none" strike="noStrike" dirty="0">
                          <a:effectLst/>
                          <a:latin typeface="Open Sans Bold" panose="020B0806030504020204"/>
                          <a:cs typeface="Cavolini" panose="03000502040302020204" pitchFamily="66" charset="0"/>
                        </a:rPr>
                        <a:t> </a:t>
                      </a:r>
                      <a:r>
                        <a:rPr lang="it-IT" sz="800" u="none" strike="noStrike" dirty="0" err="1">
                          <a:effectLst/>
                          <a:latin typeface="Open Sans Bold" panose="020B0806030504020204"/>
                          <a:cs typeface="Cavolini" panose="03000502040302020204" pitchFamily="66" charset="0"/>
                        </a:rPr>
                        <a:t>density</a:t>
                      </a:r>
                      <a:r>
                        <a:rPr lang="it-IT" sz="800" u="none" strike="noStrike" dirty="0">
                          <a:effectLst/>
                          <a:latin typeface="Open Sans Bold" panose="020B0806030504020204"/>
                          <a:cs typeface="Cavolini" panose="03000502040302020204" pitchFamily="66" charset="0"/>
                        </a:rPr>
                        <a:t> </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Anolyte</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Catolyte</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675883651"/>
                  </a:ext>
                </a:extLst>
              </a:tr>
              <a:tr h="224303">
                <a:tc rowSpan="3">
                  <a:txBody>
                    <a:bodyPr/>
                    <a:lstStyle/>
                    <a:p>
                      <a:pPr algn="l" fontAlgn="ctr">
                        <a:lnSpc>
                          <a:spcPct val="107000"/>
                        </a:lnSpc>
                        <a:spcBef>
                          <a:spcPts val="0"/>
                        </a:spcBef>
                        <a:spcAft>
                          <a:spcPts val="800"/>
                        </a:spcAft>
                      </a:pPr>
                      <a:r>
                        <a:rPr lang="da-DK" sz="800" u="none" strike="noStrike" dirty="0">
                          <a:effectLst/>
                          <a:latin typeface="Open Sans Bold" panose="020B0806030504020204"/>
                          <a:cs typeface="Cavolini" panose="03000502040302020204" pitchFamily="66" charset="0"/>
                        </a:rPr>
                        <a:t>Life+ SEKRET (Masi et Al.) </a:t>
                      </a:r>
                      <a:endParaRPr lang="da-DK"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a:effectLst/>
                          <a:latin typeface="Open Sans Bold" panose="020B0806030504020204"/>
                          <a:cs typeface="Cavolini" panose="03000502040302020204" pitchFamily="66" charset="0"/>
                        </a:rPr>
                        <a:t>EXP5</a:t>
                      </a:r>
                      <a:endParaRPr lang="it-IT" sz="1400" b="0" i="0" u="none" strike="noStrike">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a:effectLst/>
                          <a:latin typeface="Open Sans Bold" panose="020B0806030504020204"/>
                          <a:cs typeface="Cavolini" panose="03000502040302020204" pitchFamily="66" charset="0"/>
                        </a:rPr>
                        <a:t>32</a:t>
                      </a:r>
                      <a:endParaRPr lang="it-IT" sz="1400" b="0" i="0" u="none" strike="noStrike">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40</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Deionized</a:t>
                      </a:r>
                      <a:r>
                        <a:rPr lang="it-IT" sz="800" u="none" strike="noStrike" dirty="0">
                          <a:effectLst/>
                          <a:latin typeface="Open Sans Bold" panose="020B0806030504020204"/>
                          <a:cs typeface="Cavolini" panose="03000502040302020204" pitchFamily="66" charset="0"/>
                        </a:rPr>
                        <a:t> water</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600" u="none" strike="noStrike" dirty="0">
                          <a:effectLst/>
                          <a:latin typeface="Open Sans Bold" panose="020B0806030504020204"/>
                          <a:cs typeface="Cavolini" panose="03000502040302020204" pitchFamily="66" charset="0"/>
                        </a:rPr>
                        <a:t>HNO</a:t>
                      </a:r>
                      <a:r>
                        <a:rPr lang="it-IT" sz="600" u="none" strike="noStrike" baseline="-25000" dirty="0">
                          <a:effectLst/>
                          <a:latin typeface="Open Sans Bold" panose="020B0806030504020204"/>
                          <a:cs typeface="Cavolini" panose="03000502040302020204" pitchFamily="66" charset="0"/>
                        </a:rPr>
                        <a:t>3</a:t>
                      </a:r>
                      <a:r>
                        <a:rPr lang="it-IT" sz="600" u="none" strike="noStrike" dirty="0">
                          <a:effectLst/>
                          <a:latin typeface="Open Sans Bold" panose="020B0806030504020204"/>
                          <a:cs typeface="Cavolini" panose="03000502040302020204" pitchFamily="66" charset="0"/>
                        </a:rPr>
                        <a:t> 2,5M (pH 3)</a:t>
                      </a:r>
                      <a:endParaRPr lang="it-IT" sz="11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2226189962"/>
                  </a:ext>
                </a:extLst>
              </a:tr>
              <a:tr h="216184">
                <a:tc vMerge="1">
                  <a:txBody>
                    <a:bodyPr/>
                    <a:lstStyle/>
                    <a:p>
                      <a:endParaRPr lang="it-IT"/>
                    </a:p>
                  </a:txBody>
                  <a:tcP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EXP6</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63</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40</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Deionized</a:t>
                      </a:r>
                      <a:r>
                        <a:rPr lang="it-IT" sz="800" u="none" strike="noStrike" dirty="0">
                          <a:effectLst/>
                          <a:latin typeface="Open Sans Bold" panose="020B0806030504020204"/>
                          <a:cs typeface="Cavolini" panose="03000502040302020204" pitchFamily="66" charset="0"/>
                        </a:rPr>
                        <a:t> water</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600" u="none" strike="noStrike" dirty="0">
                          <a:effectLst/>
                          <a:latin typeface="Open Sans Bold" panose="020B0806030504020204"/>
                          <a:cs typeface="Cavolini" panose="03000502040302020204" pitchFamily="66" charset="0"/>
                        </a:rPr>
                        <a:t>HNO</a:t>
                      </a:r>
                      <a:r>
                        <a:rPr lang="it-IT" sz="600" u="none" strike="noStrike" baseline="-25000" dirty="0">
                          <a:effectLst/>
                          <a:latin typeface="Open Sans Bold" panose="020B0806030504020204"/>
                          <a:cs typeface="Cavolini" panose="03000502040302020204" pitchFamily="66" charset="0"/>
                        </a:rPr>
                        <a:t>3</a:t>
                      </a:r>
                      <a:r>
                        <a:rPr lang="it-IT" sz="600" u="none" strike="noStrike" dirty="0">
                          <a:effectLst/>
                          <a:latin typeface="Open Sans Bold" panose="020B0806030504020204"/>
                          <a:cs typeface="Cavolini" panose="03000502040302020204" pitchFamily="66" charset="0"/>
                        </a:rPr>
                        <a:t> 2,5M (pH 3)</a:t>
                      </a:r>
                      <a:endParaRPr lang="it-IT" sz="11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1755626849"/>
                  </a:ext>
                </a:extLst>
              </a:tr>
              <a:tr h="224500">
                <a:tc vMerge="1">
                  <a:txBody>
                    <a:bodyPr/>
                    <a:lstStyle/>
                    <a:p>
                      <a:endParaRPr lang="it-IT"/>
                    </a:p>
                  </a:txBody>
                  <a:tcP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EXP7</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120</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a:effectLst/>
                          <a:latin typeface="Open Sans Bold" panose="020B0806030504020204"/>
                          <a:cs typeface="Cavolini" panose="03000502040302020204" pitchFamily="66" charset="0"/>
                        </a:rPr>
                        <a:t>40</a:t>
                      </a:r>
                      <a:endParaRPr lang="it-IT" sz="1400" b="0" i="0" u="none" strike="noStrike">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Deionized</a:t>
                      </a:r>
                      <a:r>
                        <a:rPr lang="it-IT" sz="800" u="none" strike="noStrike" dirty="0">
                          <a:effectLst/>
                          <a:latin typeface="Open Sans Bold" panose="020B0806030504020204"/>
                          <a:cs typeface="Cavolini" panose="03000502040302020204" pitchFamily="66" charset="0"/>
                        </a:rPr>
                        <a:t> water</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600" u="none" strike="noStrike" dirty="0">
                          <a:effectLst/>
                          <a:latin typeface="Open Sans Bold" panose="020B0806030504020204"/>
                          <a:cs typeface="Cavolini" panose="03000502040302020204" pitchFamily="66" charset="0"/>
                        </a:rPr>
                        <a:t>HNO</a:t>
                      </a:r>
                      <a:r>
                        <a:rPr lang="it-IT" sz="600" u="none" strike="noStrike" baseline="-25000" dirty="0">
                          <a:effectLst/>
                          <a:latin typeface="Open Sans Bold" panose="020B0806030504020204"/>
                          <a:cs typeface="Cavolini" panose="03000502040302020204" pitchFamily="66" charset="0"/>
                        </a:rPr>
                        <a:t>3</a:t>
                      </a:r>
                      <a:r>
                        <a:rPr lang="it-IT" sz="600" u="none" strike="noStrike" dirty="0">
                          <a:effectLst/>
                          <a:latin typeface="Open Sans Bold" panose="020B0806030504020204"/>
                          <a:cs typeface="Cavolini" panose="03000502040302020204" pitchFamily="66" charset="0"/>
                        </a:rPr>
                        <a:t> 2,5M (pH 3)</a:t>
                      </a:r>
                      <a:endParaRPr lang="it-IT" sz="11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1024382312"/>
                  </a:ext>
                </a:extLst>
              </a:tr>
              <a:tr h="357300">
                <a:tc>
                  <a:txBody>
                    <a:bodyPr/>
                    <a:lstStyle/>
                    <a:p>
                      <a:pPr algn="l"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GRRinPORT</a:t>
                      </a:r>
                      <a:r>
                        <a:rPr lang="it-IT" sz="800" u="none" strike="noStrike" dirty="0">
                          <a:effectLst/>
                          <a:latin typeface="Open Sans Bold" panose="020B0806030504020204"/>
                          <a:cs typeface="Cavolini" panose="03000502040302020204" pitchFamily="66" charset="0"/>
                        </a:rPr>
                        <a:t> LAB Test</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a:effectLst/>
                          <a:latin typeface="Open Sans Bold" panose="020B0806030504020204"/>
                          <a:cs typeface="Cavolini" panose="03000502040302020204" pitchFamily="66" charset="0"/>
                        </a:rPr>
                        <a:t>P84 LAB</a:t>
                      </a:r>
                      <a:endParaRPr lang="it-IT" sz="1400" b="0" i="0" u="none" strike="noStrike">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53</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80</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Deionized</a:t>
                      </a:r>
                      <a:r>
                        <a:rPr lang="it-IT" sz="800" u="none" strike="noStrike" dirty="0">
                          <a:effectLst/>
                          <a:latin typeface="Open Sans Bold" panose="020B0806030504020204"/>
                          <a:cs typeface="Cavolini" panose="03000502040302020204" pitchFamily="66" charset="0"/>
                        </a:rPr>
                        <a:t> water</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600" u="none" strike="noStrike" dirty="0">
                          <a:effectLst/>
                          <a:latin typeface="Open Sans Bold" panose="020B0806030504020204"/>
                          <a:cs typeface="Cavolini" panose="03000502040302020204" pitchFamily="66" charset="0"/>
                        </a:rPr>
                        <a:t>HNO</a:t>
                      </a:r>
                      <a:r>
                        <a:rPr lang="it-IT" sz="600" u="none" strike="noStrike" baseline="-25000" dirty="0">
                          <a:effectLst/>
                          <a:latin typeface="Open Sans Bold" panose="020B0806030504020204"/>
                          <a:cs typeface="Cavolini" panose="03000502040302020204" pitchFamily="66" charset="0"/>
                        </a:rPr>
                        <a:t>3</a:t>
                      </a:r>
                      <a:r>
                        <a:rPr lang="it-IT" sz="600" u="none" strike="noStrike" dirty="0">
                          <a:effectLst/>
                          <a:latin typeface="Open Sans Bold" panose="020B0806030504020204"/>
                          <a:cs typeface="Cavolini" panose="03000502040302020204" pitchFamily="66" charset="0"/>
                        </a:rPr>
                        <a:t> 3,7M (pH 3)</a:t>
                      </a:r>
                      <a:endParaRPr lang="it-IT" sz="11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3503928160"/>
                  </a:ext>
                </a:extLst>
              </a:tr>
              <a:tr h="357300">
                <a:tc>
                  <a:txBody>
                    <a:bodyPr/>
                    <a:lstStyle/>
                    <a:p>
                      <a:pPr algn="l"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GRRinPort</a:t>
                      </a:r>
                      <a:r>
                        <a:rPr lang="it-IT" sz="800" u="none" strike="noStrike" dirty="0">
                          <a:effectLst/>
                          <a:latin typeface="Open Sans Bold" panose="020B0806030504020204"/>
                          <a:cs typeface="Cavolini" panose="03000502040302020204" pitchFamily="66" charset="0"/>
                        </a:rPr>
                        <a:t> PILOT test</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P84 HEX</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b="0" i="0" u="none" strike="noStrike" dirty="0">
                          <a:effectLst/>
                          <a:latin typeface="Open Sans Bold" panose="020B0806030504020204"/>
                          <a:cs typeface="Cavolini" panose="03000502040302020204" pitchFamily="66" charset="0"/>
                        </a:rPr>
                        <a:t>95</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a:effectLst/>
                          <a:latin typeface="Open Sans Bold" panose="020B0806030504020204"/>
                          <a:cs typeface="Cavolini" panose="03000502040302020204" pitchFamily="66" charset="0"/>
                        </a:rPr>
                        <a:t>25-30</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800" u="none" strike="noStrike" dirty="0" err="1">
                          <a:effectLst/>
                          <a:latin typeface="Open Sans Bold" panose="020B0806030504020204"/>
                          <a:cs typeface="Cavolini" panose="03000502040302020204" pitchFamily="66" charset="0"/>
                        </a:rPr>
                        <a:t>Tap</a:t>
                      </a:r>
                      <a:r>
                        <a:rPr lang="it-IT" sz="800" u="none" strike="noStrike" dirty="0">
                          <a:effectLst/>
                          <a:latin typeface="Open Sans Bold" panose="020B0806030504020204"/>
                          <a:cs typeface="Cavolini" panose="03000502040302020204" pitchFamily="66" charset="0"/>
                        </a:rPr>
                        <a:t> Water</a:t>
                      </a:r>
                      <a:endParaRPr lang="it-IT" sz="1400" b="0" i="0" u="none" strike="noStrike" dirty="0">
                        <a:effectLst/>
                        <a:latin typeface="Open Sans Bold" panose="020B0806030504020204"/>
                        <a:cs typeface="Cavolini" panose="03000502040302020204" pitchFamily="66" charset="0"/>
                      </a:endParaRPr>
                    </a:p>
                  </a:txBody>
                  <a:tcPr marL="68580" marR="68580" marT="9525" marB="0" anchor="ctr"/>
                </a:tc>
                <a:tc>
                  <a:txBody>
                    <a:bodyPr/>
                    <a:lstStyle/>
                    <a:p>
                      <a:pPr algn="ctr" fontAlgn="ctr">
                        <a:lnSpc>
                          <a:spcPct val="107000"/>
                        </a:lnSpc>
                        <a:spcBef>
                          <a:spcPts val="0"/>
                        </a:spcBef>
                        <a:spcAft>
                          <a:spcPts val="800"/>
                        </a:spcAft>
                      </a:pPr>
                      <a:r>
                        <a:rPr lang="it-IT" sz="600" u="none" strike="noStrike" dirty="0">
                          <a:effectLst/>
                          <a:latin typeface="Open Sans Bold" panose="020B0806030504020204"/>
                          <a:cs typeface="Cavolini" panose="03000502040302020204" pitchFamily="66" charset="0"/>
                        </a:rPr>
                        <a:t>HNO</a:t>
                      </a:r>
                      <a:r>
                        <a:rPr lang="it-IT" sz="600" u="none" strike="noStrike" baseline="-25000" dirty="0">
                          <a:effectLst/>
                          <a:latin typeface="Open Sans Bold" panose="020B0806030504020204"/>
                          <a:cs typeface="Cavolini" panose="03000502040302020204" pitchFamily="66" charset="0"/>
                        </a:rPr>
                        <a:t>3</a:t>
                      </a:r>
                      <a:r>
                        <a:rPr lang="it-IT" sz="600" u="none" strike="noStrike" dirty="0">
                          <a:effectLst/>
                          <a:latin typeface="Open Sans Bold" panose="020B0806030504020204"/>
                          <a:cs typeface="Cavolini" panose="03000502040302020204" pitchFamily="66" charset="0"/>
                        </a:rPr>
                        <a:t> 4,5M (pH 3)</a:t>
                      </a:r>
                      <a:endParaRPr lang="it-IT" sz="1100" b="0" i="0" u="none" strike="noStrike" dirty="0">
                        <a:effectLst/>
                        <a:latin typeface="Open Sans Bold" panose="020B0806030504020204"/>
                        <a:cs typeface="Cavolini" panose="03000502040302020204" pitchFamily="66" charset="0"/>
                      </a:endParaRPr>
                    </a:p>
                  </a:txBody>
                  <a:tcPr marL="68580" marR="68580" marT="9525" marB="0" anchor="ctr"/>
                </a:tc>
                <a:extLst>
                  <a:ext uri="{0D108BD9-81ED-4DB2-BD59-A6C34878D82A}">
                    <a16:rowId xmlns:a16="http://schemas.microsoft.com/office/drawing/2014/main" val="677448600"/>
                  </a:ext>
                </a:extLst>
              </a:tr>
            </a:tbl>
          </a:graphicData>
        </a:graphic>
      </p:graphicFrame>
      <p:pic>
        <p:nvPicPr>
          <p:cNvPr id="16" name="Immagine 15">
            <a:extLst>
              <a:ext uri="{FF2B5EF4-FFF2-40B4-BE49-F238E27FC236}">
                <a16:creationId xmlns:a16="http://schemas.microsoft.com/office/drawing/2014/main" id="{DFEFE266-AB14-4CE6-A7ED-4E899E52BE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52179" y="2910875"/>
            <a:ext cx="1097411" cy="1192242"/>
          </a:xfrm>
          <a:prstGeom prst="rect">
            <a:avLst/>
          </a:prstGeom>
        </p:spPr>
      </p:pic>
      <p:pic>
        <p:nvPicPr>
          <p:cNvPr id="17" name="Immagine 16">
            <a:extLst>
              <a:ext uri="{FF2B5EF4-FFF2-40B4-BE49-F238E27FC236}">
                <a16:creationId xmlns:a16="http://schemas.microsoft.com/office/drawing/2014/main" id="{2A555949-BD19-40D6-BE08-E12A933E83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606" y="2936112"/>
            <a:ext cx="2348746" cy="1157925"/>
          </a:xfrm>
          <a:prstGeom prst="rect">
            <a:avLst/>
          </a:prstGeom>
        </p:spPr>
      </p:pic>
      <p:sp>
        <p:nvSpPr>
          <p:cNvPr id="18" name="CasellaDiTesto 17">
            <a:extLst>
              <a:ext uri="{FF2B5EF4-FFF2-40B4-BE49-F238E27FC236}">
                <a16:creationId xmlns:a16="http://schemas.microsoft.com/office/drawing/2014/main" id="{B6753066-365D-4185-8F82-7BF417ADE913}"/>
              </a:ext>
            </a:extLst>
          </p:cNvPr>
          <p:cNvSpPr txBox="1"/>
          <p:nvPr/>
        </p:nvSpPr>
        <p:spPr>
          <a:xfrm>
            <a:off x="339606" y="2659113"/>
            <a:ext cx="4579334" cy="276999"/>
          </a:xfrm>
          <a:prstGeom prst="rect">
            <a:avLst/>
          </a:prstGeom>
          <a:noFill/>
        </p:spPr>
        <p:txBody>
          <a:bodyPr wrap="square">
            <a:spAutoFit/>
          </a:bodyPr>
          <a:lstStyle/>
          <a:p>
            <a:r>
              <a:rPr lang="it-IT" sz="1200" dirty="0">
                <a:latin typeface="Open Sans Bold" panose="020B0806030504020204"/>
                <a:cs typeface="Cavolini" panose="03000502040302020204" pitchFamily="66" charset="0"/>
              </a:rPr>
              <a:t>LAB Test                                            PILOT Test</a:t>
            </a:r>
          </a:p>
        </p:txBody>
      </p:sp>
      <p:sp>
        <p:nvSpPr>
          <p:cNvPr id="19" name="CasellaDiTesto 18">
            <a:extLst>
              <a:ext uri="{FF2B5EF4-FFF2-40B4-BE49-F238E27FC236}">
                <a16:creationId xmlns:a16="http://schemas.microsoft.com/office/drawing/2014/main" id="{FAB16EF9-D76E-40E0-8211-2728DD54BA29}"/>
              </a:ext>
            </a:extLst>
          </p:cNvPr>
          <p:cNvSpPr txBox="1"/>
          <p:nvPr/>
        </p:nvSpPr>
        <p:spPr>
          <a:xfrm>
            <a:off x="5037317" y="5897216"/>
            <a:ext cx="5056770" cy="584775"/>
          </a:xfrm>
          <a:prstGeom prst="rect">
            <a:avLst/>
          </a:prstGeom>
          <a:noFill/>
        </p:spPr>
        <p:txBody>
          <a:bodyPr wrap="square">
            <a:spAutoFit/>
          </a:bodyPr>
          <a:lstStyle/>
          <a:p>
            <a:r>
              <a:rPr lang="en-US" sz="1600" dirty="0">
                <a:latin typeface="Open Sans Bold" panose="020B0806030504020204"/>
                <a:cs typeface="Cavolini" panose="03000502040302020204" pitchFamily="66" charset="0"/>
              </a:rPr>
              <a:t>La </a:t>
            </a:r>
            <a:r>
              <a:rPr lang="en-US" sz="1600" dirty="0" err="1">
                <a:latin typeface="Open Sans Bold" panose="020B0806030504020204"/>
                <a:cs typeface="Cavolini" panose="03000502040302020204" pitchFamily="66" charset="0"/>
              </a:rPr>
              <a:t>configurazione</a:t>
            </a:r>
            <a:r>
              <a:rPr lang="en-US" sz="1600" dirty="0">
                <a:latin typeface="Open Sans Bold" panose="020B0806030504020204"/>
                <a:cs typeface="Cavolini" panose="03000502040302020204" pitchFamily="66" charset="0"/>
              </a:rPr>
              <a:t> </a:t>
            </a:r>
            <a:r>
              <a:rPr lang="en-US" sz="1600" dirty="0" err="1">
                <a:latin typeface="Open Sans Bold" panose="020B0806030504020204"/>
                <a:cs typeface="Cavolini" panose="03000502040302020204" pitchFamily="66" charset="0"/>
              </a:rPr>
              <a:t>esagonale</a:t>
            </a:r>
            <a:r>
              <a:rPr lang="en-US" sz="1600" dirty="0">
                <a:latin typeface="Open Sans Bold" panose="020B0806030504020204"/>
                <a:cs typeface="Cavolini" panose="03000502040302020204" pitchFamily="66" charset="0"/>
              </a:rPr>
              <a:t> </a:t>
            </a:r>
            <a:r>
              <a:rPr lang="en-US" sz="1600" dirty="0" err="1">
                <a:latin typeface="Open Sans Bold" panose="020B0806030504020204"/>
                <a:cs typeface="Cavolini" panose="03000502040302020204" pitchFamily="66" charset="0"/>
              </a:rPr>
              <a:t>degli</a:t>
            </a:r>
            <a:r>
              <a:rPr lang="en-US" sz="1600" dirty="0">
                <a:latin typeface="Open Sans Bold" panose="020B0806030504020204"/>
                <a:cs typeface="Cavolini" panose="03000502040302020204" pitchFamily="66" charset="0"/>
              </a:rPr>
              <a:t> </a:t>
            </a:r>
            <a:r>
              <a:rPr lang="en-US" sz="1600" dirty="0" err="1">
                <a:latin typeface="Open Sans Bold" panose="020B0806030504020204"/>
                <a:cs typeface="Cavolini" panose="03000502040302020204" pitchFamily="66" charset="0"/>
              </a:rPr>
              <a:t>elettrodi</a:t>
            </a:r>
            <a:r>
              <a:rPr lang="en-US" sz="1600" dirty="0">
                <a:latin typeface="Open Sans Bold" panose="020B0806030504020204"/>
                <a:cs typeface="Cavolini" panose="03000502040302020204" pitchFamily="66" charset="0"/>
              </a:rPr>
              <a:t> è </a:t>
            </a:r>
            <a:r>
              <a:rPr lang="en-US" sz="1600" dirty="0" err="1">
                <a:latin typeface="Open Sans Bold" panose="020B0806030504020204"/>
                <a:cs typeface="Cavolini" panose="03000502040302020204" pitchFamily="66" charset="0"/>
              </a:rPr>
              <a:t>risultata</a:t>
            </a:r>
            <a:r>
              <a:rPr lang="en-US" sz="1600" dirty="0">
                <a:latin typeface="Open Sans Bold" panose="020B0806030504020204"/>
                <a:cs typeface="Cavolini" panose="03000502040302020204" pitchFamily="66" charset="0"/>
              </a:rPr>
              <a:t> </a:t>
            </a:r>
            <a:r>
              <a:rPr lang="en-US" sz="1600" dirty="0" err="1">
                <a:latin typeface="Open Sans Bold" panose="020B0806030504020204"/>
                <a:cs typeface="Cavolini" panose="03000502040302020204" pitchFamily="66" charset="0"/>
              </a:rPr>
              <a:t>particolarmente</a:t>
            </a:r>
            <a:r>
              <a:rPr lang="en-US" sz="1600" dirty="0">
                <a:latin typeface="Open Sans Bold" panose="020B0806030504020204"/>
                <a:cs typeface="Cavolini" panose="03000502040302020204" pitchFamily="66" charset="0"/>
              </a:rPr>
              <a:t> </a:t>
            </a:r>
            <a:r>
              <a:rPr lang="en-US" sz="1600" dirty="0" err="1">
                <a:latin typeface="Open Sans Bold" panose="020B0806030504020204"/>
                <a:cs typeface="Cavolini" panose="03000502040302020204" pitchFamily="66" charset="0"/>
              </a:rPr>
              <a:t>efficace</a:t>
            </a:r>
            <a:endParaRPr lang="it-IT" sz="1600" dirty="0">
              <a:latin typeface="Open Sans Bold" panose="020B0806030504020204"/>
              <a:cs typeface="Cavolini" panose="03000502040302020204" pitchFamily="66" charset="0"/>
            </a:endParaRPr>
          </a:p>
        </p:txBody>
      </p:sp>
      <p:pic>
        <p:nvPicPr>
          <p:cNvPr id="20" name="Immagine 19">
            <a:extLst>
              <a:ext uri="{FF2B5EF4-FFF2-40B4-BE49-F238E27FC236}">
                <a16:creationId xmlns:a16="http://schemas.microsoft.com/office/drawing/2014/main" id="{BC4F3011-7E78-4E43-ADD4-794E40EB78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2050" y="2770189"/>
            <a:ext cx="6380042" cy="2905373"/>
          </a:xfrm>
          <a:prstGeom prst="rect">
            <a:avLst/>
          </a:prstGeom>
        </p:spPr>
      </p:pic>
    </p:spTree>
    <p:extLst>
      <p:ext uri="{BB962C8B-B14F-4D97-AF65-F5344CB8AC3E}">
        <p14:creationId xmlns:p14="http://schemas.microsoft.com/office/powerpoint/2010/main" val="193554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5FC01D-22FE-4937-9879-25A61DAC7988}"/>
              </a:ext>
            </a:extLst>
          </p:cNvPr>
          <p:cNvSpPr>
            <a:spLocks noGrp="1"/>
          </p:cNvSpPr>
          <p:nvPr>
            <p:ph type="title"/>
          </p:nvPr>
        </p:nvSpPr>
        <p:spPr/>
        <p:txBody>
          <a:bodyPr/>
          <a:lstStyle/>
          <a:p>
            <a:r>
              <a:rPr lang="it-IT" dirty="0"/>
              <a:t>Conclusioni 1/2: </a:t>
            </a:r>
            <a:r>
              <a:rPr lang="it-IT" dirty="0" err="1"/>
              <a:t>landfarming</a:t>
            </a:r>
            <a:endParaRPr lang="it-IT" dirty="0"/>
          </a:p>
        </p:txBody>
      </p:sp>
      <p:sp>
        <p:nvSpPr>
          <p:cNvPr id="5" name="Segnaposto contenuto 2">
            <a:extLst>
              <a:ext uri="{FF2B5EF4-FFF2-40B4-BE49-F238E27FC236}">
                <a16:creationId xmlns:a16="http://schemas.microsoft.com/office/drawing/2014/main" id="{835D41B4-A3A8-4CD5-8908-DC6D48A82AE5}"/>
              </a:ext>
            </a:extLst>
          </p:cNvPr>
          <p:cNvSpPr>
            <a:spLocks noGrp="1"/>
          </p:cNvSpPr>
          <p:nvPr>
            <p:ph idx="1"/>
          </p:nvPr>
        </p:nvSpPr>
        <p:spPr>
          <a:xfrm>
            <a:off x="403116" y="2413963"/>
            <a:ext cx="9966434" cy="4351338"/>
          </a:xfrm>
        </p:spPr>
        <p:txBody>
          <a:bodyPr>
            <a:noAutofit/>
          </a:bodyPr>
          <a:lstStyle/>
          <a:p>
            <a:pPr>
              <a:lnSpc>
                <a:spcPct val="107000"/>
              </a:lnSpc>
              <a:spcAft>
                <a:spcPts val="800"/>
              </a:spcAft>
            </a:pPr>
            <a:r>
              <a:rPr lang="it-IT" sz="1800" dirty="0">
                <a:latin typeface="Arial" panose="020B0604020202020204" pitchFamily="34" charset="0"/>
              </a:rPr>
              <a:t>Il </a:t>
            </a:r>
            <a:r>
              <a:rPr lang="it-IT" sz="1800" dirty="0" err="1">
                <a:latin typeface="Arial" panose="020B0604020202020204" pitchFamily="34" charset="0"/>
              </a:rPr>
              <a:t>landfarming</a:t>
            </a:r>
            <a:r>
              <a:rPr lang="it-IT" sz="1800" dirty="0">
                <a:latin typeface="Arial" panose="020B0604020202020204" pitchFamily="34" charset="0"/>
              </a:rPr>
              <a:t> è applicabile al trattamento dei sedimenti di dragaggio con tempi di trattamento e condizionamento iniziale sostenibili in </a:t>
            </a:r>
            <a:r>
              <a:rPr lang="it-IT" sz="1800" dirty="0" err="1">
                <a:latin typeface="Arial" panose="020B0604020202020204" pitchFamily="34" charset="0"/>
              </a:rPr>
              <a:t>temini</a:t>
            </a:r>
            <a:r>
              <a:rPr lang="it-IT" sz="1800" dirty="0">
                <a:latin typeface="Arial" panose="020B0604020202020204" pitchFamily="34" charset="0"/>
              </a:rPr>
              <a:t> di costi e reperimento del materiale necessario (sabbia locale; matrice </a:t>
            </a:r>
            <a:r>
              <a:rPr lang="it-IT" sz="1800" dirty="0" err="1">
                <a:latin typeface="Arial" panose="020B0604020202020204" pitchFamily="34" charset="0"/>
              </a:rPr>
              <a:t>lignocellolosica</a:t>
            </a:r>
            <a:r>
              <a:rPr lang="it-IT" sz="1800" dirty="0">
                <a:latin typeface="Arial" panose="020B0604020202020204" pitchFamily="34" charset="0"/>
              </a:rPr>
              <a:t>)</a:t>
            </a:r>
            <a:endParaRPr lang="it-IT" sz="1800" dirty="0">
              <a:effectLst/>
              <a:latin typeface="Arial" panose="020B0604020202020204" pitchFamily="34" charset="0"/>
              <a:ea typeface="Calibri" panose="020F0502020204030204" pitchFamily="34" charset="0"/>
            </a:endParaRPr>
          </a:p>
          <a:p>
            <a:pPr>
              <a:lnSpc>
                <a:spcPct val="107000"/>
              </a:lnSpc>
              <a:spcAft>
                <a:spcPts val="800"/>
              </a:spcAft>
            </a:pPr>
            <a:r>
              <a:rPr lang="it-IT" sz="1800" dirty="0">
                <a:latin typeface="Arial" panose="020B0604020202020204" pitchFamily="34" charset="0"/>
                <a:ea typeface="Calibri" panose="020F0502020204030204" pitchFamily="34" charset="0"/>
              </a:rPr>
              <a:t>La </a:t>
            </a:r>
            <a:r>
              <a:rPr lang="it-IT" sz="1800" dirty="0" err="1">
                <a:latin typeface="Arial" panose="020B0604020202020204" pitchFamily="34" charset="0"/>
                <a:ea typeface="Calibri" panose="020F0502020204030204" pitchFamily="34" charset="0"/>
              </a:rPr>
              <a:t>mycoremediation</a:t>
            </a:r>
            <a:r>
              <a:rPr lang="it-IT" sz="1800" dirty="0">
                <a:latin typeface="Arial" panose="020B0604020202020204" pitchFamily="34" charset="0"/>
                <a:ea typeface="Calibri" panose="020F0502020204030204" pitchFamily="34" charset="0"/>
              </a:rPr>
              <a:t> con strain autoctoni alla matrice accelera i processi di deplezione della contaminazione da idrocarburi pesanti</a:t>
            </a:r>
          </a:p>
          <a:p>
            <a:pPr>
              <a:lnSpc>
                <a:spcPct val="107000"/>
              </a:lnSpc>
              <a:spcAft>
                <a:spcPts val="800"/>
              </a:spcAft>
            </a:pPr>
            <a:r>
              <a:rPr lang="it-IT" sz="1800" dirty="0">
                <a:latin typeface="Arial" panose="020B0604020202020204" pitchFamily="34" charset="0"/>
                <a:ea typeface="Calibri" panose="020F0502020204030204" pitchFamily="34" charset="0"/>
              </a:rPr>
              <a:t>La </a:t>
            </a:r>
            <a:r>
              <a:rPr lang="it-IT" sz="1800" dirty="0" err="1">
                <a:latin typeface="Arial" panose="020B0604020202020204" pitchFamily="34" charset="0"/>
                <a:ea typeface="Calibri" panose="020F0502020204030204" pitchFamily="34" charset="0"/>
              </a:rPr>
              <a:t>mycoremediation</a:t>
            </a:r>
            <a:r>
              <a:rPr lang="it-IT" sz="1800" dirty="0">
                <a:latin typeface="Arial" panose="020B0604020202020204" pitchFamily="34" charset="0"/>
                <a:ea typeface="Calibri" panose="020F0502020204030204" pitchFamily="34" charset="0"/>
              </a:rPr>
              <a:t> accelera l'</a:t>
            </a:r>
            <a:r>
              <a:rPr lang="it-IT" sz="1800" dirty="0">
                <a:effectLst/>
                <a:latin typeface="Arial" panose="020B0604020202020204" pitchFamily="34" charset="0"/>
                <a:ea typeface="Calibri" panose="020F0502020204030204" pitchFamily="34" charset="0"/>
              </a:rPr>
              <a:t>umificazione della sostanza organica, giustificando un recupero in resilienza positivamente correlato all’aumento della biodiversità batterica, che differenzia significativamente le matrici </a:t>
            </a:r>
            <a:r>
              <a:rPr lang="it-IT" sz="1800" dirty="0" err="1">
                <a:effectLst/>
                <a:latin typeface="Arial" panose="020B0604020202020204" pitchFamily="34" charset="0"/>
                <a:ea typeface="Calibri" panose="020F0502020204030204" pitchFamily="34" charset="0"/>
              </a:rPr>
              <a:t>biostimolate</a:t>
            </a:r>
            <a:r>
              <a:rPr lang="it-IT" sz="1800" dirty="0">
                <a:effectLst/>
                <a:latin typeface="Arial" panose="020B0604020202020204" pitchFamily="34" charset="0"/>
                <a:ea typeface="Calibri" panose="020F0502020204030204" pitchFamily="34" charset="0"/>
              </a:rPr>
              <a:t> da quelle ammendate con il fungo</a:t>
            </a:r>
          </a:p>
          <a:p>
            <a:pPr>
              <a:lnSpc>
                <a:spcPct val="107000"/>
              </a:lnSpc>
              <a:spcAft>
                <a:spcPts val="800"/>
              </a:spcAft>
            </a:pPr>
            <a:r>
              <a:rPr lang="it-IT" sz="1800" dirty="0">
                <a:latin typeface="Arial" panose="020B0604020202020204" pitchFamily="34" charset="0"/>
              </a:rPr>
              <a:t>La </a:t>
            </a:r>
            <a:r>
              <a:rPr lang="it-IT" sz="1800" dirty="0" err="1">
                <a:latin typeface="Arial" panose="020B0604020202020204" pitchFamily="34" charset="0"/>
              </a:rPr>
              <a:t>mycoremediation</a:t>
            </a:r>
            <a:r>
              <a:rPr lang="it-IT" sz="1800" dirty="0">
                <a:latin typeface="Arial" panose="020B0604020202020204" pitchFamily="34" charset="0"/>
              </a:rPr>
              <a:t> favorisce un processo di recupero del sedimento trattato come matrice potenzialmente resiliente nell’ottica di un recupero della matrice trattata </a:t>
            </a:r>
            <a:endParaRPr lang="it-IT" sz="2000" dirty="0"/>
          </a:p>
        </p:txBody>
      </p:sp>
    </p:spTree>
    <p:extLst>
      <p:ext uri="{BB962C8B-B14F-4D97-AF65-F5344CB8AC3E}">
        <p14:creationId xmlns:p14="http://schemas.microsoft.com/office/powerpoint/2010/main" val="3133877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5FC01D-22FE-4937-9879-25A61DAC7988}"/>
              </a:ext>
            </a:extLst>
          </p:cNvPr>
          <p:cNvSpPr>
            <a:spLocks noGrp="1"/>
          </p:cNvSpPr>
          <p:nvPr>
            <p:ph type="title"/>
          </p:nvPr>
        </p:nvSpPr>
        <p:spPr/>
        <p:txBody>
          <a:bodyPr/>
          <a:lstStyle/>
          <a:p>
            <a:r>
              <a:rPr lang="it-IT" dirty="0"/>
              <a:t>Conclusioni 2/2: bonifica elettrocinetica</a:t>
            </a:r>
          </a:p>
        </p:txBody>
      </p:sp>
      <p:sp>
        <p:nvSpPr>
          <p:cNvPr id="5" name="Segnaposto contenuto 2">
            <a:extLst>
              <a:ext uri="{FF2B5EF4-FFF2-40B4-BE49-F238E27FC236}">
                <a16:creationId xmlns:a16="http://schemas.microsoft.com/office/drawing/2014/main" id="{835D41B4-A3A8-4CD5-8908-DC6D48A82AE5}"/>
              </a:ext>
            </a:extLst>
          </p:cNvPr>
          <p:cNvSpPr>
            <a:spLocks noGrp="1"/>
          </p:cNvSpPr>
          <p:nvPr>
            <p:ph idx="1"/>
          </p:nvPr>
        </p:nvSpPr>
        <p:spPr>
          <a:xfrm>
            <a:off x="403116" y="2413963"/>
            <a:ext cx="9966434" cy="4351338"/>
          </a:xfrm>
        </p:spPr>
        <p:txBody>
          <a:bodyPr>
            <a:noAutofit/>
          </a:bodyPr>
          <a:lstStyle/>
          <a:p>
            <a:pPr>
              <a:lnSpc>
                <a:spcPct val="107000"/>
              </a:lnSpc>
              <a:spcAft>
                <a:spcPts val="800"/>
              </a:spcAft>
            </a:pPr>
            <a:r>
              <a:rPr lang="en-US" sz="1800" dirty="0">
                <a:latin typeface="Arial" panose="020B0604020202020204" pitchFamily="34" charset="0"/>
              </a:rPr>
              <a:t>In </a:t>
            </a:r>
            <a:r>
              <a:rPr lang="en-US" sz="1800" dirty="0" err="1">
                <a:latin typeface="Arial" panose="020B0604020202020204" pitchFamily="34" charset="0"/>
              </a:rPr>
              <a:t>questo</a:t>
            </a:r>
            <a:r>
              <a:rPr lang="en-US" sz="1800" dirty="0">
                <a:latin typeface="Arial" panose="020B0604020202020204" pitchFamily="34" charset="0"/>
              </a:rPr>
              <a:t> studio è </a:t>
            </a:r>
            <a:r>
              <a:rPr lang="en-US" sz="1800" dirty="0" err="1">
                <a:latin typeface="Arial" panose="020B0604020202020204" pitchFamily="34" charset="0"/>
              </a:rPr>
              <a:t>stata</a:t>
            </a:r>
            <a:r>
              <a:rPr lang="en-US" sz="1800" dirty="0">
                <a:latin typeface="Arial" panose="020B0604020202020204" pitchFamily="34" charset="0"/>
              </a:rPr>
              <a:t> </a:t>
            </a:r>
            <a:r>
              <a:rPr lang="en-US" sz="1800" dirty="0" err="1">
                <a:latin typeface="Arial" panose="020B0604020202020204" pitchFamily="34" charset="0"/>
              </a:rPr>
              <a:t>sperimentata</a:t>
            </a:r>
            <a:r>
              <a:rPr lang="en-US" sz="1800" dirty="0">
                <a:latin typeface="Arial" panose="020B0604020202020204" pitchFamily="34" charset="0"/>
              </a:rPr>
              <a:t> a </a:t>
            </a:r>
            <a:r>
              <a:rPr lang="en-US" sz="1800" dirty="0" err="1">
                <a:latin typeface="Arial" panose="020B0604020202020204" pitchFamily="34" charset="0"/>
              </a:rPr>
              <a:t>scala</a:t>
            </a:r>
            <a:r>
              <a:rPr lang="en-US" sz="1800" dirty="0">
                <a:latin typeface="Arial" panose="020B0604020202020204" pitchFamily="34" charset="0"/>
              </a:rPr>
              <a:t> </a:t>
            </a:r>
            <a:r>
              <a:rPr lang="en-US" sz="1800" dirty="0" err="1">
                <a:latin typeface="Arial" panose="020B0604020202020204" pitchFamily="34" charset="0"/>
              </a:rPr>
              <a:t>pilota</a:t>
            </a:r>
            <a:r>
              <a:rPr lang="en-US" sz="1800" dirty="0">
                <a:latin typeface="Arial" panose="020B0604020202020204" pitchFamily="34" charset="0"/>
              </a:rPr>
              <a:t> una innovative </a:t>
            </a:r>
            <a:r>
              <a:rPr lang="en-US" sz="1800" dirty="0" err="1">
                <a:latin typeface="Arial" panose="020B0604020202020204" pitchFamily="34" charset="0"/>
              </a:rPr>
              <a:t>configurazione</a:t>
            </a:r>
            <a:r>
              <a:rPr lang="en-US" sz="1800" dirty="0">
                <a:latin typeface="Arial" panose="020B0604020202020204" pitchFamily="34" charset="0"/>
              </a:rPr>
              <a:t> </a:t>
            </a:r>
            <a:r>
              <a:rPr lang="en-US" sz="1800" dirty="0" err="1">
                <a:latin typeface="Arial" panose="020B0604020202020204" pitchFamily="34" charset="0"/>
              </a:rPr>
              <a:t>esagonale</a:t>
            </a:r>
            <a:r>
              <a:rPr lang="en-US" sz="1800" dirty="0">
                <a:latin typeface="Arial" panose="020B0604020202020204" pitchFamily="34" charset="0"/>
              </a:rPr>
              <a:t> </a:t>
            </a:r>
            <a:r>
              <a:rPr lang="en-US" sz="1800" dirty="0" err="1">
                <a:latin typeface="Arial" panose="020B0604020202020204" pitchFamily="34" charset="0"/>
              </a:rPr>
              <a:t>degli</a:t>
            </a:r>
            <a:r>
              <a:rPr lang="en-US" sz="1800" dirty="0">
                <a:latin typeface="Arial" panose="020B0604020202020204" pitchFamily="34" charset="0"/>
              </a:rPr>
              <a:t> </a:t>
            </a:r>
            <a:r>
              <a:rPr lang="en-US" sz="1800" dirty="0" err="1">
                <a:latin typeface="Arial" panose="020B0604020202020204" pitchFamily="34" charset="0"/>
              </a:rPr>
              <a:t>elettrodi</a:t>
            </a:r>
            <a:r>
              <a:rPr lang="en-US" sz="1800" dirty="0">
                <a:latin typeface="Arial" panose="020B0604020202020204" pitchFamily="34" charset="0"/>
              </a:rPr>
              <a:t> per la </a:t>
            </a:r>
            <a:r>
              <a:rPr lang="en-US" sz="1800" dirty="0" err="1">
                <a:latin typeface="Arial" panose="020B0604020202020204" pitchFamily="34" charset="0"/>
              </a:rPr>
              <a:t>decontaminazione</a:t>
            </a:r>
            <a:r>
              <a:rPr lang="en-US" sz="1800" dirty="0">
                <a:latin typeface="Arial" panose="020B0604020202020204" pitchFamily="34" charset="0"/>
              </a:rPr>
              <a:t> </a:t>
            </a:r>
            <a:r>
              <a:rPr lang="en-US" sz="1800" dirty="0" err="1">
                <a:latin typeface="Arial" panose="020B0604020202020204" pitchFamily="34" charset="0"/>
              </a:rPr>
              <a:t>elettrocinetica</a:t>
            </a:r>
            <a:r>
              <a:rPr lang="en-US" sz="1800" dirty="0">
                <a:latin typeface="Arial" panose="020B0604020202020204" pitchFamily="34" charset="0"/>
              </a:rPr>
              <a:t> di </a:t>
            </a:r>
            <a:r>
              <a:rPr lang="en-US" sz="1800" dirty="0" err="1">
                <a:latin typeface="Arial" panose="020B0604020202020204" pitchFamily="34" charset="0"/>
              </a:rPr>
              <a:t>sedimenti</a:t>
            </a:r>
            <a:r>
              <a:rPr lang="en-US" sz="1800" dirty="0">
                <a:latin typeface="Arial" panose="020B0604020202020204" pitchFamily="34" charset="0"/>
              </a:rPr>
              <a:t> </a:t>
            </a:r>
            <a:r>
              <a:rPr lang="en-US" sz="1800" dirty="0" err="1">
                <a:latin typeface="Arial" panose="020B0604020202020204" pitchFamily="34" charset="0"/>
              </a:rPr>
              <a:t>marini</a:t>
            </a:r>
            <a:r>
              <a:rPr lang="en-US" sz="1800" dirty="0">
                <a:latin typeface="Arial" panose="020B0604020202020204" pitchFamily="34" charset="0"/>
              </a:rPr>
              <a:t> di </a:t>
            </a:r>
            <a:r>
              <a:rPr lang="en-US" sz="1800" dirty="0" err="1">
                <a:latin typeface="Arial" panose="020B0604020202020204" pitchFamily="34" charset="0"/>
              </a:rPr>
              <a:t>dragaggio</a:t>
            </a:r>
            <a:r>
              <a:rPr lang="en-US" sz="1800" dirty="0">
                <a:latin typeface="Arial" panose="020B0604020202020204" pitchFamily="34" charset="0"/>
              </a:rPr>
              <a:t>.</a:t>
            </a:r>
          </a:p>
          <a:p>
            <a:pPr>
              <a:lnSpc>
                <a:spcPct val="107000"/>
              </a:lnSpc>
              <a:spcAft>
                <a:spcPts val="800"/>
              </a:spcAft>
            </a:pPr>
            <a:r>
              <a:rPr lang="en-US" sz="1800" dirty="0">
                <a:latin typeface="Arial" panose="020B0604020202020204" pitchFamily="34" charset="0"/>
              </a:rPr>
              <a:t>A </a:t>
            </a:r>
            <a:r>
              <a:rPr lang="en-US" sz="1800" dirty="0" err="1">
                <a:latin typeface="Arial" panose="020B0604020202020204" pitchFamily="34" charset="0"/>
              </a:rPr>
              <a:t>confronto</a:t>
            </a:r>
            <a:r>
              <a:rPr lang="en-US" sz="1800" dirty="0">
                <a:latin typeface="Arial" panose="020B0604020202020204" pitchFamily="34" charset="0"/>
              </a:rPr>
              <a:t> con </a:t>
            </a:r>
            <a:r>
              <a:rPr lang="en-US" sz="1800" dirty="0" err="1">
                <a:latin typeface="Arial" panose="020B0604020202020204" pitchFamily="34" charset="0"/>
              </a:rPr>
              <a:t>precedenti</a:t>
            </a:r>
            <a:r>
              <a:rPr lang="en-US" sz="1800" dirty="0">
                <a:latin typeface="Arial" panose="020B0604020202020204" pitchFamily="34" charset="0"/>
              </a:rPr>
              <a:t> </a:t>
            </a:r>
            <a:r>
              <a:rPr lang="en-US" sz="1800" dirty="0" err="1">
                <a:latin typeface="Arial" panose="020B0604020202020204" pitchFamily="34" charset="0"/>
              </a:rPr>
              <a:t>esperimenti</a:t>
            </a:r>
            <a:r>
              <a:rPr lang="en-US" sz="1800" dirty="0">
                <a:latin typeface="Arial" panose="020B0604020202020204" pitchFamily="34" charset="0"/>
              </a:rPr>
              <a:t>, </a:t>
            </a:r>
            <a:r>
              <a:rPr lang="en-US" sz="1800" dirty="0" err="1">
                <a:latin typeface="Arial" panose="020B0604020202020204" pitchFamily="34" charset="0"/>
              </a:rPr>
              <a:t>i</a:t>
            </a:r>
            <a:r>
              <a:rPr lang="en-US" sz="1800" dirty="0">
                <a:latin typeface="Arial" panose="020B0604020202020204" pitchFamily="34" charset="0"/>
              </a:rPr>
              <a:t> </a:t>
            </a:r>
            <a:r>
              <a:rPr lang="en-US" sz="1800" dirty="0" err="1">
                <a:latin typeface="Arial" panose="020B0604020202020204" pitchFamily="34" charset="0"/>
              </a:rPr>
              <a:t>risultati</a:t>
            </a:r>
            <a:r>
              <a:rPr lang="en-US" sz="1800" dirty="0">
                <a:latin typeface="Arial" panose="020B0604020202020204" pitchFamily="34" charset="0"/>
              </a:rPr>
              <a:t> </a:t>
            </a:r>
            <a:r>
              <a:rPr lang="en-US" sz="1800" dirty="0" err="1">
                <a:latin typeface="Arial" panose="020B0604020202020204" pitchFamily="34" charset="0"/>
              </a:rPr>
              <a:t>sono</a:t>
            </a:r>
            <a:r>
              <a:rPr lang="en-US" sz="1800" dirty="0">
                <a:latin typeface="Arial" panose="020B0604020202020204" pitchFamily="34" charset="0"/>
              </a:rPr>
              <a:t> </a:t>
            </a:r>
            <a:r>
              <a:rPr lang="en-US" sz="1800" dirty="0" err="1">
                <a:latin typeface="Arial" panose="020B0604020202020204" pitchFamily="34" charset="0"/>
              </a:rPr>
              <a:t>stati</a:t>
            </a:r>
            <a:r>
              <a:rPr lang="en-US" sz="1800" dirty="0">
                <a:latin typeface="Arial" panose="020B0604020202020204" pitchFamily="34" charset="0"/>
              </a:rPr>
              <a:t> </a:t>
            </a:r>
            <a:r>
              <a:rPr lang="en-US" sz="1800" dirty="0" err="1">
                <a:latin typeface="Arial" panose="020B0604020202020204" pitchFamily="34" charset="0"/>
              </a:rPr>
              <a:t>particolarmente</a:t>
            </a:r>
            <a:r>
              <a:rPr lang="en-US" sz="1800" dirty="0">
                <a:latin typeface="Arial" panose="020B0604020202020204" pitchFamily="34" charset="0"/>
              </a:rPr>
              <a:t> </a:t>
            </a:r>
            <a:r>
              <a:rPr lang="en-US" sz="1800" dirty="0" err="1">
                <a:latin typeface="Arial" panose="020B0604020202020204" pitchFamily="34" charset="0"/>
              </a:rPr>
              <a:t>buoni</a:t>
            </a:r>
            <a:r>
              <a:rPr lang="en-US" sz="1800" dirty="0">
                <a:latin typeface="Arial" panose="020B0604020202020204" pitchFamily="34" charset="0"/>
              </a:rPr>
              <a:t> dopo 95 </a:t>
            </a:r>
            <a:r>
              <a:rPr lang="en-US" sz="1800" dirty="0" err="1">
                <a:latin typeface="Arial" panose="020B0604020202020204" pitchFamily="34" charset="0"/>
              </a:rPr>
              <a:t>giorni</a:t>
            </a:r>
            <a:r>
              <a:rPr lang="en-US" sz="1800" dirty="0">
                <a:latin typeface="Arial" panose="020B0604020202020204" pitchFamily="34" charset="0"/>
              </a:rPr>
              <a:t> di </a:t>
            </a:r>
            <a:r>
              <a:rPr lang="en-US" sz="1800" dirty="0" err="1">
                <a:latin typeface="Arial" panose="020B0604020202020204" pitchFamily="34" charset="0"/>
              </a:rPr>
              <a:t>trattamento</a:t>
            </a:r>
            <a:r>
              <a:rPr lang="en-US" sz="1800" dirty="0">
                <a:latin typeface="Arial" panose="020B0604020202020204" pitchFamily="34" charset="0"/>
              </a:rPr>
              <a:t>, con il </a:t>
            </a:r>
            <a:r>
              <a:rPr lang="en-US" sz="1800" dirty="0" err="1">
                <a:latin typeface="Arial" panose="020B0604020202020204" pitchFamily="34" charset="0"/>
              </a:rPr>
              <a:t>massimo</a:t>
            </a:r>
            <a:r>
              <a:rPr lang="en-US" sz="1800" dirty="0">
                <a:latin typeface="Arial" panose="020B0604020202020204" pitchFamily="34" charset="0"/>
              </a:rPr>
              <a:t> </a:t>
            </a:r>
            <a:r>
              <a:rPr lang="en-US" sz="1800" dirty="0" err="1">
                <a:latin typeface="Arial" panose="020B0604020202020204" pitchFamily="34" charset="0"/>
              </a:rPr>
              <a:t>miglioramento</a:t>
            </a:r>
            <a:r>
              <a:rPr lang="en-US" sz="1800" dirty="0">
                <a:latin typeface="Arial" panose="020B0604020202020204" pitchFamily="34" charset="0"/>
              </a:rPr>
              <a:t> </a:t>
            </a:r>
            <a:r>
              <a:rPr lang="en-US" sz="1800" dirty="0" err="1">
                <a:latin typeface="Arial" panose="020B0604020202020204" pitchFamily="34" charset="0"/>
              </a:rPr>
              <a:t>riscontrato</a:t>
            </a:r>
            <a:r>
              <a:rPr lang="en-US" sz="1800" dirty="0">
                <a:latin typeface="Arial" panose="020B0604020202020204" pitchFamily="34" charset="0"/>
              </a:rPr>
              <a:t> </a:t>
            </a:r>
            <a:r>
              <a:rPr lang="en-US" sz="1800" dirty="0" err="1">
                <a:latin typeface="Arial" panose="020B0604020202020204" pitchFamily="34" charset="0"/>
              </a:rPr>
              <a:t>negli</a:t>
            </a:r>
            <a:r>
              <a:rPr lang="en-US" sz="1800" dirty="0">
                <a:latin typeface="Arial" panose="020B0604020202020204" pitchFamily="34" charset="0"/>
              </a:rPr>
              <a:t> </a:t>
            </a:r>
            <a:r>
              <a:rPr lang="en-US" sz="1800" dirty="0" err="1">
                <a:latin typeface="Arial" panose="020B0604020202020204" pitchFamily="34" charset="0"/>
              </a:rPr>
              <a:t>ultimi</a:t>
            </a:r>
            <a:r>
              <a:rPr lang="en-US" sz="1800" dirty="0">
                <a:latin typeface="Arial" panose="020B0604020202020204" pitchFamily="34" charset="0"/>
              </a:rPr>
              <a:t> 25 </a:t>
            </a:r>
            <a:r>
              <a:rPr lang="en-US" sz="1800" dirty="0" err="1">
                <a:latin typeface="Arial" panose="020B0604020202020204" pitchFamily="34" charset="0"/>
              </a:rPr>
              <a:t>giorni</a:t>
            </a:r>
            <a:r>
              <a:rPr lang="en-US" sz="1800" dirty="0">
                <a:latin typeface="Arial" panose="020B0604020202020204" pitchFamily="34" charset="0"/>
              </a:rPr>
              <a:t>.</a:t>
            </a:r>
          </a:p>
          <a:p>
            <a:pPr>
              <a:lnSpc>
                <a:spcPct val="107000"/>
              </a:lnSpc>
              <a:spcAft>
                <a:spcPts val="800"/>
              </a:spcAft>
            </a:pPr>
            <a:r>
              <a:rPr lang="en-US" sz="1800" dirty="0">
                <a:latin typeface="Arial" panose="020B0604020202020204" pitchFamily="34" charset="0"/>
              </a:rPr>
              <a:t>Le </a:t>
            </a:r>
            <a:r>
              <a:rPr lang="en-US" sz="1800" dirty="0" err="1">
                <a:latin typeface="Arial" panose="020B0604020202020204" pitchFamily="34" charset="0"/>
              </a:rPr>
              <a:t>rimozioni</a:t>
            </a:r>
            <a:r>
              <a:rPr lang="en-US" sz="1800" dirty="0">
                <a:latin typeface="Arial" panose="020B0604020202020204" pitchFamily="34" charset="0"/>
              </a:rPr>
              <a:t> </a:t>
            </a:r>
            <a:r>
              <a:rPr lang="en-US" sz="1800" dirty="0" err="1">
                <a:latin typeface="Arial" panose="020B0604020202020204" pitchFamily="34" charset="0"/>
              </a:rPr>
              <a:t>medie</a:t>
            </a:r>
            <a:r>
              <a:rPr lang="en-US" sz="1800" dirty="0">
                <a:latin typeface="Arial" panose="020B0604020202020204" pitchFamily="34" charset="0"/>
              </a:rPr>
              <a:t> di Cr, Ni, Pb, Cu, Zn dopo 95 </a:t>
            </a:r>
            <a:r>
              <a:rPr lang="en-US" sz="1800" dirty="0" err="1">
                <a:latin typeface="Arial" panose="020B0604020202020204" pitchFamily="34" charset="0"/>
              </a:rPr>
              <a:t>giorni</a:t>
            </a:r>
            <a:r>
              <a:rPr lang="en-US" sz="1800" dirty="0">
                <a:latin typeface="Arial" panose="020B0604020202020204" pitchFamily="34" charset="0"/>
              </a:rPr>
              <a:t> </a:t>
            </a:r>
            <a:r>
              <a:rPr lang="en-US" sz="1800" dirty="0" err="1">
                <a:latin typeface="Arial" panose="020B0604020202020204" pitchFamily="34" charset="0"/>
              </a:rPr>
              <a:t>sono</a:t>
            </a:r>
            <a:r>
              <a:rPr lang="en-US" sz="1800" dirty="0">
                <a:latin typeface="Arial" panose="020B0604020202020204" pitchFamily="34" charset="0"/>
              </a:rPr>
              <a:t> state </a:t>
            </a:r>
            <a:r>
              <a:rPr lang="en-US" sz="1800" dirty="0" err="1">
                <a:latin typeface="Arial" panose="020B0604020202020204" pitchFamily="34" charset="0"/>
              </a:rPr>
              <a:t>rispettivamente</a:t>
            </a:r>
            <a:r>
              <a:rPr lang="en-US" sz="1800" dirty="0">
                <a:latin typeface="Arial" panose="020B0604020202020204" pitchFamily="34" charset="0"/>
              </a:rPr>
              <a:t> del </a:t>
            </a:r>
            <a:br>
              <a:rPr lang="en-US" sz="1800" dirty="0">
                <a:latin typeface="Arial" panose="020B0604020202020204" pitchFamily="34" charset="0"/>
              </a:rPr>
            </a:br>
            <a:r>
              <a:rPr lang="en-US" sz="1800" dirty="0">
                <a:latin typeface="Arial" panose="020B0604020202020204" pitchFamily="34" charset="0"/>
              </a:rPr>
              <a:t>48.80%, 61.53%, 63.30%, 72.83%, 56.38%.</a:t>
            </a:r>
          </a:p>
        </p:txBody>
      </p:sp>
    </p:spTree>
    <p:extLst>
      <p:ext uri="{BB962C8B-B14F-4D97-AF65-F5344CB8AC3E}">
        <p14:creationId xmlns:p14="http://schemas.microsoft.com/office/powerpoint/2010/main" val="134497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F240F5-859E-4CAA-9CB3-01B5A4360E74}"/>
              </a:ext>
            </a:extLst>
          </p:cNvPr>
          <p:cNvSpPr>
            <a:spLocks noGrp="1"/>
          </p:cNvSpPr>
          <p:nvPr>
            <p:ph type="title"/>
          </p:nvPr>
        </p:nvSpPr>
        <p:spPr/>
        <p:txBody>
          <a:bodyPr/>
          <a:lstStyle/>
          <a:p>
            <a:r>
              <a:rPr lang="it-IT" dirty="0"/>
              <a:t>Introduzione</a:t>
            </a:r>
          </a:p>
        </p:txBody>
      </p:sp>
      <p:sp>
        <p:nvSpPr>
          <p:cNvPr id="3" name="Segnaposto contenuto 2">
            <a:extLst>
              <a:ext uri="{FF2B5EF4-FFF2-40B4-BE49-F238E27FC236}">
                <a16:creationId xmlns:a16="http://schemas.microsoft.com/office/drawing/2014/main" id="{F1A7BAB9-FBCE-4242-AB8B-34F696483703}"/>
              </a:ext>
            </a:extLst>
          </p:cNvPr>
          <p:cNvSpPr>
            <a:spLocks noGrp="1"/>
          </p:cNvSpPr>
          <p:nvPr>
            <p:ph idx="1"/>
          </p:nvPr>
        </p:nvSpPr>
        <p:spPr>
          <a:xfrm>
            <a:off x="348232" y="2193952"/>
            <a:ext cx="9885582" cy="5153711"/>
          </a:xfrm>
        </p:spPr>
        <p:txBody>
          <a:bodyPr>
            <a:noAutofit/>
          </a:bodyPr>
          <a:lstStyle/>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La </a:t>
            </a:r>
            <a:r>
              <a:rPr lang="en-US" sz="1400" dirty="0" err="1">
                <a:latin typeface="+mn-lt"/>
                <a:cs typeface="Cavolini" panose="020B0502040204020203" pitchFamily="66" charset="0"/>
              </a:rPr>
              <a:t>manutenzione</a:t>
            </a:r>
            <a:r>
              <a:rPr lang="en-US" sz="1400" dirty="0">
                <a:latin typeface="+mn-lt"/>
                <a:cs typeface="Cavolini" panose="020B0502040204020203" pitchFamily="66" charset="0"/>
              </a:rPr>
              <a:t> </a:t>
            </a:r>
            <a:r>
              <a:rPr lang="en-US" sz="1400" dirty="0" err="1">
                <a:latin typeface="+mn-lt"/>
                <a:cs typeface="Cavolini" panose="020B0502040204020203" pitchFamily="66" charset="0"/>
              </a:rPr>
              <a:t>dei</a:t>
            </a:r>
            <a:r>
              <a:rPr lang="en-US" sz="1400" dirty="0">
                <a:latin typeface="+mn-lt"/>
                <a:cs typeface="Cavolini" panose="020B0502040204020203" pitchFamily="66" charset="0"/>
              </a:rPr>
              <a:t> </a:t>
            </a:r>
            <a:r>
              <a:rPr lang="en-US" sz="1400" dirty="0" err="1">
                <a:latin typeface="+mn-lt"/>
                <a:cs typeface="Cavolini" panose="020B0502040204020203" pitchFamily="66" charset="0"/>
              </a:rPr>
              <a:t>fondali</a:t>
            </a:r>
            <a:r>
              <a:rPr lang="en-US" sz="1400" dirty="0">
                <a:latin typeface="+mn-lt"/>
                <a:cs typeface="Cavolini" panose="020B0502040204020203" pitchFamily="66" charset="0"/>
              </a:rPr>
              <a:t> </a:t>
            </a:r>
            <a:r>
              <a:rPr lang="en-US" sz="1400" dirty="0" err="1">
                <a:latin typeface="+mn-lt"/>
                <a:cs typeface="Cavolini" panose="020B0502040204020203" pitchFamily="66" charset="0"/>
              </a:rPr>
              <a:t>dei</a:t>
            </a:r>
            <a:r>
              <a:rPr lang="en-US" sz="1400" dirty="0">
                <a:latin typeface="+mn-lt"/>
                <a:cs typeface="Cavolini" panose="020B0502040204020203" pitchFamily="66" charset="0"/>
              </a:rPr>
              <a:t> </a:t>
            </a:r>
            <a:r>
              <a:rPr lang="en-US" sz="1400" dirty="0" err="1">
                <a:latin typeface="+mn-lt"/>
                <a:cs typeface="Cavolini" panose="020B0502040204020203" pitchFamily="66" charset="0"/>
              </a:rPr>
              <a:t>porti</a:t>
            </a:r>
            <a:r>
              <a:rPr lang="en-US" sz="1400" dirty="0">
                <a:latin typeface="+mn-lt"/>
                <a:cs typeface="Cavolini" panose="020B0502040204020203" pitchFamily="66" charset="0"/>
              </a:rPr>
              <a:t> </a:t>
            </a:r>
            <a:r>
              <a:rPr lang="en-US" sz="1400" dirty="0" err="1">
                <a:latin typeface="+mn-lt"/>
                <a:cs typeface="Cavolini" panose="020B0502040204020203" pitchFamily="66" charset="0"/>
              </a:rPr>
              <a:t>commerciali</a:t>
            </a:r>
            <a:r>
              <a:rPr lang="en-US" sz="1400" dirty="0">
                <a:latin typeface="+mn-lt"/>
                <a:cs typeface="Cavolini" panose="020B0502040204020203" pitchFamily="66" charset="0"/>
              </a:rPr>
              <a:t> </a:t>
            </a:r>
            <a:r>
              <a:rPr lang="en-US" sz="1400" dirty="0" err="1">
                <a:latin typeface="+mn-lt"/>
                <a:cs typeface="Cavolini" panose="020B0502040204020203" pitchFamily="66" charset="0"/>
              </a:rPr>
              <a:t>richiede</a:t>
            </a:r>
            <a:r>
              <a:rPr lang="en-US" sz="1400" dirty="0">
                <a:latin typeface="+mn-lt"/>
                <a:cs typeface="Cavolini" panose="020B0502040204020203" pitchFamily="66" charset="0"/>
              </a:rPr>
              <a:t> il</a:t>
            </a:r>
            <a:br>
              <a:rPr lang="en-US" sz="1400" dirty="0">
                <a:latin typeface="+mn-lt"/>
                <a:cs typeface="Cavolini" panose="020B0502040204020203" pitchFamily="66" charset="0"/>
              </a:rPr>
            </a:br>
            <a:r>
              <a:rPr lang="en-US" sz="1400" dirty="0" err="1">
                <a:latin typeface="+mn-lt"/>
                <a:cs typeface="Cavolini" panose="020B0502040204020203" pitchFamily="66" charset="0"/>
              </a:rPr>
              <a:t>dragaggio</a:t>
            </a:r>
            <a:r>
              <a:rPr lang="en-US" sz="1400" dirty="0">
                <a:latin typeface="+mn-lt"/>
                <a:cs typeface="Cavolini" panose="020B0502040204020203" pitchFamily="66" charset="0"/>
              </a:rPr>
              <a:t> di </a:t>
            </a:r>
            <a:r>
              <a:rPr lang="en-US" sz="1400" dirty="0" err="1">
                <a:latin typeface="+mn-lt"/>
                <a:cs typeface="Cavolini" panose="020B0502040204020203" pitchFamily="66" charset="0"/>
              </a:rPr>
              <a:t>milioni</a:t>
            </a:r>
            <a:r>
              <a:rPr lang="en-US" sz="1400" dirty="0">
                <a:latin typeface="+mn-lt"/>
                <a:cs typeface="Cavolini" panose="020B0502040204020203" pitchFamily="66" charset="0"/>
              </a:rPr>
              <a:t> di </a:t>
            </a:r>
            <a:r>
              <a:rPr lang="en-US" sz="1400" dirty="0" err="1">
                <a:latin typeface="+mn-lt"/>
                <a:cs typeface="Cavolini" panose="020B0502040204020203" pitchFamily="66" charset="0"/>
              </a:rPr>
              <a:t>tonnellate</a:t>
            </a:r>
            <a:r>
              <a:rPr lang="en-US" sz="1400" dirty="0">
                <a:latin typeface="+mn-lt"/>
                <a:cs typeface="Cavolini" panose="020B0502040204020203" pitchFamily="66" charset="0"/>
              </a:rPr>
              <a:t>  di </a:t>
            </a:r>
            <a:r>
              <a:rPr lang="en-US" sz="1400" dirty="0" err="1">
                <a:latin typeface="+mn-lt"/>
                <a:cs typeface="Cavolini" panose="020B0502040204020203" pitchFamily="66" charset="0"/>
              </a:rPr>
              <a:t>sedimenti</a:t>
            </a:r>
            <a:r>
              <a:rPr lang="en-US" sz="1400" dirty="0">
                <a:latin typeface="+mn-lt"/>
                <a:cs typeface="Cavolini" panose="020B0502040204020203" pitchFamily="66" charset="0"/>
              </a:rPr>
              <a:t> </a:t>
            </a:r>
            <a:r>
              <a:rPr lang="en-US" sz="1400" dirty="0" err="1">
                <a:latin typeface="+mn-lt"/>
                <a:cs typeface="Cavolini" panose="020B0502040204020203" pitchFamily="66" charset="0"/>
              </a:rPr>
              <a:t>all'anno</a:t>
            </a:r>
            <a:r>
              <a:rPr lang="en-US" sz="1400" dirty="0">
                <a:latin typeface="+mn-lt"/>
                <a:cs typeface="Cavolini" panose="020B0502040204020203" pitchFamily="66" charset="0"/>
              </a:rPr>
              <a:t>.</a:t>
            </a:r>
          </a:p>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Significative </a:t>
            </a:r>
            <a:r>
              <a:rPr lang="en-US" sz="1400" dirty="0" err="1">
                <a:latin typeface="+mn-lt"/>
                <a:cs typeface="Cavolini" panose="020B0502040204020203" pitchFamily="66" charset="0"/>
              </a:rPr>
              <a:t>frazioni</a:t>
            </a:r>
            <a:r>
              <a:rPr lang="en-US" sz="1400" dirty="0">
                <a:latin typeface="+mn-lt"/>
                <a:cs typeface="Cavolini" panose="020B0502040204020203" pitchFamily="66" charset="0"/>
              </a:rPr>
              <a:t> di </a:t>
            </a:r>
            <a:r>
              <a:rPr lang="en-US" sz="1400" dirty="0" err="1">
                <a:latin typeface="+mn-lt"/>
                <a:cs typeface="Cavolini" panose="020B0502040204020203" pitchFamily="66" charset="0"/>
              </a:rPr>
              <a:t>tali</a:t>
            </a:r>
            <a:r>
              <a:rPr lang="en-US" sz="1400" dirty="0">
                <a:latin typeface="+mn-lt"/>
                <a:cs typeface="Cavolini" panose="020B0502040204020203" pitchFamily="66" charset="0"/>
              </a:rPr>
              <a:t> </a:t>
            </a:r>
            <a:r>
              <a:rPr lang="en-US" sz="1400" dirty="0" err="1">
                <a:latin typeface="+mn-lt"/>
                <a:cs typeface="Cavolini" panose="020B0502040204020203" pitchFamily="66" charset="0"/>
              </a:rPr>
              <a:t>sedimenti</a:t>
            </a:r>
            <a:r>
              <a:rPr lang="en-US" sz="1400" dirty="0">
                <a:latin typeface="+mn-lt"/>
                <a:cs typeface="Cavolini" panose="020B0502040204020203" pitchFamily="66" charset="0"/>
              </a:rPr>
              <a:t> </a:t>
            </a:r>
            <a:r>
              <a:rPr lang="en-US" sz="1400" dirty="0" err="1">
                <a:latin typeface="+mn-lt"/>
                <a:cs typeface="Cavolini" panose="020B0502040204020203" pitchFamily="66" charset="0"/>
              </a:rPr>
              <a:t>sono</a:t>
            </a:r>
            <a:r>
              <a:rPr lang="en-US" sz="1400" dirty="0">
                <a:latin typeface="+mn-lt"/>
                <a:cs typeface="Cavolini" panose="020B0502040204020203" pitchFamily="66" charset="0"/>
              </a:rPr>
              <a:t> contaminate da </a:t>
            </a:r>
            <a:br>
              <a:rPr lang="en-US" sz="1400" dirty="0">
                <a:latin typeface="+mn-lt"/>
                <a:cs typeface="Cavolini" panose="020B0502040204020203" pitchFamily="66" charset="0"/>
              </a:rPr>
            </a:br>
            <a:r>
              <a:rPr lang="en-US" sz="1400" b="1" dirty="0" err="1">
                <a:solidFill>
                  <a:schemeClr val="accent1">
                    <a:lumMod val="50000"/>
                  </a:schemeClr>
                </a:solidFill>
                <a:latin typeface="+mn-lt"/>
                <a:cs typeface="Cavolini" panose="020B0502040204020203" pitchFamily="66" charset="0"/>
              </a:rPr>
              <a:t>idrocarburi</a:t>
            </a:r>
            <a:r>
              <a:rPr lang="en-US" sz="1400" b="1" dirty="0">
                <a:solidFill>
                  <a:schemeClr val="accent1">
                    <a:lumMod val="50000"/>
                  </a:schemeClr>
                </a:solidFill>
                <a:latin typeface="+mn-lt"/>
                <a:cs typeface="Cavolini" panose="020B0502040204020203" pitchFamily="66" charset="0"/>
              </a:rPr>
              <a:t> e </a:t>
            </a:r>
            <a:r>
              <a:rPr lang="en-US" sz="1400" b="1" dirty="0" err="1">
                <a:solidFill>
                  <a:schemeClr val="accent1">
                    <a:lumMod val="50000"/>
                  </a:schemeClr>
                </a:solidFill>
                <a:latin typeface="+mn-lt"/>
                <a:cs typeface="Cavolini" panose="020B0502040204020203" pitchFamily="66" charset="0"/>
              </a:rPr>
              <a:t>metalli</a:t>
            </a:r>
            <a:r>
              <a:rPr lang="en-US" sz="1400" b="1" dirty="0">
                <a:solidFill>
                  <a:schemeClr val="accent1">
                    <a:lumMod val="50000"/>
                  </a:schemeClr>
                </a:solidFill>
                <a:latin typeface="+mn-lt"/>
                <a:cs typeface="Cavolini" panose="020B0502040204020203" pitchFamily="66" charset="0"/>
              </a:rPr>
              <a:t> </a:t>
            </a:r>
            <a:r>
              <a:rPr lang="en-US" sz="1400" b="1" dirty="0" err="1">
                <a:solidFill>
                  <a:schemeClr val="accent1">
                    <a:lumMod val="50000"/>
                  </a:schemeClr>
                </a:solidFill>
                <a:latin typeface="+mn-lt"/>
                <a:cs typeface="Cavolini" panose="020B0502040204020203" pitchFamily="66" charset="0"/>
              </a:rPr>
              <a:t>pesanti</a:t>
            </a:r>
            <a:r>
              <a:rPr lang="en-US" sz="1400" b="1" dirty="0">
                <a:solidFill>
                  <a:schemeClr val="accent1">
                    <a:lumMod val="50000"/>
                  </a:schemeClr>
                </a:solidFill>
                <a:latin typeface="+mn-lt"/>
                <a:cs typeface="Cavolini" panose="020B0502040204020203" pitchFamily="66" charset="0"/>
              </a:rPr>
              <a:t> </a:t>
            </a:r>
            <a:r>
              <a:rPr lang="en-US" sz="1400" dirty="0" err="1">
                <a:latin typeface="+mn-lt"/>
                <a:cs typeface="Cavolini" panose="020B0502040204020203" pitchFamily="66" charset="0"/>
              </a:rPr>
              <a:t>derivanti</a:t>
            </a:r>
            <a:r>
              <a:rPr lang="en-US" sz="1400" dirty="0">
                <a:latin typeface="+mn-lt"/>
                <a:cs typeface="Cavolini" panose="020B0502040204020203" pitchFamily="66" charset="0"/>
              </a:rPr>
              <a:t> da </a:t>
            </a:r>
            <a:r>
              <a:rPr lang="en-US" sz="1400" dirty="0" err="1">
                <a:latin typeface="+mn-lt"/>
                <a:cs typeface="Cavolini" panose="020B0502040204020203" pitchFamily="66" charset="0"/>
              </a:rPr>
              <a:t>attività</a:t>
            </a:r>
            <a:r>
              <a:rPr lang="en-US" sz="1400" dirty="0">
                <a:latin typeface="+mn-lt"/>
                <a:cs typeface="Cavolini" panose="020B0502040204020203" pitchFamily="66" charset="0"/>
              </a:rPr>
              <a:t> </a:t>
            </a:r>
            <a:r>
              <a:rPr lang="en-US" sz="1400" dirty="0" err="1">
                <a:latin typeface="+mn-lt"/>
                <a:cs typeface="Cavolini" panose="020B0502040204020203" pitchFamily="66" charset="0"/>
              </a:rPr>
              <a:t>antropiche</a:t>
            </a:r>
            <a:r>
              <a:rPr lang="en-US" sz="1400" dirty="0">
                <a:latin typeface="+mn-lt"/>
                <a:cs typeface="Cavolini" panose="020B0502040204020203" pitchFamily="66" charset="0"/>
              </a:rPr>
              <a:t>. </a:t>
            </a:r>
          </a:p>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Fra le </a:t>
            </a:r>
            <a:r>
              <a:rPr lang="en-US" sz="1400" dirty="0" err="1">
                <a:latin typeface="+mn-lt"/>
                <a:cs typeface="Cavolini" panose="020B0502040204020203" pitchFamily="66" charset="0"/>
              </a:rPr>
              <a:t>tecniche</a:t>
            </a:r>
            <a:r>
              <a:rPr lang="en-US" sz="1400" dirty="0">
                <a:latin typeface="+mn-lt"/>
                <a:cs typeface="Cavolini" panose="020B0502040204020203" pitchFamily="66" charset="0"/>
              </a:rPr>
              <a:t> di </a:t>
            </a:r>
            <a:r>
              <a:rPr lang="en-US" sz="1400" dirty="0" err="1">
                <a:latin typeface="+mn-lt"/>
                <a:cs typeface="Cavolini" panose="020B0502040204020203" pitchFamily="66" charset="0"/>
              </a:rPr>
              <a:t>trattamento</a:t>
            </a:r>
            <a:r>
              <a:rPr lang="en-US" sz="1400" dirty="0">
                <a:latin typeface="+mn-lt"/>
                <a:cs typeface="Cavolini" panose="020B0502040204020203" pitchFamily="66" charset="0"/>
              </a:rPr>
              <a:t> </a:t>
            </a:r>
            <a:r>
              <a:rPr lang="en-US" sz="1400" dirty="0" err="1">
                <a:latin typeface="+mn-lt"/>
                <a:cs typeface="Cavolini" panose="020B0502040204020203" pitchFamily="66" charset="0"/>
              </a:rPr>
              <a:t>degli</a:t>
            </a:r>
            <a:r>
              <a:rPr lang="en-US" sz="1400" dirty="0">
                <a:latin typeface="+mn-lt"/>
                <a:cs typeface="Cavolini" panose="020B0502040204020203" pitchFamily="66" charset="0"/>
              </a:rPr>
              <a:t> </a:t>
            </a:r>
            <a:r>
              <a:rPr lang="en-US" sz="1400" dirty="0" err="1">
                <a:latin typeface="+mn-lt"/>
                <a:cs typeface="Cavolini" panose="020B0502040204020203" pitchFamily="66" charset="0"/>
              </a:rPr>
              <a:t>idrocarburi</a:t>
            </a:r>
            <a:r>
              <a:rPr lang="en-US" sz="1400" dirty="0">
                <a:latin typeface="+mn-lt"/>
                <a:cs typeface="Cavolini" panose="020B0502040204020203" pitchFamily="66" charset="0"/>
              </a:rPr>
              <a:t>, il </a:t>
            </a:r>
            <a:r>
              <a:rPr lang="en-US" sz="1400" dirty="0" err="1">
                <a:latin typeface="+mn-lt"/>
                <a:cs typeface="Cavolini" panose="020B0502040204020203" pitchFamily="66" charset="0"/>
              </a:rPr>
              <a:t>compostaggio</a:t>
            </a:r>
            <a:br>
              <a:rPr lang="en-US" sz="1400" dirty="0">
                <a:latin typeface="+mn-lt"/>
                <a:cs typeface="Cavolini" panose="020B0502040204020203" pitchFamily="66" charset="0"/>
              </a:rPr>
            </a:br>
            <a:r>
              <a:rPr lang="en-US" sz="1400" dirty="0">
                <a:latin typeface="+mn-lt"/>
                <a:cs typeface="Cavolini" panose="020B0502040204020203" pitchFamily="66" charset="0"/>
              </a:rPr>
              <a:t>(</a:t>
            </a:r>
            <a:r>
              <a:rPr lang="en-US" sz="1400" dirty="0" err="1">
                <a:latin typeface="+mn-lt"/>
                <a:cs typeface="Cavolini" panose="020B0502040204020203" pitchFamily="66" charset="0"/>
              </a:rPr>
              <a:t>mediante</a:t>
            </a:r>
            <a:r>
              <a:rPr lang="en-US" sz="1400" dirty="0">
                <a:latin typeface="+mn-lt"/>
                <a:cs typeface="Cavolini" panose="020B0502040204020203" pitchFamily="66" charset="0"/>
              </a:rPr>
              <a:t> </a:t>
            </a:r>
            <a:r>
              <a:rPr lang="en-US" sz="1400" dirty="0" err="1">
                <a:latin typeface="+mn-lt"/>
                <a:cs typeface="Cavolini" panose="020B0502040204020203" pitchFamily="66" charset="0"/>
              </a:rPr>
              <a:t>biopile</a:t>
            </a:r>
            <a:r>
              <a:rPr lang="en-US" sz="1400" dirty="0">
                <a:latin typeface="+mn-lt"/>
                <a:cs typeface="Cavolini" panose="020B0502040204020203" pitchFamily="66" charset="0"/>
              </a:rPr>
              <a:t> o </a:t>
            </a:r>
            <a:r>
              <a:rPr lang="en-US" sz="1400" b="1" dirty="0">
                <a:solidFill>
                  <a:schemeClr val="accent1">
                    <a:lumMod val="50000"/>
                  </a:schemeClr>
                </a:solidFill>
                <a:latin typeface="+mn-lt"/>
                <a:cs typeface="Cavolini" panose="020B0502040204020203" pitchFamily="66" charset="0"/>
              </a:rPr>
              <a:t>landfarming</a:t>
            </a:r>
            <a:r>
              <a:rPr lang="en-US" sz="1400" dirty="0">
                <a:latin typeface="+mn-lt"/>
                <a:cs typeface="Cavolini" panose="020B0502040204020203" pitchFamily="66" charset="0"/>
              </a:rPr>
              <a:t>) è </a:t>
            </a:r>
            <a:r>
              <a:rPr lang="en-US" sz="1400" dirty="0" err="1">
                <a:latin typeface="+mn-lt"/>
                <a:cs typeface="Cavolini" panose="020B0502040204020203" pitchFamily="66" charset="0"/>
              </a:rPr>
              <a:t>riconosciuto</a:t>
            </a:r>
            <a:r>
              <a:rPr lang="en-US" sz="1400" dirty="0">
                <a:latin typeface="+mn-lt"/>
                <a:cs typeface="Cavolini" panose="020B0502040204020203" pitchFamily="66" charset="0"/>
              </a:rPr>
              <a:t> come </a:t>
            </a:r>
            <a:r>
              <a:rPr lang="en-US" sz="1400" dirty="0" err="1">
                <a:latin typeface="+mn-lt"/>
                <a:cs typeface="Cavolini" panose="020B0502040204020203" pitchFamily="66" charset="0"/>
              </a:rPr>
              <a:t>efficace</a:t>
            </a:r>
            <a:r>
              <a:rPr lang="en-US" sz="1400" dirty="0">
                <a:latin typeface="+mn-lt"/>
                <a:cs typeface="Cavolini" panose="020B0502040204020203" pitchFamily="66" charset="0"/>
              </a:rPr>
              <a:t> e</a:t>
            </a:r>
            <a:br>
              <a:rPr lang="en-US" sz="1400" dirty="0">
                <a:latin typeface="+mn-lt"/>
                <a:cs typeface="Cavolini" panose="020B0502040204020203" pitchFamily="66" charset="0"/>
              </a:rPr>
            </a:br>
            <a:r>
              <a:rPr lang="en-US" sz="1400" dirty="0" err="1">
                <a:latin typeface="+mn-lt"/>
                <a:cs typeface="Cavolini" panose="020B0502040204020203" pitchFamily="66" charset="0"/>
              </a:rPr>
              <a:t>sostenibile</a:t>
            </a:r>
            <a:r>
              <a:rPr lang="en-US" sz="1400" dirty="0">
                <a:latin typeface="+mn-lt"/>
                <a:cs typeface="Cavolini" panose="020B0502040204020203" pitchFamily="66" charset="0"/>
              </a:rPr>
              <a:t> per </a:t>
            </a:r>
            <a:r>
              <a:rPr lang="en-US" sz="1400" dirty="0" err="1">
                <a:latin typeface="+mn-lt"/>
                <a:cs typeface="Cavolini" panose="020B0502040204020203" pitchFamily="66" charset="0"/>
              </a:rPr>
              <a:t>sedimenti</a:t>
            </a:r>
            <a:r>
              <a:rPr lang="en-US" sz="1400" dirty="0">
                <a:latin typeface="+mn-lt"/>
                <a:cs typeface="Cavolini" panose="020B0502040204020203" pitchFamily="66" charset="0"/>
              </a:rPr>
              <a:t> a </a:t>
            </a:r>
            <a:r>
              <a:rPr lang="en-US" sz="1400" dirty="0" err="1">
                <a:latin typeface="+mn-lt"/>
                <a:cs typeface="Cavolini" panose="020B0502040204020203" pitchFamily="66" charset="0"/>
              </a:rPr>
              <a:t>matrice</a:t>
            </a:r>
            <a:r>
              <a:rPr lang="en-US" sz="1400" dirty="0">
                <a:latin typeface="+mn-lt"/>
                <a:cs typeface="Cavolini" panose="020B0502040204020203" pitchFamily="66" charset="0"/>
              </a:rPr>
              <a:t> </a:t>
            </a:r>
            <a:r>
              <a:rPr lang="en-US" sz="1400" dirty="0" err="1">
                <a:latin typeface="+mn-lt"/>
                <a:cs typeface="Cavolini" panose="020B0502040204020203" pitchFamily="66" charset="0"/>
              </a:rPr>
              <a:t>principalmente</a:t>
            </a:r>
            <a:r>
              <a:rPr lang="en-US" sz="1400" dirty="0">
                <a:latin typeface="+mn-lt"/>
                <a:cs typeface="Cavolini" panose="020B0502040204020203" pitchFamily="66" charset="0"/>
              </a:rPr>
              <a:t> </a:t>
            </a:r>
            <a:r>
              <a:rPr lang="en-US" sz="1400" dirty="0" err="1">
                <a:latin typeface="+mn-lt"/>
                <a:cs typeface="Cavolini" panose="020B0502040204020203" pitchFamily="66" charset="0"/>
              </a:rPr>
              <a:t>sabbiosa</a:t>
            </a:r>
            <a:r>
              <a:rPr lang="en-US" sz="1400" dirty="0">
                <a:latin typeface="+mn-lt"/>
                <a:cs typeface="Cavolini" panose="020B0502040204020203" pitchFamily="66" charset="0"/>
              </a:rPr>
              <a:t>.</a:t>
            </a:r>
          </a:p>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Le </a:t>
            </a:r>
            <a:r>
              <a:rPr lang="en-US" sz="1400" dirty="0" err="1">
                <a:latin typeface="+mn-lt"/>
                <a:cs typeface="Cavolini" panose="020B0502040204020203" pitchFamily="66" charset="0"/>
              </a:rPr>
              <a:t>matrici</a:t>
            </a:r>
            <a:r>
              <a:rPr lang="en-US" sz="1400" dirty="0">
                <a:latin typeface="+mn-lt"/>
                <a:cs typeface="Cavolini" panose="020B0502040204020203" pitchFamily="66" charset="0"/>
              </a:rPr>
              <a:t> </a:t>
            </a:r>
            <a:r>
              <a:rPr lang="en-US" sz="1400" dirty="0" err="1">
                <a:latin typeface="+mn-lt"/>
                <a:cs typeface="Cavolini" panose="020B0502040204020203" pitchFamily="66" charset="0"/>
              </a:rPr>
              <a:t>fini</a:t>
            </a:r>
            <a:r>
              <a:rPr lang="en-US" sz="1400" dirty="0">
                <a:latin typeface="+mn-lt"/>
                <a:cs typeface="Cavolini" panose="020B0502040204020203" pitchFamily="66" charset="0"/>
              </a:rPr>
              <a:t> contaminate da </a:t>
            </a:r>
            <a:r>
              <a:rPr lang="en-US" sz="1400" dirty="0" err="1">
                <a:latin typeface="+mn-lt"/>
                <a:cs typeface="Cavolini" panose="020B0502040204020203" pitchFamily="66" charset="0"/>
              </a:rPr>
              <a:t>metalli</a:t>
            </a:r>
            <a:r>
              <a:rPr lang="en-US" sz="1400" dirty="0">
                <a:latin typeface="+mn-lt"/>
                <a:cs typeface="Cavolini" panose="020B0502040204020203" pitchFamily="66" charset="0"/>
              </a:rPr>
              <a:t> pesante </a:t>
            </a:r>
            <a:r>
              <a:rPr lang="en-US" sz="1400" dirty="0" err="1">
                <a:latin typeface="+mn-lt"/>
                <a:cs typeface="Cavolini" panose="020B0502040204020203" pitchFamily="66" charset="0"/>
              </a:rPr>
              <a:t>sono</a:t>
            </a:r>
            <a:r>
              <a:rPr lang="en-US" sz="1400" dirty="0">
                <a:latin typeface="+mn-lt"/>
                <a:cs typeface="Cavolini" panose="020B0502040204020203" pitchFamily="66" charset="0"/>
              </a:rPr>
              <a:t> </a:t>
            </a:r>
            <a:r>
              <a:rPr lang="en-US" sz="1400" dirty="0" err="1">
                <a:latin typeface="+mn-lt"/>
                <a:cs typeface="Cavolini" panose="020B0502040204020203" pitchFamily="66" charset="0"/>
              </a:rPr>
              <a:t>difficilmente</a:t>
            </a:r>
            <a:br>
              <a:rPr lang="en-US" sz="1400" dirty="0">
                <a:latin typeface="+mn-lt"/>
                <a:cs typeface="Cavolini" panose="020B0502040204020203" pitchFamily="66" charset="0"/>
              </a:rPr>
            </a:br>
            <a:r>
              <a:rPr lang="en-US" sz="1400" dirty="0" err="1">
                <a:latin typeface="+mn-lt"/>
                <a:cs typeface="Cavolini" panose="020B0502040204020203" pitchFamily="66" charset="0"/>
              </a:rPr>
              <a:t>trattabili</a:t>
            </a:r>
            <a:r>
              <a:rPr lang="en-US" sz="1400" dirty="0">
                <a:latin typeface="+mn-lt"/>
                <a:cs typeface="Cavolini" panose="020B0502040204020203" pitchFamily="66" charset="0"/>
              </a:rPr>
              <a:t>. La </a:t>
            </a:r>
            <a:r>
              <a:rPr lang="en-US" sz="1400" b="1" dirty="0" err="1">
                <a:solidFill>
                  <a:schemeClr val="accent1">
                    <a:lumMod val="50000"/>
                  </a:schemeClr>
                </a:solidFill>
                <a:latin typeface="+mn-lt"/>
                <a:cs typeface="Cavolini" panose="020B0502040204020203" pitchFamily="66" charset="0"/>
              </a:rPr>
              <a:t>bonifica</a:t>
            </a:r>
            <a:r>
              <a:rPr lang="en-US" sz="1400" b="1" dirty="0">
                <a:solidFill>
                  <a:schemeClr val="accent1">
                    <a:lumMod val="50000"/>
                  </a:schemeClr>
                </a:solidFill>
                <a:latin typeface="+mn-lt"/>
                <a:cs typeface="Cavolini" panose="020B0502040204020203" pitchFamily="66" charset="0"/>
              </a:rPr>
              <a:t> </a:t>
            </a:r>
            <a:r>
              <a:rPr lang="en-US" sz="1400" b="1" dirty="0" err="1">
                <a:solidFill>
                  <a:schemeClr val="accent1">
                    <a:lumMod val="50000"/>
                  </a:schemeClr>
                </a:solidFill>
                <a:latin typeface="+mn-lt"/>
                <a:cs typeface="Cavolini" panose="020B0502040204020203" pitchFamily="66" charset="0"/>
              </a:rPr>
              <a:t>elettrocinetica</a:t>
            </a:r>
            <a:r>
              <a:rPr lang="en-US" sz="1400" b="1" dirty="0">
                <a:solidFill>
                  <a:schemeClr val="accent1">
                    <a:lumMod val="50000"/>
                  </a:schemeClr>
                </a:solidFill>
                <a:latin typeface="+mn-lt"/>
                <a:cs typeface="Cavolini" panose="020B0502040204020203" pitchFamily="66" charset="0"/>
              </a:rPr>
              <a:t> </a:t>
            </a:r>
            <a:r>
              <a:rPr lang="en-US" sz="1400" dirty="0">
                <a:latin typeface="+mn-lt"/>
                <a:cs typeface="Cavolini" panose="020B0502040204020203" pitchFamily="66" charset="0"/>
              </a:rPr>
              <a:t>è </a:t>
            </a:r>
            <a:r>
              <a:rPr lang="en-US" sz="1400" dirty="0" err="1">
                <a:latin typeface="+mn-lt"/>
                <a:cs typeface="Cavolini" panose="020B0502040204020203" pitchFamily="66" charset="0"/>
              </a:rPr>
              <a:t>probabilmente</a:t>
            </a:r>
            <a:r>
              <a:rPr lang="en-US" sz="1400" dirty="0">
                <a:latin typeface="+mn-lt"/>
                <a:cs typeface="Cavolini" panose="020B0502040204020203" pitchFamily="66" charset="0"/>
              </a:rPr>
              <a:t> la </a:t>
            </a:r>
            <a:r>
              <a:rPr lang="en-US" sz="1400" dirty="0" err="1">
                <a:latin typeface="+mn-lt"/>
                <a:cs typeface="Cavolini" panose="020B0502040204020203" pitchFamily="66" charset="0"/>
              </a:rPr>
              <a:t>tecnica</a:t>
            </a:r>
            <a:r>
              <a:rPr lang="en-US" sz="1400" dirty="0">
                <a:latin typeface="+mn-lt"/>
                <a:cs typeface="Cavolini" panose="020B0502040204020203" pitchFamily="66" charset="0"/>
              </a:rPr>
              <a:t> </a:t>
            </a:r>
            <a:r>
              <a:rPr lang="en-US" sz="1400" dirty="0" err="1">
                <a:latin typeface="+mn-lt"/>
                <a:cs typeface="Cavolini" panose="020B0502040204020203" pitchFamily="66" charset="0"/>
              </a:rPr>
              <a:t>più</a:t>
            </a:r>
            <a:r>
              <a:rPr lang="en-US" sz="1400" dirty="0">
                <a:latin typeface="+mn-lt"/>
                <a:cs typeface="Cavolini" panose="020B0502040204020203" pitchFamily="66" charset="0"/>
              </a:rPr>
              <a:t> </a:t>
            </a:r>
            <a:r>
              <a:rPr lang="en-US" sz="1400" dirty="0" err="1">
                <a:latin typeface="+mn-lt"/>
                <a:cs typeface="Cavolini" panose="020B0502040204020203" pitchFamily="66" charset="0"/>
              </a:rPr>
              <a:t>adatta</a:t>
            </a:r>
            <a:r>
              <a:rPr lang="en-US" sz="1400" dirty="0">
                <a:latin typeface="+mn-lt"/>
                <a:cs typeface="Cavolini" panose="020B0502040204020203" pitchFamily="66" charset="0"/>
              </a:rPr>
              <a:t>. </a:t>
            </a:r>
          </a:p>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Le </a:t>
            </a:r>
            <a:r>
              <a:rPr lang="en-US" sz="1400" dirty="0" err="1">
                <a:latin typeface="+mn-lt"/>
                <a:cs typeface="Cavolini" panose="020B0502040204020203" pitchFamily="66" charset="0"/>
              </a:rPr>
              <a:t>tecniche</a:t>
            </a:r>
            <a:r>
              <a:rPr lang="en-US" sz="1400" dirty="0">
                <a:latin typeface="+mn-lt"/>
                <a:cs typeface="Cavolini" panose="020B0502040204020203" pitchFamily="66" charset="0"/>
              </a:rPr>
              <a:t> di </a:t>
            </a:r>
            <a:r>
              <a:rPr lang="en-US" sz="1400" dirty="0" err="1">
                <a:latin typeface="+mn-lt"/>
                <a:cs typeface="Cavolini" panose="020B0502040204020203" pitchFamily="66" charset="0"/>
              </a:rPr>
              <a:t>lavaggio</a:t>
            </a:r>
            <a:r>
              <a:rPr lang="en-US" sz="1400" dirty="0">
                <a:latin typeface="+mn-lt"/>
                <a:cs typeface="Cavolini" panose="020B0502040204020203" pitchFamily="66" charset="0"/>
              </a:rPr>
              <a:t> ex-situ (</a:t>
            </a:r>
            <a:r>
              <a:rPr lang="en-US" sz="1400" b="1" dirty="0">
                <a:solidFill>
                  <a:schemeClr val="accent1">
                    <a:lumMod val="50000"/>
                  </a:schemeClr>
                </a:solidFill>
                <a:latin typeface="+mn-lt"/>
                <a:cs typeface="Cavolini" panose="020B0502040204020203" pitchFamily="66" charset="0"/>
              </a:rPr>
              <a:t>sediment washing</a:t>
            </a:r>
            <a:r>
              <a:rPr lang="en-US" sz="1400" dirty="0">
                <a:latin typeface="+mn-lt"/>
                <a:cs typeface="Cavolini" panose="020B0502040204020203" pitchFamily="66" charset="0"/>
              </a:rPr>
              <a:t>) </a:t>
            </a:r>
            <a:r>
              <a:rPr lang="en-US" sz="1400" dirty="0" err="1">
                <a:latin typeface="+mn-lt"/>
                <a:cs typeface="Cavolini" panose="020B0502040204020203" pitchFamily="66" charset="0"/>
              </a:rPr>
              <a:t>sono</a:t>
            </a:r>
            <a:r>
              <a:rPr lang="en-US" sz="1400" dirty="0">
                <a:latin typeface="+mn-lt"/>
                <a:cs typeface="Cavolini" panose="020B0502040204020203" pitchFamily="66" charset="0"/>
              </a:rPr>
              <a:t> </a:t>
            </a:r>
            <a:r>
              <a:rPr lang="en-US" sz="1400" dirty="0" err="1">
                <a:latin typeface="+mn-lt"/>
                <a:cs typeface="Cavolini" panose="020B0502040204020203" pitchFamily="66" charset="0"/>
              </a:rPr>
              <a:t>applicabili</a:t>
            </a:r>
            <a:r>
              <a:rPr lang="en-US" sz="1400" dirty="0">
                <a:latin typeface="+mn-lt"/>
                <a:cs typeface="Cavolini" panose="020B0502040204020203" pitchFamily="66" charset="0"/>
              </a:rPr>
              <a:t> a</a:t>
            </a:r>
            <a:br>
              <a:rPr lang="en-US" sz="1400" dirty="0">
                <a:latin typeface="+mn-lt"/>
                <a:cs typeface="Cavolini" panose="020B0502040204020203" pitchFamily="66" charset="0"/>
              </a:rPr>
            </a:br>
            <a:r>
              <a:rPr lang="en-US" sz="1400" dirty="0" err="1">
                <a:latin typeface="+mn-lt"/>
                <a:cs typeface="Cavolini" panose="020B0502040204020203" pitchFamily="66" charset="0"/>
              </a:rPr>
              <a:t>sedimenti</a:t>
            </a:r>
            <a:r>
              <a:rPr lang="en-US" sz="1400" dirty="0">
                <a:latin typeface="+mn-lt"/>
                <a:cs typeface="Cavolini" panose="020B0502040204020203" pitchFamily="66" charset="0"/>
              </a:rPr>
              <a:t> </a:t>
            </a:r>
            <a:r>
              <a:rPr lang="en-US" sz="1400" dirty="0" err="1">
                <a:latin typeface="+mn-lt"/>
                <a:cs typeface="Cavolini" panose="020B0502040204020203" pitchFamily="66" charset="0"/>
              </a:rPr>
              <a:t>prevalentemente</a:t>
            </a:r>
            <a:r>
              <a:rPr lang="en-US" sz="1400" dirty="0">
                <a:latin typeface="+mn-lt"/>
                <a:cs typeface="Cavolini" panose="020B0502040204020203" pitchFamily="66" charset="0"/>
              </a:rPr>
              <a:t> </a:t>
            </a:r>
            <a:r>
              <a:rPr lang="en-US" sz="1400" dirty="0" err="1">
                <a:latin typeface="+mn-lt"/>
                <a:cs typeface="Cavolini" panose="020B0502040204020203" pitchFamily="66" charset="0"/>
              </a:rPr>
              <a:t>sabbiosi</a:t>
            </a:r>
            <a:r>
              <a:rPr lang="en-US" sz="1400" dirty="0">
                <a:latin typeface="+mn-lt"/>
                <a:cs typeface="Cavolini" panose="020B0502040204020203" pitchFamily="66" charset="0"/>
              </a:rPr>
              <a:t>, </a:t>
            </a:r>
            <a:r>
              <a:rPr lang="en-US" sz="1400" dirty="0" err="1">
                <a:latin typeface="+mn-lt"/>
                <a:cs typeface="Cavolini" panose="020B0502040204020203" pitchFamily="66" charset="0"/>
              </a:rPr>
              <a:t>consentendo</a:t>
            </a:r>
            <a:r>
              <a:rPr lang="en-US" sz="1400" dirty="0">
                <a:latin typeface="+mn-lt"/>
                <a:cs typeface="Cavolini" panose="020B0502040204020203" pitchFamily="66" charset="0"/>
              </a:rPr>
              <a:t> di </a:t>
            </a:r>
            <a:r>
              <a:rPr lang="en-US" sz="1400" dirty="0" err="1">
                <a:latin typeface="+mn-lt"/>
                <a:cs typeface="Cavolini" panose="020B0502040204020203" pitchFamily="66" charset="0"/>
              </a:rPr>
              <a:t>separare</a:t>
            </a:r>
            <a:r>
              <a:rPr lang="en-US" sz="1400" dirty="0">
                <a:latin typeface="+mn-lt"/>
                <a:cs typeface="Cavolini" panose="020B0502040204020203" pitchFamily="66" charset="0"/>
              </a:rPr>
              <a:t> diverse </a:t>
            </a:r>
            <a:r>
              <a:rPr lang="en-US" sz="1400" dirty="0" err="1">
                <a:latin typeface="+mn-lt"/>
                <a:cs typeface="Cavolini" panose="020B0502040204020203" pitchFamily="66" charset="0"/>
              </a:rPr>
              <a:t>frazioni</a:t>
            </a:r>
            <a:br>
              <a:rPr lang="en-US" sz="1400" dirty="0">
                <a:latin typeface="+mn-lt"/>
                <a:cs typeface="Cavolini" panose="020B0502040204020203" pitchFamily="66" charset="0"/>
              </a:rPr>
            </a:br>
            <a:r>
              <a:rPr lang="en-US" sz="1400" dirty="0">
                <a:latin typeface="+mn-lt"/>
                <a:cs typeface="Cavolini" panose="020B0502040204020203" pitchFamily="66" charset="0"/>
              </a:rPr>
              <a:t>da </a:t>
            </a:r>
            <a:r>
              <a:rPr lang="en-US" sz="1400" dirty="0" err="1">
                <a:latin typeface="+mn-lt"/>
                <a:cs typeface="Cavolini" panose="020B0502040204020203" pitchFamily="66" charset="0"/>
              </a:rPr>
              <a:t>recuperare</a:t>
            </a:r>
            <a:r>
              <a:rPr lang="en-US" sz="1400" dirty="0">
                <a:latin typeface="+mn-lt"/>
                <a:cs typeface="Cavolini" panose="020B0502040204020203" pitchFamily="66" charset="0"/>
              </a:rPr>
              <a:t> o </a:t>
            </a:r>
            <a:r>
              <a:rPr lang="en-US" sz="1400" dirty="0" err="1">
                <a:latin typeface="+mn-lt"/>
                <a:cs typeface="Cavolini" panose="020B0502040204020203" pitchFamily="66" charset="0"/>
              </a:rPr>
              <a:t>trattare</a:t>
            </a:r>
            <a:r>
              <a:rPr lang="en-US" sz="1400" dirty="0">
                <a:latin typeface="+mn-lt"/>
                <a:cs typeface="Cavolini" panose="020B0502040204020203" pitchFamily="66" charset="0"/>
              </a:rPr>
              <a:t> </a:t>
            </a:r>
            <a:r>
              <a:rPr lang="en-US" sz="1400" dirty="0" err="1">
                <a:latin typeface="+mn-lt"/>
                <a:cs typeface="Cavolini" panose="020B0502040204020203" pitchFamily="66" charset="0"/>
              </a:rPr>
              <a:t>ulteriormente</a:t>
            </a:r>
            <a:r>
              <a:rPr lang="en-US" sz="1400" dirty="0">
                <a:latin typeface="+mn-lt"/>
                <a:cs typeface="Cavolini" panose="020B0502040204020203" pitchFamily="66" charset="0"/>
              </a:rPr>
              <a:t> con </a:t>
            </a:r>
            <a:r>
              <a:rPr lang="en-US" sz="1400" dirty="0" err="1">
                <a:latin typeface="+mn-lt"/>
                <a:cs typeface="Cavolini" panose="020B0502040204020203" pitchFamily="66" charset="0"/>
              </a:rPr>
              <a:t>tecniche</a:t>
            </a:r>
            <a:r>
              <a:rPr lang="en-US" sz="1400" dirty="0">
                <a:latin typeface="+mn-lt"/>
                <a:cs typeface="Cavolini" panose="020B0502040204020203" pitchFamily="66" charset="0"/>
              </a:rPr>
              <a:t> </a:t>
            </a:r>
            <a:r>
              <a:rPr lang="en-US" sz="1400" dirty="0" err="1">
                <a:latin typeface="+mn-lt"/>
                <a:cs typeface="Cavolini" panose="020B0502040204020203" pitchFamily="66" charset="0"/>
              </a:rPr>
              <a:t>specifiche</a:t>
            </a:r>
            <a:r>
              <a:rPr lang="en-US" sz="1400" dirty="0">
                <a:latin typeface="+mn-lt"/>
                <a:cs typeface="Cavolini" panose="020B0502040204020203" pitchFamily="66" charset="0"/>
              </a:rPr>
              <a:t>.</a:t>
            </a:r>
          </a:p>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La </a:t>
            </a:r>
            <a:r>
              <a:rPr lang="en-US" sz="1400" dirty="0" err="1">
                <a:latin typeface="+mn-lt"/>
                <a:cs typeface="Cavolini" panose="020B0502040204020203" pitchFamily="66" charset="0"/>
              </a:rPr>
              <a:t>combinazione</a:t>
            </a:r>
            <a:r>
              <a:rPr lang="en-US" sz="1400" dirty="0">
                <a:latin typeface="+mn-lt"/>
                <a:cs typeface="Cavolini" panose="020B0502040204020203" pitchFamily="66" charset="0"/>
              </a:rPr>
              <a:t> di </a:t>
            </a:r>
            <a:r>
              <a:rPr lang="en-US" sz="1400" b="1" dirty="0">
                <a:solidFill>
                  <a:schemeClr val="accent1">
                    <a:lumMod val="50000"/>
                  </a:schemeClr>
                </a:solidFill>
                <a:latin typeface="+mn-lt"/>
                <a:cs typeface="Cavolini" panose="020B0502040204020203" pitchFamily="66" charset="0"/>
              </a:rPr>
              <a:t>sediment washing, landfarming ed </a:t>
            </a:r>
            <a:r>
              <a:rPr lang="en-US" sz="1400" b="1" dirty="0" err="1">
                <a:solidFill>
                  <a:schemeClr val="accent1">
                    <a:lumMod val="50000"/>
                  </a:schemeClr>
                </a:solidFill>
                <a:latin typeface="+mn-lt"/>
                <a:cs typeface="Cavolini" panose="020B0502040204020203" pitchFamily="66" charset="0"/>
              </a:rPr>
              <a:t>elettrocinesi</a:t>
            </a:r>
            <a:r>
              <a:rPr lang="en-US" sz="1400" b="1" dirty="0">
                <a:solidFill>
                  <a:schemeClr val="accent1">
                    <a:lumMod val="50000"/>
                  </a:schemeClr>
                </a:solidFill>
                <a:latin typeface="+mn-lt"/>
                <a:cs typeface="Cavolini" panose="020B0502040204020203" pitchFamily="66" charset="0"/>
              </a:rPr>
              <a:t> </a:t>
            </a:r>
            <a:r>
              <a:rPr lang="en-US" sz="1400" dirty="0" err="1">
                <a:latin typeface="+mn-lt"/>
                <a:cs typeface="Cavolini" panose="020B0502040204020203" pitchFamily="66" charset="0"/>
              </a:rPr>
              <a:t>consente</a:t>
            </a:r>
            <a:r>
              <a:rPr lang="en-US" sz="1400" dirty="0">
                <a:latin typeface="+mn-lt"/>
                <a:cs typeface="Cavolini" panose="020B0502040204020203" pitchFamily="66" charset="0"/>
              </a:rPr>
              <a:t> di </a:t>
            </a:r>
            <a:br>
              <a:rPr lang="en-US" sz="1400" dirty="0">
                <a:latin typeface="+mn-lt"/>
                <a:cs typeface="Cavolini" panose="020B0502040204020203" pitchFamily="66" charset="0"/>
              </a:rPr>
            </a:br>
            <a:r>
              <a:rPr lang="en-US" sz="1400" dirty="0" err="1">
                <a:latin typeface="+mn-lt"/>
                <a:cs typeface="Cavolini" panose="020B0502040204020203" pitchFamily="66" charset="0"/>
              </a:rPr>
              <a:t>gestire</a:t>
            </a:r>
            <a:r>
              <a:rPr lang="en-US" sz="1400" dirty="0">
                <a:latin typeface="+mn-lt"/>
                <a:cs typeface="Cavolini" panose="020B0502040204020203" pitchFamily="66" charset="0"/>
              </a:rPr>
              <a:t> </a:t>
            </a:r>
            <a:r>
              <a:rPr lang="en-US" sz="1400" dirty="0" err="1">
                <a:latin typeface="+mn-lt"/>
                <a:cs typeface="Cavolini" panose="020B0502040204020203" pitchFamily="66" charset="0"/>
              </a:rPr>
              <a:t>un'ampia</a:t>
            </a:r>
            <a:r>
              <a:rPr lang="en-US" sz="1400" dirty="0">
                <a:latin typeface="+mn-lt"/>
                <a:cs typeface="Cavolini" panose="020B0502040204020203" pitchFamily="66" charset="0"/>
              </a:rPr>
              <a:t> gamma di </a:t>
            </a:r>
            <a:r>
              <a:rPr lang="en-US" sz="1400" dirty="0" err="1">
                <a:latin typeface="+mn-lt"/>
                <a:cs typeface="Cavolini" panose="020B0502040204020203" pitchFamily="66" charset="0"/>
              </a:rPr>
              <a:t>tipologie</a:t>
            </a:r>
            <a:r>
              <a:rPr lang="en-US" sz="1400" dirty="0">
                <a:latin typeface="+mn-lt"/>
                <a:cs typeface="Cavolini" panose="020B0502040204020203" pitchFamily="66" charset="0"/>
              </a:rPr>
              <a:t> di </a:t>
            </a:r>
            <a:r>
              <a:rPr lang="en-US" sz="1400" dirty="0" err="1">
                <a:latin typeface="+mn-lt"/>
                <a:cs typeface="Cavolini" panose="020B0502040204020203" pitchFamily="66" charset="0"/>
              </a:rPr>
              <a:t>sedimenti</a:t>
            </a:r>
            <a:r>
              <a:rPr lang="en-US" sz="1400" dirty="0">
                <a:latin typeface="+mn-lt"/>
                <a:cs typeface="Cavolini" panose="020B0502040204020203" pitchFamily="66" charset="0"/>
              </a:rPr>
              <a:t> e di </a:t>
            </a:r>
            <a:r>
              <a:rPr lang="en-US" sz="1400" dirty="0" err="1">
                <a:latin typeface="+mn-lt"/>
                <a:cs typeface="Cavolini" panose="020B0502040204020203" pitchFamily="66" charset="0"/>
              </a:rPr>
              <a:t>contaminazioni</a:t>
            </a:r>
            <a:r>
              <a:rPr lang="en-US" sz="1400" dirty="0">
                <a:latin typeface="+mn-lt"/>
                <a:cs typeface="Cavolini" panose="020B0502040204020203" pitchFamily="66" charset="0"/>
              </a:rPr>
              <a:t>.</a:t>
            </a:r>
          </a:p>
          <a:p>
            <a:pPr>
              <a:lnSpc>
                <a:spcPct val="100000"/>
              </a:lnSpc>
              <a:spcBef>
                <a:spcPts val="1800"/>
              </a:spcBef>
              <a:buFont typeface="Wingdings" panose="05000000000000000000" pitchFamily="2" charset="2"/>
              <a:buChar char="ü"/>
            </a:pPr>
            <a:r>
              <a:rPr lang="en-US" sz="1400" dirty="0">
                <a:latin typeface="+mn-lt"/>
                <a:cs typeface="Cavolini" panose="020B0502040204020203" pitchFamily="66" charset="0"/>
              </a:rPr>
              <a:t>La </a:t>
            </a:r>
            <a:r>
              <a:rPr lang="en-US" sz="1400" b="1" dirty="0" err="1">
                <a:solidFill>
                  <a:schemeClr val="accent1">
                    <a:lumMod val="50000"/>
                  </a:schemeClr>
                </a:solidFill>
                <a:latin typeface="+mn-lt"/>
                <a:cs typeface="Cavolini" panose="020B0502040204020203" pitchFamily="66" charset="0"/>
              </a:rPr>
              <a:t>Componente</a:t>
            </a:r>
            <a:r>
              <a:rPr lang="en-US" sz="1400" b="1" dirty="0">
                <a:solidFill>
                  <a:schemeClr val="accent1">
                    <a:lumMod val="50000"/>
                  </a:schemeClr>
                </a:solidFill>
                <a:latin typeface="+mn-lt"/>
                <a:cs typeface="Cavolini" panose="020B0502040204020203" pitchFamily="66" charset="0"/>
              </a:rPr>
              <a:t> T3 </a:t>
            </a:r>
            <a:r>
              <a:rPr lang="en-US" sz="1400" dirty="0">
                <a:latin typeface="+mn-lt"/>
                <a:cs typeface="Cavolini" panose="020B0502040204020203" pitchFamily="66" charset="0"/>
              </a:rPr>
              <a:t>del Progetto </a:t>
            </a:r>
            <a:r>
              <a:rPr lang="en-US" sz="1400" b="1" dirty="0" err="1">
                <a:solidFill>
                  <a:schemeClr val="accent1">
                    <a:lumMod val="50000"/>
                  </a:schemeClr>
                </a:solidFill>
                <a:latin typeface="+mn-lt"/>
                <a:cs typeface="Cavolini" panose="020B0502040204020203" pitchFamily="66" charset="0"/>
              </a:rPr>
              <a:t>GRRinPORT</a:t>
            </a:r>
            <a:r>
              <a:rPr lang="en-US" sz="1400" dirty="0">
                <a:latin typeface="+mn-lt"/>
                <a:cs typeface="Cavolini" panose="020B0502040204020203" pitchFamily="66" charset="0"/>
              </a:rPr>
              <a:t> </a:t>
            </a:r>
            <a:r>
              <a:rPr lang="en-US" sz="1400" dirty="0" err="1">
                <a:latin typeface="+mn-lt"/>
                <a:cs typeface="Cavolini" panose="020B0502040204020203" pitchFamily="66" charset="0"/>
              </a:rPr>
              <a:t>si</a:t>
            </a:r>
            <a:r>
              <a:rPr lang="en-US" sz="1400" dirty="0">
                <a:latin typeface="+mn-lt"/>
                <a:cs typeface="Cavolini" panose="020B0502040204020203" pitchFamily="66" charset="0"/>
              </a:rPr>
              <a:t> è </a:t>
            </a:r>
            <a:r>
              <a:rPr lang="en-US" sz="1400" dirty="0" err="1">
                <a:latin typeface="+mn-lt"/>
                <a:cs typeface="Cavolini" panose="020B0502040204020203" pitchFamily="66" charset="0"/>
              </a:rPr>
              <a:t>focalizzata</a:t>
            </a:r>
            <a:r>
              <a:rPr lang="en-US" sz="1400" dirty="0">
                <a:latin typeface="+mn-lt"/>
                <a:cs typeface="Cavolini" panose="020B0502040204020203" pitchFamily="66" charset="0"/>
              </a:rPr>
              <a:t> </a:t>
            </a:r>
            <a:r>
              <a:rPr lang="en-US" sz="1400" dirty="0" err="1">
                <a:latin typeface="+mn-lt"/>
                <a:cs typeface="Cavolini" panose="020B0502040204020203" pitchFamily="66" charset="0"/>
              </a:rPr>
              <a:t>sulla</a:t>
            </a:r>
            <a:r>
              <a:rPr lang="en-US" sz="1400" dirty="0">
                <a:latin typeface="+mn-lt"/>
                <a:cs typeface="Cavolini" panose="020B0502040204020203" pitchFamily="66" charset="0"/>
              </a:rPr>
              <a:t> </a:t>
            </a:r>
            <a:r>
              <a:rPr lang="en-US" sz="1400" dirty="0" err="1">
                <a:latin typeface="+mn-lt"/>
                <a:cs typeface="Cavolini" panose="020B0502040204020203" pitchFamily="66" charset="0"/>
              </a:rPr>
              <a:t>definizione</a:t>
            </a:r>
            <a:r>
              <a:rPr lang="en-US" sz="1400" dirty="0">
                <a:latin typeface="+mn-lt"/>
                <a:cs typeface="Cavolini" panose="020B0502040204020203" pitchFamily="66" charset="0"/>
              </a:rPr>
              <a:t> di un </a:t>
            </a:r>
            <a:r>
              <a:rPr lang="en-US" sz="1400" b="1" dirty="0">
                <a:solidFill>
                  <a:schemeClr val="accent1">
                    <a:lumMod val="50000"/>
                  </a:schemeClr>
                </a:solidFill>
                <a:latin typeface="+mn-lt"/>
                <a:cs typeface="Cavolini" panose="020B0502040204020203" pitchFamily="66" charset="0"/>
              </a:rPr>
              <a:t>Piano</a:t>
            </a:r>
            <a:br>
              <a:rPr lang="en-US" sz="1400" b="1" dirty="0">
                <a:solidFill>
                  <a:schemeClr val="accent1">
                    <a:lumMod val="50000"/>
                  </a:schemeClr>
                </a:solidFill>
                <a:latin typeface="+mn-lt"/>
                <a:cs typeface="Cavolini" panose="020B0502040204020203" pitchFamily="66" charset="0"/>
              </a:rPr>
            </a:br>
            <a:r>
              <a:rPr lang="en-US" sz="1400" b="1" dirty="0" err="1">
                <a:solidFill>
                  <a:schemeClr val="accent1">
                    <a:lumMod val="50000"/>
                  </a:schemeClr>
                </a:solidFill>
                <a:latin typeface="+mn-lt"/>
                <a:cs typeface="Cavolini" panose="020B0502040204020203" pitchFamily="66" charset="0"/>
              </a:rPr>
              <a:t>d'azione</a:t>
            </a:r>
            <a:r>
              <a:rPr lang="en-US" sz="1400" b="1" dirty="0">
                <a:solidFill>
                  <a:schemeClr val="accent1">
                    <a:lumMod val="50000"/>
                  </a:schemeClr>
                </a:solidFill>
                <a:latin typeface="+mn-lt"/>
                <a:cs typeface="Cavolini" panose="020B0502040204020203" pitchFamily="66" charset="0"/>
              </a:rPr>
              <a:t> </a:t>
            </a:r>
            <a:r>
              <a:rPr lang="en-US" sz="1400" dirty="0">
                <a:latin typeface="+mn-lt"/>
                <a:cs typeface="Cavolini" panose="020B0502040204020203" pitchFamily="66" charset="0"/>
              </a:rPr>
              <a:t>per </a:t>
            </a:r>
            <a:r>
              <a:rPr lang="en-US" sz="1400" dirty="0" err="1">
                <a:latin typeface="+mn-lt"/>
                <a:cs typeface="Cavolini" panose="020B0502040204020203" pitchFamily="66" charset="0"/>
              </a:rPr>
              <a:t>trattare</a:t>
            </a:r>
            <a:r>
              <a:rPr lang="en-US" sz="1400" dirty="0">
                <a:latin typeface="+mn-lt"/>
                <a:cs typeface="Cavolini" panose="020B0502040204020203" pitchFamily="66" charset="0"/>
              </a:rPr>
              <a:t> </a:t>
            </a:r>
            <a:r>
              <a:rPr lang="en-US" sz="1400" dirty="0" err="1">
                <a:latin typeface="+mn-lt"/>
                <a:cs typeface="Cavolini" panose="020B0502040204020203" pitchFamily="66" charset="0"/>
              </a:rPr>
              <a:t>sedimenti</a:t>
            </a:r>
            <a:r>
              <a:rPr lang="en-US" sz="1400" dirty="0">
                <a:latin typeface="+mn-lt"/>
                <a:cs typeface="Cavolini" panose="020B0502040204020203" pitchFamily="66" charset="0"/>
              </a:rPr>
              <a:t> di </a:t>
            </a:r>
            <a:r>
              <a:rPr lang="en-US" sz="1400" dirty="0" err="1">
                <a:latin typeface="+mn-lt"/>
                <a:cs typeface="Cavolini" panose="020B0502040204020203" pitchFamily="66" charset="0"/>
              </a:rPr>
              <a:t>dragaggio</a:t>
            </a:r>
            <a:r>
              <a:rPr lang="en-US" sz="1400" dirty="0">
                <a:latin typeface="+mn-lt"/>
                <a:cs typeface="Cavolini" panose="020B0502040204020203" pitchFamily="66" charset="0"/>
              </a:rPr>
              <a:t> </a:t>
            </a:r>
            <a:r>
              <a:rPr lang="en-US" sz="1400" dirty="0" err="1">
                <a:latin typeface="+mn-lt"/>
                <a:cs typeface="Cavolini" panose="020B0502040204020203" pitchFamily="66" charset="0"/>
              </a:rPr>
              <a:t>contaminati</a:t>
            </a:r>
            <a:r>
              <a:rPr lang="en-US" sz="1400" dirty="0">
                <a:latin typeface="+mn-lt"/>
                <a:cs typeface="Cavolini" panose="020B0502040204020203" pitchFamily="66" charset="0"/>
              </a:rPr>
              <a:t> da </a:t>
            </a:r>
            <a:r>
              <a:rPr lang="en-US" sz="1400" dirty="0" err="1">
                <a:latin typeface="+mn-lt"/>
                <a:cs typeface="Cavolini" panose="020B0502040204020203" pitchFamily="66" charset="0"/>
              </a:rPr>
              <a:t>idrocarburi</a:t>
            </a:r>
            <a:r>
              <a:rPr lang="en-US" sz="1400" dirty="0">
                <a:latin typeface="+mn-lt"/>
                <a:cs typeface="Cavolini" panose="020B0502040204020203" pitchFamily="66" charset="0"/>
              </a:rPr>
              <a:t> e </a:t>
            </a:r>
            <a:r>
              <a:rPr lang="en-US" sz="1400" dirty="0" err="1">
                <a:latin typeface="+mn-lt"/>
                <a:cs typeface="Cavolini" panose="020B0502040204020203" pitchFamily="66" charset="0"/>
              </a:rPr>
              <a:t>metalli</a:t>
            </a:r>
            <a:r>
              <a:rPr lang="en-US" sz="1400" dirty="0">
                <a:latin typeface="+mn-lt"/>
                <a:cs typeface="Cavolini" panose="020B0502040204020203" pitchFamily="66" charset="0"/>
              </a:rPr>
              <a:t> </a:t>
            </a:r>
            <a:r>
              <a:rPr lang="en-US" sz="1400" dirty="0" err="1">
                <a:latin typeface="+mn-lt"/>
                <a:cs typeface="Cavolini" panose="020B0502040204020203" pitchFamily="66" charset="0"/>
              </a:rPr>
              <a:t>pesanti</a:t>
            </a:r>
            <a:br>
              <a:rPr lang="en-US" sz="1400" dirty="0">
                <a:latin typeface="+mn-lt"/>
                <a:cs typeface="Cavolini" panose="020B0502040204020203" pitchFamily="66" charset="0"/>
              </a:rPr>
            </a:br>
            <a:r>
              <a:rPr lang="en-US" sz="1400" dirty="0" err="1">
                <a:latin typeface="+mn-lt"/>
                <a:cs typeface="Cavolini" panose="020B0502040204020203" pitchFamily="66" charset="0"/>
              </a:rPr>
              <a:t>sperimentando</a:t>
            </a:r>
            <a:r>
              <a:rPr lang="en-US" sz="1400" dirty="0">
                <a:latin typeface="+mn-lt"/>
                <a:cs typeface="Cavolini" panose="020B0502040204020203" pitchFamily="66" charset="0"/>
              </a:rPr>
              <a:t> </a:t>
            </a:r>
            <a:r>
              <a:rPr lang="en-US" sz="1400" dirty="0" err="1">
                <a:latin typeface="+mn-lt"/>
                <a:cs typeface="Cavolini" panose="020B0502040204020203" pitchFamily="66" charset="0"/>
              </a:rPr>
              <a:t>tali</a:t>
            </a:r>
            <a:r>
              <a:rPr lang="en-US" sz="1400" dirty="0">
                <a:latin typeface="+mn-lt"/>
                <a:cs typeface="Cavolini" panose="020B0502040204020203" pitchFamily="66" charset="0"/>
              </a:rPr>
              <a:t> </a:t>
            </a:r>
            <a:r>
              <a:rPr lang="en-US" sz="1400" dirty="0" err="1">
                <a:latin typeface="+mn-lt"/>
                <a:cs typeface="Cavolini" panose="020B0502040204020203" pitchFamily="66" charset="0"/>
              </a:rPr>
              <a:t>tecniche</a:t>
            </a:r>
            <a:r>
              <a:rPr lang="en-US" sz="1400" dirty="0">
                <a:latin typeface="+mn-lt"/>
                <a:cs typeface="Cavolini" panose="020B0502040204020203" pitchFamily="66" charset="0"/>
              </a:rPr>
              <a:t> e </a:t>
            </a:r>
            <a:r>
              <a:rPr lang="en-US" sz="1400" dirty="0" err="1">
                <a:latin typeface="+mn-lt"/>
                <a:cs typeface="Cavolini" panose="020B0502040204020203" pitchFamily="66" charset="0"/>
              </a:rPr>
              <a:t>definendo</a:t>
            </a:r>
            <a:r>
              <a:rPr lang="en-US" sz="1400" dirty="0">
                <a:latin typeface="+mn-lt"/>
                <a:cs typeface="Cavolini" panose="020B0502040204020203" pitchFamily="66" charset="0"/>
              </a:rPr>
              <a:t> la </a:t>
            </a:r>
            <a:r>
              <a:rPr lang="en-US" sz="1400" dirty="0" err="1">
                <a:latin typeface="+mn-lt"/>
                <a:cs typeface="Cavolini" panose="020B0502040204020203" pitchFamily="66" charset="0"/>
              </a:rPr>
              <a:t>loro</a:t>
            </a:r>
            <a:r>
              <a:rPr lang="en-US" sz="1400" dirty="0">
                <a:latin typeface="+mn-lt"/>
                <a:cs typeface="Cavolini" panose="020B0502040204020203" pitchFamily="66" charset="0"/>
              </a:rPr>
              <a:t> </a:t>
            </a:r>
            <a:r>
              <a:rPr lang="en-US" sz="1400" dirty="0" err="1">
                <a:latin typeface="+mn-lt"/>
                <a:cs typeface="Cavolini" panose="020B0502040204020203" pitchFamily="66" charset="0"/>
              </a:rPr>
              <a:t>combinazione</a:t>
            </a:r>
            <a:r>
              <a:rPr lang="en-US" sz="1400" dirty="0">
                <a:latin typeface="+mn-lt"/>
                <a:cs typeface="Cavolini" panose="020B0502040204020203" pitchFamily="66" charset="0"/>
              </a:rPr>
              <a:t> per </a:t>
            </a:r>
            <a:r>
              <a:rPr lang="en-US" sz="1400" dirty="0" err="1">
                <a:latin typeface="+mn-lt"/>
                <a:cs typeface="Cavolini" panose="020B0502040204020203" pitchFamily="66" charset="0"/>
              </a:rPr>
              <a:t>ottimizzare</a:t>
            </a:r>
            <a:r>
              <a:rPr lang="en-US" sz="1400" dirty="0">
                <a:latin typeface="+mn-lt"/>
                <a:cs typeface="Cavolini" panose="020B0502040204020203" pitchFamily="66" charset="0"/>
              </a:rPr>
              <a:t> il </a:t>
            </a:r>
            <a:r>
              <a:rPr lang="en-US" sz="1400" dirty="0" err="1">
                <a:latin typeface="+mn-lt"/>
                <a:cs typeface="Cavolini" panose="020B0502040204020203" pitchFamily="66" charset="0"/>
              </a:rPr>
              <a:t>trattamento</a:t>
            </a:r>
            <a:r>
              <a:rPr lang="en-US" sz="1400" dirty="0">
                <a:latin typeface="+mn-lt"/>
                <a:cs typeface="Cavolini" panose="020B0502040204020203" pitchFamily="66" charset="0"/>
              </a:rPr>
              <a:t>.</a:t>
            </a:r>
            <a:endParaRPr lang="it-IT" sz="1400" dirty="0">
              <a:latin typeface="+mn-lt"/>
              <a:cs typeface="Cavolini" panose="020B0502040204020203" pitchFamily="66" charset="0"/>
            </a:endParaRPr>
          </a:p>
        </p:txBody>
      </p:sp>
      <p:pic>
        <p:nvPicPr>
          <p:cNvPr id="5" name="Immagine 4">
            <a:extLst>
              <a:ext uri="{FF2B5EF4-FFF2-40B4-BE49-F238E27FC236}">
                <a16:creationId xmlns:a16="http://schemas.microsoft.com/office/drawing/2014/main" id="{8713B558-3AEE-42B5-88B1-6740431446B2}"/>
              </a:ext>
            </a:extLst>
          </p:cNvPr>
          <p:cNvPicPr>
            <a:picLocks noChangeAspect="1"/>
          </p:cNvPicPr>
          <p:nvPr/>
        </p:nvPicPr>
        <p:blipFill rotWithShape="1">
          <a:blip r:embed="rId2"/>
          <a:srcRect l="12067" r="20044" b="3"/>
          <a:stretch/>
        </p:blipFill>
        <p:spPr>
          <a:xfrm>
            <a:off x="5795404" y="2193951"/>
            <a:ext cx="4438409" cy="4821449"/>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34724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PIANO D'AZIONE per la gestione sostenibile di sedimenti contaminati</a:t>
            </a:r>
          </a:p>
        </p:txBody>
      </p:sp>
      <p:pic>
        <p:nvPicPr>
          <p:cNvPr id="12" name="Immagine 11">
            <a:extLst>
              <a:ext uri="{FF2B5EF4-FFF2-40B4-BE49-F238E27FC236}">
                <a16:creationId xmlns:a16="http://schemas.microsoft.com/office/drawing/2014/main" id="{C83DFA49-F57E-42AA-8CDC-DFA84A196004}"/>
              </a:ext>
            </a:extLst>
          </p:cNvPr>
          <p:cNvPicPr>
            <a:picLocks noChangeAspect="1"/>
          </p:cNvPicPr>
          <p:nvPr/>
        </p:nvPicPr>
        <p:blipFill rotWithShape="1">
          <a:blip r:embed="rId2"/>
          <a:srcRect l="1676" t="50476" r="2040" b="3431"/>
          <a:stretch/>
        </p:blipFill>
        <p:spPr>
          <a:xfrm>
            <a:off x="6064625" y="2516868"/>
            <a:ext cx="4047564" cy="4324978"/>
          </a:xfrm>
          <a:prstGeom prst="rect">
            <a:avLst/>
          </a:prstGeom>
        </p:spPr>
      </p:pic>
      <p:sp>
        <p:nvSpPr>
          <p:cNvPr id="17" name="Freccia a destra 16">
            <a:extLst>
              <a:ext uri="{FF2B5EF4-FFF2-40B4-BE49-F238E27FC236}">
                <a16:creationId xmlns:a16="http://schemas.microsoft.com/office/drawing/2014/main" id="{8FC550C2-FAB3-4D07-AB7B-9C8F70036049}"/>
              </a:ext>
            </a:extLst>
          </p:cNvPr>
          <p:cNvSpPr>
            <a:spLocks noChangeAspect="1"/>
          </p:cNvSpPr>
          <p:nvPr/>
        </p:nvSpPr>
        <p:spPr>
          <a:xfrm rot="5400000">
            <a:off x="2986860" y="6650411"/>
            <a:ext cx="207524" cy="144000"/>
          </a:xfrm>
          <a:prstGeom prst="rightArrow">
            <a:avLst>
              <a:gd name="adj1" fmla="val 51159"/>
              <a:gd name="adj2" fmla="val 91672"/>
            </a:avLst>
          </a:prstGeom>
          <a:solidFill>
            <a:srgbClr val="8F9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819A080F-A521-4AF9-95D2-6D137B351D54}"/>
              </a:ext>
            </a:extLst>
          </p:cNvPr>
          <p:cNvPicPr>
            <a:picLocks noChangeAspect="1"/>
          </p:cNvPicPr>
          <p:nvPr/>
        </p:nvPicPr>
        <p:blipFill rotWithShape="1">
          <a:blip r:embed="rId2"/>
          <a:srcRect l="3823" t="2204" r="2239" b="49548"/>
          <a:stretch/>
        </p:blipFill>
        <p:spPr>
          <a:xfrm>
            <a:off x="542365" y="2198701"/>
            <a:ext cx="3948953" cy="4526664"/>
          </a:xfrm>
          <a:prstGeom prst="rect">
            <a:avLst/>
          </a:prstGeom>
        </p:spPr>
      </p:pic>
      <p:sp>
        <p:nvSpPr>
          <p:cNvPr id="18" name="Freccia a destra 17">
            <a:extLst>
              <a:ext uri="{FF2B5EF4-FFF2-40B4-BE49-F238E27FC236}">
                <a16:creationId xmlns:a16="http://schemas.microsoft.com/office/drawing/2014/main" id="{7746A560-2566-4FD5-A100-368C893317DF}"/>
              </a:ext>
            </a:extLst>
          </p:cNvPr>
          <p:cNvSpPr/>
          <p:nvPr/>
        </p:nvSpPr>
        <p:spPr>
          <a:xfrm rot="5400000">
            <a:off x="8617715" y="2363481"/>
            <a:ext cx="181105" cy="125668"/>
          </a:xfrm>
          <a:prstGeom prst="rightArrow">
            <a:avLst>
              <a:gd name="adj1" fmla="val 51159"/>
              <a:gd name="adj2" fmla="val 91672"/>
            </a:avLst>
          </a:prstGeom>
          <a:solidFill>
            <a:srgbClr val="8F9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F751963C-C1A2-4B7E-9586-AC6EA7CD2CF4}"/>
              </a:ext>
            </a:extLst>
          </p:cNvPr>
          <p:cNvPicPr>
            <a:picLocks noChangeAspect="1"/>
          </p:cNvPicPr>
          <p:nvPr/>
        </p:nvPicPr>
        <p:blipFill rotWithShape="1">
          <a:blip r:embed="rId2"/>
          <a:srcRect b="5296"/>
          <a:stretch/>
        </p:blipFill>
        <p:spPr>
          <a:xfrm>
            <a:off x="348231" y="2119030"/>
            <a:ext cx="9885582" cy="23405057"/>
          </a:xfrm>
          <a:prstGeom prst="rect">
            <a:avLst/>
          </a:prstGeom>
        </p:spPr>
      </p:pic>
      <p:pic>
        <p:nvPicPr>
          <p:cNvPr id="11" name="Immagine 10">
            <a:extLst>
              <a:ext uri="{FF2B5EF4-FFF2-40B4-BE49-F238E27FC236}">
                <a16:creationId xmlns:a16="http://schemas.microsoft.com/office/drawing/2014/main" id="{FA53E544-BD5D-4B55-9FDD-6C8D18C299CF}"/>
              </a:ext>
            </a:extLst>
          </p:cNvPr>
          <p:cNvPicPr>
            <a:picLocks noChangeAspect="1"/>
          </p:cNvPicPr>
          <p:nvPr/>
        </p:nvPicPr>
        <p:blipFill rotWithShape="1">
          <a:blip r:embed="rId3"/>
          <a:srcRect l="27878" t="13903" r="12129" b="63488"/>
          <a:stretch/>
        </p:blipFill>
        <p:spPr>
          <a:xfrm>
            <a:off x="207666" y="-4473"/>
            <a:ext cx="10331228" cy="2142556"/>
          </a:xfrm>
          <a:prstGeom prst="rect">
            <a:avLst/>
          </a:prstGeom>
        </p:spPr>
      </p:pic>
      <p:pic>
        <p:nvPicPr>
          <p:cNvPr id="19" name="Immagine 18">
            <a:extLst>
              <a:ext uri="{FF2B5EF4-FFF2-40B4-BE49-F238E27FC236}">
                <a16:creationId xmlns:a16="http://schemas.microsoft.com/office/drawing/2014/main" id="{6F311A16-BC30-4158-845D-1C2187C6BD38}"/>
              </a:ext>
            </a:extLst>
          </p:cNvPr>
          <p:cNvPicPr>
            <a:picLocks noChangeAspect="1"/>
          </p:cNvPicPr>
          <p:nvPr/>
        </p:nvPicPr>
        <p:blipFill rotWithShape="1">
          <a:blip r:embed="rId3"/>
          <a:srcRect l="26111" t="86624" r="10852" b="4380"/>
          <a:stretch/>
        </p:blipFill>
        <p:spPr>
          <a:xfrm>
            <a:off x="-97795" y="6873455"/>
            <a:ext cx="10855444" cy="852492"/>
          </a:xfrm>
          <a:prstGeom prst="rect">
            <a:avLst/>
          </a:prstGeom>
        </p:spPr>
      </p:pic>
      <p:cxnSp>
        <p:nvCxnSpPr>
          <p:cNvPr id="10" name="Connettore diritto 9">
            <a:extLst>
              <a:ext uri="{FF2B5EF4-FFF2-40B4-BE49-F238E27FC236}">
                <a16:creationId xmlns:a16="http://schemas.microsoft.com/office/drawing/2014/main" id="{3DC9A02C-0C93-47EA-BBB8-002FB2AB877E}"/>
              </a:ext>
            </a:extLst>
          </p:cNvPr>
          <p:cNvCxnSpPr>
            <a:cxnSpLocks/>
          </p:cNvCxnSpPr>
          <p:nvPr/>
        </p:nvCxnSpPr>
        <p:spPr>
          <a:xfrm>
            <a:off x="348231" y="6882571"/>
            <a:ext cx="9885582" cy="0"/>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B1D33E2D-B286-4C7F-B9CC-5C925DCAE0CE}"/>
              </a:ext>
            </a:extLst>
          </p:cNvPr>
          <p:cNvCxnSpPr>
            <a:cxnSpLocks/>
          </p:cNvCxnSpPr>
          <p:nvPr/>
        </p:nvCxnSpPr>
        <p:spPr>
          <a:xfrm flipV="1">
            <a:off x="363762" y="2111959"/>
            <a:ext cx="0" cy="4790439"/>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E07F90E-EECE-4B46-83BE-E352D496690F}"/>
              </a:ext>
            </a:extLst>
          </p:cNvPr>
          <p:cNvCxnSpPr>
            <a:cxnSpLocks/>
          </p:cNvCxnSpPr>
          <p:nvPr/>
        </p:nvCxnSpPr>
        <p:spPr>
          <a:xfrm flipV="1">
            <a:off x="10218705" y="2111170"/>
            <a:ext cx="0" cy="4790439"/>
          </a:xfrm>
          <a:prstGeom prst="line">
            <a:avLst/>
          </a:prstGeom>
          <a:ln w="38100">
            <a:solidFill>
              <a:srgbClr val="98C2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3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532E-7 4.26332E-6 L 9.72532E-7 -0.59729 " pathEditMode="relative" rAng="0" ptsTypes="AA">
                                      <p:cBhvr>
                                        <p:cTn id="6" dur="2000" fill="hold"/>
                                        <p:tgtEl>
                                          <p:spTgt spid="9"/>
                                        </p:tgtEl>
                                        <p:attrNameLst>
                                          <p:attrName>ppt_x</p:attrName>
                                          <p:attrName>ppt_y</p:attrName>
                                        </p:attrNameLst>
                                      </p:cBhvr>
                                      <p:rCtr x="0" y="-298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9.72532E-7 -0.59729 L 9.72532E-7 -1.10554 " pathEditMode="relative" rAng="0" ptsTypes="AA">
                                      <p:cBhvr>
                                        <p:cTn id="10" dur="2000" fill="hold"/>
                                        <p:tgtEl>
                                          <p:spTgt spid="9"/>
                                        </p:tgtEl>
                                        <p:attrNameLst>
                                          <p:attrName>ppt_x</p:attrName>
                                          <p:attrName>ppt_y</p:attrName>
                                        </p:attrNameLst>
                                      </p:cBhvr>
                                      <p:rCtr x="0" y="-2541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532E-7 -1.10554 L 9.72532E-7 -1.70136 " pathEditMode="relative" rAng="0" ptsTypes="AA">
                                      <p:cBhvr>
                                        <p:cTn id="14" dur="2000" fill="hold"/>
                                        <p:tgtEl>
                                          <p:spTgt spid="9"/>
                                        </p:tgtEl>
                                        <p:attrNameLst>
                                          <p:attrName>ppt_x</p:attrName>
                                          <p:attrName>ppt_y</p:attrName>
                                        </p:attrNameLst>
                                      </p:cBhvr>
                                      <p:rCtr x="0" y="-2980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9.72532E-7 -1.70136 L 9.72532E-7 -2.36719 " pathEditMode="relative" rAng="0" ptsTypes="AA">
                                      <p:cBhvr>
                                        <p:cTn id="18" dur="2000" fill="hold"/>
                                        <p:tgtEl>
                                          <p:spTgt spid="9"/>
                                        </p:tgtEl>
                                        <p:attrNameLst>
                                          <p:attrName>ppt_x</p:attrName>
                                          <p:attrName>ppt_y</p:attrName>
                                        </p:attrNameLst>
                                      </p:cBhvr>
                                      <p:rCtr x="0" y="-3329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9.72532E-7 -2.36719 L 9.72532E-7 -3.08757 " pathEditMode="relative" rAng="0" ptsTypes="AA">
                                      <p:cBhvr>
                                        <p:cTn id="22" dur="2000" fill="hold"/>
                                        <p:tgtEl>
                                          <p:spTgt spid="9"/>
                                        </p:tgtEl>
                                        <p:attrNameLst>
                                          <p:attrName>ppt_x</p:attrName>
                                          <p:attrName>ppt_y</p:attrName>
                                        </p:attrNameLst>
                                      </p:cBhvr>
                                      <p:rCtr x="0" y="-360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Attività sperimentale:</a:t>
            </a:r>
            <a:br>
              <a:rPr lang="it-IT" dirty="0"/>
            </a:br>
            <a:r>
              <a:rPr lang="it-IT" dirty="0"/>
              <a:t>prelievo e caratterizzazione dei campioni</a:t>
            </a:r>
            <a:endParaRPr lang="it-IT" i="1" dirty="0"/>
          </a:p>
        </p:txBody>
      </p:sp>
      <p:grpSp>
        <p:nvGrpSpPr>
          <p:cNvPr id="5" name="Gruppo 4">
            <a:extLst>
              <a:ext uri="{FF2B5EF4-FFF2-40B4-BE49-F238E27FC236}">
                <a16:creationId xmlns:a16="http://schemas.microsoft.com/office/drawing/2014/main" id="{25F38AA0-3499-4926-B3E3-565E4A0DEA2F}"/>
              </a:ext>
            </a:extLst>
          </p:cNvPr>
          <p:cNvGrpSpPr/>
          <p:nvPr/>
        </p:nvGrpSpPr>
        <p:grpSpPr>
          <a:xfrm>
            <a:off x="101198" y="2220644"/>
            <a:ext cx="10310854" cy="4261316"/>
            <a:chOff x="101198" y="2220644"/>
            <a:chExt cx="9032181" cy="3732861"/>
          </a:xfrm>
        </p:grpSpPr>
        <p:pic>
          <p:nvPicPr>
            <p:cNvPr id="9" name="Immagine 8">
              <a:extLst>
                <a:ext uri="{FF2B5EF4-FFF2-40B4-BE49-F238E27FC236}">
                  <a16:creationId xmlns:a16="http://schemas.microsoft.com/office/drawing/2014/main" id="{3DE72536-2D12-4111-A8B3-91F540ACA8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742" y="2220644"/>
              <a:ext cx="3605753" cy="2387557"/>
            </a:xfrm>
            <a:prstGeom prst="rect">
              <a:avLst/>
            </a:prstGeom>
          </p:spPr>
        </p:pic>
        <p:pic>
          <p:nvPicPr>
            <p:cNvPr id="10" name="Immagine 9">
              <a:extLst>
                <a:ext uri="{FF2B5EF4-FFF2-40B4-BE49-F238E27FC236}">
                  <a16:creationId xmlns:a16="http://schemas.microsoft.com/office/drawing/2014/main" id="{90F1A0A4-CA60-4F31-A823-93F8F4733CD9}"/>
                </a:ext>
              </a:extLst>
            </p:cNvPr>
            <p:cNvPicPr>
              <a:picLocks noChangeAspect="1"/>
            </p:cNvPicPr>
            <p:nvPr/>
          </p:nvPicPr>
          <p:blipFill>
            <a:blip r:embed="rId3"/>
            <a:stretch>
              <a:fillRect/>
            </a:stretch>
          </p:blipFill>
          <p:spPr>
            <a:xfrm>
              <a:off x="2007906" y="4750711"/>
              <a:ext cx="7122743" cy="1202794"/>
            </a:xfrm>
            <a:prstGeom prst="rect">
              <a:avLst/>
            </a:prstGeom>
          </p:spPr>
        </p:pic>
        <p:pic>
          <p:nvPicPr>
            <p:cNvPr id="11" name="Immagine 10">
              <a:extLst>
                <a:ext uri="{FF2B5EF4-FFF2-40B4-BE49-F238E27FC236}">
                  <a16:creationId xmlns:a16="http://schemas.microsoft.com/office/drawing/2014/main" id="{0502D5B1-0CFE-4E78-8142-61503570CF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198" y="4669888"/>
              <a:ext cx="1874595" cy="1255339"/>
            </a:xfrm>
            <a:prstGeom prst="rect">
              <a:avLst/>
            </a:prstGeom>
          </p:spPr>
        </p:pic>
        <p:sp>
          <p:nvSpPr>
            <p:cNvPr id="12" name="CasellaDiTesto 11">
              <a:extLst>
                <a:ext uri="{FF2B5EF4-FFF2-40B4-BE49-F238E27FC236}">
                  <a16:creationId xmlns:a16="http://schemas.microsoft.com/office/drawing/2014/main" id="{34D09831-DC25-490A-807A-33CFD3F94D1A}"/>
                </a:ext>
              </a:extLst>
            </p:cNvPr>
            <p:cNvSpPr txBox="1"/>
            <p:nvPr/>
          </p:nvSpPr>
          <p:spPr>
            <a:xfrm>
              <a:off x="4329567" y="2235740"/>
              <a:ext cx="4803812" cy="2574761"/>
            </a:xfrm>
            <a:prstGeom prst="rect">
              <a:avLst/>
            </a:prstGeom>
            <a:noFill/>
          </p:spPr>
          <p:txBody>
            <a:bodyPr wrap="square">
              <a:spAutoFit/>
            </a:bodyPr>
            <a:lstStyle/>
            <a:p>
              <a:pPr marL="171450" indent="-171450">
                <a:spcBef>
                  <a:spcPts val="1200"/>
                </a:spcBef>
                <a:buFont typeface="Wingdings" panose="05000000000000000000" pitchFamily="2" charset="2"/>
                <a:buChar char="ü"/>
              </a:pPr>
              <a:r>
                <a:rPr lang="en-US" sz="1400" dirty="0">
                  <a:latin typeface="Open Sans Bold" panose="020B0806030504020204"/>
                  <a:cs typeface="Cavolini" panose="020B0502040204020203" pitchFamily="66" charset="0"/>
                </a:rPr>
                <a:t>I </a:t>
              </a:r>
              <a:r>
                <a:rPr lang="en-US" sz="1400" dirty="0" err="1">
                  <a:latin typeface="Open Sans Bold" panose="020B0806030504020204"/>
                  <a:cs typeface="Cavolini" panose="020B0502040204020203" pitchFamily="66" charset="0"/>
                </a:rPr>
                <a:t>campioni</a:t>
              </a:r>
              <a:r>
                <a:rPr lang="en-US" sz="1400" dirty="0">
                  <a:latin typeface="Open Sans Bold" panose="020B0806030504020204"/>
                  <a:cs typeface="Cavolini" panose="020B0502040204020203" pitchFamily="66" charset="0"/>
                </a:rPr>
                <a:t> di </a:t>
              </a:r>
              <a:r>
                <a:rPr lang="en-US" sz="1400" dirty="0" err="1">
                  <a:latin typeface="Open Sans Bold" panose="020B0806030504020204"/>
                  <a:cs typeface="Cavolini" panose="020B0502040204020203" pitchFamily="66" charset="0"/>
                </a:rPr>
                <a:t>sedimenti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sono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stati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prelevati</a:t>
              </a:r>
              <a:r>
                <a:rPr lang="en-US" sz="1400" dirty="0">
                  <a:latin typeface="Open Sans Bold" panose="020B0806030504020204"/>
                  <a:cs typeface="Cavolini" panose="020B0502040204020203" pitchFamily="66" charset="0"/>
                </a:rPr>
                <a:t> da </a:t>
              </a:r>
              <a:r>
                <a:rPr lang="en-US" sz="1400" dirty="0" err="1">
                  <a:latin typeface="Open Sans Bold" panose="020B0806030504020204"/>
                  <a:cs typeface="Cavolini" panose="020B0502040204020203" pitchFamily="66" charset="0"/>
                </a:rPr>
                <a:t>sommozzatori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direttamente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dai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fondali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della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Darsena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Pescherecci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quadrante</a:t>
              </a:r>
              <a:r>
                <a:rPr lang="en-US" sz="1400" dirty="0">
                  <a:latin typeface="Open Sans Bold" panose="020B0806030504020204"/>
                  <a:cs typeface="Cavolini" panose="020B0502040204020203" pitchFamily="66" charset="0"/>
                </a:rPr>
                <a:t> P84) del </a:t>
              </a:r>
              <a:r>
                <a:rPr lang="en-US" sz="1400" dirty="0" err="1">
                  <a:latin typeface="Open Sans Bold" panose="020B0806030504020204"/>
                  <a:cs typeface="Cavolini" panose="020B0502040204020203" pitchFamily="66" charset="0"/>
                </a:rPr>
                <a:t>porto</a:t>
              </a:r>
              <a:r>
                <a:rPr lang="en-US" sz="1400" dirty="0">
                  <a:latin typeface="Open Sans Bold" panose="020B0806030504020204"/>
                  <a:cs typeface="Cavolini" panose="020B0502040204020203" pitchFamily="66" charset="0"/>
                </a:rPr>
                <a:t> di </a:t>
              </a:r>
              <a:r>
                <a:rPr lang="en-US" sz="1400" dirty="0" err="1">
                  <a:latin typeface="Open Sans Bold" panose="020B0806030504020204"/>
                  <a:cs typeface="Cavolini" panose="020B0502040204020203" pitchFamily="66" charset="0"/>
                </a:rPr>
                <a:t>Piombino</a:t>
              </a:r>
              <a:r>
                <a:rPr lang="en-US" sz="1400" dirty="0">
                  <a:latin typeface="Open Sans Bold" panose="020B0806030504020204"/>
                  <a:cs typeface="Cavolini" panose="020B0502040204020203" pitchFamily="66" charset="0"/>
                </a:rPr>
                <a:t> (LI, Italy). </a:t>
              </a:r>
            </a:p>
            <a:p>
              <a:pPr marL="171450" indent="-171450">
                <a:spcBef>
                  <a:spcPts val="1800"/>
                </a:spcBef>
                <a:buFont typeface="Wingdings" panose="05000000000000000000" pitchFamily="2" charset="2"/>
                <a:buChar char="ü"/>
              </a:pPr>
              <a:r>
                <a:rPr lang="en-US" sz="1400" dirty="0">
                  <a:latin typeface="Open Sans Bold" panose="020B0806030504020204"/>
                  <a:cs typeface="Cavolini" panose="020B0502040204020203" pitchFamily="66" charset="0"/>
                </a:rPr>
                <a:t>I </a:t>
              </a:r>
              <a:r>
                <a:rPr lang="en-US" sz="1400" dirty="0" err="1">
                  <a:latin typeface="Open Sans Bold" panose="020B0806030504020204"/>
                  <a:cs typeface="Cavolini" panose="020B0502040204020203" pitchFamily="66" charset="0"/>
                </a:rPr>
                <a:t>campioni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sono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stati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conservati</a:t>
              </a:r>
              <a:r>
                <a:rPr lang="en-US" sz="1400" dirty="0">
                  <a:latin typeface="Open Sans Bold" panose="020B0806030504020204"/>
                  <a:cs typeface="Cavolini" panose="020B0502040204020203" pitchFamily="66" charset="0"/>
                </a:rPr>
                <a:t> a 4°C </a:t>
              </a:r>
              <a:r>
                <a:rPr lang="en-US" sz="1400" dirty="0" err="1">
                  <a:latin typeface="Open Sans Bold" panose="020B0806030504020204"/>
                  <a:cs typeface="Cavolini" panose="020B0502040204020203" pitchFamily="66" charset="0"/>
                </a:rPr>
                <a:t>fino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all'inizio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dei</a:t>
              </a:r>
              <a:r>
                <a:rPr lang="en-US" sz="1400" dirty="0">
                  <a:latin typeface="Open Sans Bold" panose="020B0806030504020204"/>
                  <a:cs typeface="Cavolini" panose="020B0502040204020203" pitchFamily="66" charset="0"/>
                </a:rPr>
                <a:t> test </a:t>
              </a:r>
              <a:r>
                <a:rPr lang="en-US" sz="1400" dirty="0" err="1">
                  <a:latin typeface="Open Sans Bold" panose="020B0806030504020204"/>
                  <a:cs typeface="Cavolini" panose="020B0502040204020203" pitchFamily="66" charset="0"/>
                </a:rPr>
                <a:t>pilota</a:t>
              </a:r>
              <a:r>
                <a:rPr lang="en-US" sz="1400" dirty="0">
                  <a:latin typeface="Open Sans Bold" panose="020B0806030504020204"/>
                  <a:cs typeface="Cavolini" panose="020B0502040204020203" pitchFamily="66" charset="0"/>
                </a:rPr>
                <a:t>. </a:t>
              </a:r>
            </a:p>
            <a:p>
              <a:pPr marL="171450" indent="-171450">
                <a:spcBef>
                  <a:spcPts val="1800"/>
                </a:spcBef>
                <a:buFont typeface="Wingdings" panose="05000000000000000000" pitchFamily="2" charset="2"/>
                <a:buChar char="ü"/>
              </a:pPr>
              <a:r>
                <a:rPr lang="en-US" sz="1400" dirty="0">
                  <a:latin typeface="Open Sans Bold" panose="020B0806030504020204"/>
                  <a:cs typeface="Cavolini" panose="020B0502040204020203" pitchFamily="66" charset="0"/>
                </a:rPr>
                <a:t>Dai </a:t>
              </a:r>
              <a:r>
                <a:rPr lang="en-US" sz="1400" dirty="0" err="1">
                  <a:latin typeface="Open Sans Bold" panose="020B0806030504020204"/>
                  <a:cs typeface="Cavolini" panose="020B0502040204020203" pitchFamily="66" charset="0"/>
                </a:rPr>
                <a:t>risultati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della</a:t>
              </a:r>
              <a:r>
                <a:rPr lang="en-US" sz="1400" dirty="0">
                  <a:latin typeface="Open Sans Bold" panose="020B0806030504020204"/>
                  <a:cs typeface="Cavolini" panose="020B0502040204020203" pitchFamily="66" charset="0"/>
                </a:rPr>
                <a:t> </a:t>
              </a:r>
              <a:r>
                <a:rPr lang="en-US" sz="1400" b="1" dirty="0" err="1">
                  <a:solidFill>
                    <a:srgbClr val="035891"/>
                  </a:solidFill>
                  <a:latin typeface="Open Sans Bold" panose="020B0806030504020204"/>
                  <a:cs typeface="Cavolini" panose="020B0502040204020203" pitchFamily="66" charset="0"/>
                </a:rPr>
                <a:t>caratterizzazione</a:t>
              </a:r>
              <a:r>
                <a:rPr lang="en-US" sz="1400" b="1" dirty="0">
                  <a:solidFill>
                    <a:srgbClr val="035891"/>
                  </a:solidFill>
                  <a:latin typeface="Open Sans Bold" panose="020B0806030504020204"/>
                  <a:cs typeface="Cavolini" panose="020B0502040204020203" pitchFamily="66" charset="0"/>
                </a:rPr>
                <a:t> </a:t>
              </a:r>
              <a:r>
                <a:rPr lang="en-US" sz="1400" b="1" dirty="0" err="1">
                  <a:solidFill>
                    <a:srgbClr val="035891"/>
                  </a:solidFill>
                  <a:latin typeface="Open Sans Bold" panose="020B0806030504020204"/>
                  <a:cs typeface="Cavolini" panose="020B0502040204020203" pitchFamily="66" charset="0"/>
                </a:rPr>
                <a:t>granulometrica</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campioni</a:t>
              </a:r>
              <a:r>
                <a:rPr lang="en-US" sz="1400" dirty="0">
                  <a:latin typeface="Open Sans Bold" panose="020B0806030504020204"/>
                  <a:cs typeface="Cavolini" panose="020B0502040204020203" pitchFamily="66" charset="0"/>
                </a:rPr>
                <a:t> di </a:t>
              </a:r>
              <a:r>
                <a:rPr lang="en-US" sz="1400" dirty="0" err="1">
                  <a:latin typeface="Open Sans Bold" panose="020B0806030504020204"/>
                  <a:cs typeface="Cavolini" panose="020B0502040204020203" pitchFamily="66" charset="0"/>
                </a:rPr>
                <a:t>sedimenti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sono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risultati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prevalentemente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fini</a:t>
              </a:r>
              <a:r>
                <a:rPr lang="en-US" sz="1400" dirty="0">
                  <a:latin typeface="Open Sans Bold" panose="020B0806030504020204"/>
                  <a:cs typeface="Cavolini" panose="020B0502040204020203" pitchFamily="66" charset="0"/>
                </a:rPr>
                <a:t> (10% </a:t>
              </a:r>
              <a:r>
                <a:rPr lang="en-US" sz="1400" dirty="0" err="1">
                  <a:latin typeface="Open Sans Bold" panose="020B0806030504020204"/>
                  <a:cs typeface="Cavolini" panose="020B0502040204020203" pitchFamily="66" charset="0"/>
                </a:rPr>
                <a:t>argilla</a:t>
              </a:r>
              <a:r>
                <a:rPr lang="en-US" sz="1400" dirty="0">
                  <a:latin typeface="Open Sans Bold" panose="020B0806030504020204"/>
                  <a:cs typeface="Cavolini" panose="020B0502040204020203" pitchFamily="66" charset="0"/>
                </a:rPr>
                <a:t>, 70% limo, 20% </a:t>
              </a:r>
              <a:r>
                <a:rPr lang="en-US" sz="1400" dirty="0" err="1">
                  <a:latin typeface="Open Sans Bold" panose="020B0806030504020204"/>
                  <a:cs typeface="Cavolini" panose="020B0502040204020203" pitchFamily="66" charset="0"/>
                </a:rPr>
                <a:t>sabbia</a:t>
              </a:r>
              <a:r>
                <a:rPr lang="en-US" sz="1400" dirty="0">
                  <a:latin typeface="Open Sans Bold" panose="020B0806030504020204"/>
                  <a:cs typeface="Cavolini" panose="020B0502040204020203" pitchFamily="66" charset="0"/>
                </a:rPr>
                <a:t>). </a:t>
              </a:r>
            </a:p>
            <a:p>
              <a:pPr marL="171450" indent="-171450">
                <a:spcBef>
                  <a:spcPts val="1800"/>
                </a:spcBef>
                <a:buFont typeface="Wingdings" panose="05000000000000000000" pitchFamily="2" charset="2"/>
                <a:buChar char="ü"/>
              </a:pPr>
              <a:r>
                <a:rPr lang="en-US" sz="1400" dirty="0">
                  <a:latin typeface="Open Sans Bold" panose="020B0806030504020204"/>
                  <a:cs typeface="Cavolini" panose="020B0502040204020203" pitchFamily="66" charset="0"/>
                </a:rPr>
                <a:t>I </a:t>
              </a:r>
              <a:r>
                <a:rPr lang="en-US" sz="1400" dirty="0" err="1">
                  <a:latin typeface="Open Sans Bold" panose="020B0806030504020204"/>
                  <a:cs typeface="Cavolini" panose="020B0502040204020203" pitchFamily="66" charset="0"/>
                </a:rPr>
                <a:t>campioni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sono</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stati</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sottoposti</a:t>
              </a:r>
              <a:r>
                <a:rPr lang="en-US" sz="1400" dirty="0">
                  <a:latin typeface="Open Sans Bold" panose="020B0806030504020204"/>
                  <a:cs typeface="Cavolini" panose="020B0502040204020203" pitchFamily="66" charset="0"/>
                </a:rPr>
                <a:t> a </a:t>
              </a:r>
              <a:r>
                <a:rPr lang="en-US" sz="1400" b="1" dirty="0" err="1">
                  <a:solidFill>
                    <a:srgbClr val="035891"/>
                  </a:solidFill>
                  <a:latin typeface="Open Sans Bold" panose="020B0806030504020204"/>
                  <a:cs typeface="Cavolini" panose="020B0502040204020203" pitchFamily="66" charset="0"/>
                </a:rPr>
                <a:t>speciazione</a:t>
              </a:r>
              <a:r>
                <a:rPr lang="en-US" sz="1400" b="1" dirty="0">
                  <a:solidFill>
                    <a:srgbClr val="035891"/>
                  </a:solidFill>
                  <a:latin typeface="Open Sans Bold" panose="020B0806030504020204"/>
                  <a:cs typeface="Cavolini" panose="020B0502040204020203" pitchFamily="66" charset="0"/>
                </a:rPr>
                <a:t> </a:t>
              </a:r>
              <a:r>
                <a:rPr lang="en-US" sz="1400" b="1" dirty="0" err="1">
                  <a:solidFill>
                    <a:srgbClr val="035891"/>
                  </a:solidFill>
                  <a:latin typeface="Open Sans Bold" panose="020B0806030504020204"/>
                  <a:cs typeface="Cavolini" panose="020B0502040204020203" pitchFamily="66" charset="0"/>
                </a:rPr>
                <a:t>dei</a:t>
              </a:r>
              <a:r>
                <a:rPr lang="en-US" sz="1400" b="1" dirty="0">
                  <a:solidFill>
                    <a:srgbClr val="035891"/>
                  </a:solidFill>
                  <a:latin typeface="Open Sans Bold" panose="020B0806030504020204"/>
                  <a:cs typeface="Cavolini" panose="020B0502040204020203" pitchFamily="66" charset="0"/>
                </a:rPr>
                <a:t> </a:t>
              </a:r>
              <a:r>
                <a:rPr lang="en-US" sz="1400" b="1" dirty="0" err="1">
                  <a:solidFill>
                    <a:srgbClr val="035891"/>
                  </a:solidFill>
                  <a:latin typeface="Open Sans Bold" panose="020B0806030504020204"/>
                  <a:cs typeface="Cavolini" panose="020B0502040204020203" pitchFamily="66" charset="0"/>
                </a:rPr>
                <a:t>metalli</a:t>
              </a:r>
              <a:r>
                <a:rPr lang="en-US" sz="1400" b="1" dirty="0">
                  <a:solidFill>
                    <a:srgbClr val="035891"/>
                  </a:solidFill>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mediante</a:t>
              </a:r>
              <a:r>
                <a:rPr lang="en-US" sz="1400" dirty="0">
                  <a:latin typeface="Open Sans Bold" panose="020B0806030504020204"/>
                  <a:cs typeface="Cavolini" panose="020B0502040204020203" pitchFamily="66" charset="0"/>
                </a:rPr>
                <a:t> una </a:t>
              </a:r>
              <a:r>
                <a:rPr lang="en-US" sz="1400" dirty="0" err="1">
                  <a:latin typeface="Open Sans Bold" panose="020B0806030504020204"/>
                  <a:cs typeface="Cavolini" panose="020B0502040204020203" pitchFamily="66" charset="0"/>
                </a:rPr>
                <a:t>procedura</a:t>
              </a:r>
              <a:r>
                <a:rPr lang="en-US" sz="1400" dirty="0">
                  <a:latin typeface="Open Sans Bold" panose="020B0806030504020204"/>
                  <a:cs typeface="Cavolini" panose="020B0502040204020203" pitchFamily="66" charset="0"/>
                </a:rPr>
                <a:t> di </a:t>
              </a:r>
              <a:r>
                <a:rPr lang="en-US" sz="1400" dirty="0" err="1">
                  <a:latin typeface="Open Sans Bold" panose="020B0806030504020204"/>
                  <a:cs typeface="Cavolini" panose="020B0502040204020203" pitchFamily="66" charset="0"/>
                </a:rPr>
                <a:t>estrazione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sequenziale</a:t>
              </a:r>
              <a:r>
                <a:rPr lang="en-US" sz="1400" dirty="0">
                  <a:latin typeface="Open Sans Bold" panose="020B0806030504020204"/>
                  <a:cs typeface="Cavolini" panose="020B0502040204020203" pitchFamily="66" charset="0"/>
                </a:rPr>
                <a:t> a </a:t>
              </a:r>
              <a:r>
                <a:rPr lang="en-US" sz="1400" dirty="0" err="1">
                  <a:latin typeface="Open Sans Bold" panose="020B0806030504020204"/>
                  <a:cs typeface="Cavolini" panose="020B0502040204020203" pitchFamily="66" charset="0"/>
                </a:rPr>
                <a:t>tre</a:t>
              </a:r>
              <a:r>
                <a:rPr lang="en-US" sz="1400" dirty="0">
                  <a:latin typeface="Open Sans Bold" panose="020B0806030504020204"/>
                  <a:cs typeface="Cavolini" panose="020B0502040204020203" pitchFamily="66" charset="0"/>
                </a:rPr>
                <a:t> </a:t>
              </a:r>
              <a:r>
                <a:rPr lang="en-US" sz="1400" dirty="0" err="1">
                  <a:latin typeface="Open Sans Bold" panose="020B0806030504020204"/>
                  <a:cs typeface="Cavolini" panose="020B0502040204020203" pitchFamily="66" charset="0"/>
                </a:rPr>
                <a:t>stadi</a:t>
              </a:r>
              <a:r>
                <a:rPr lang="en-US" sz="1400" dirty="0">
                  <a:latin typeface="Open Sans Bold" panose="020B0806030504020204"/>
                  <a:cs typeface="Cavolini" panose="020B0502040204020203" pitchFamily="66" charset="0"/>
                </a:rPr>
                <a:t>.</a:t>
              </a:r>
              <a:endParaRPr lang="it-IT" sz="1400" dirty="0">
                <a:latin typeface="Open Sans Bold" panose="020B0806030504020204"/>
                <a:cs typeface="Cavolini" panose="020B0502040204020203" pitchFamily="66" charset="0"/>
              </a:endParaRPr>
            </a:p>
          </p:txBody>
        </p:sp>
      </p:grpSp>
    </p:spTree>
    <p:extLst>
      <p:ext uri="{BB962C8B-B14F-4D97-AF65-F5344CB8AC3E}">
        <p14:creationId xmlns:p14="http://schemas.microsoft.com/office/powerpoint/2010/main" val="391023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Attività sperimentale:</a:t>
            </a:r>
            <a:br>
              <a:rPr lang="it-IT" dirty="0"/>
            </a:br>
            <a:r>
              <a:rPr lang="it-IT" dirty="0"/>
              <a:t>caratterizzazione dei campioni</a:t>
            </a:r>
            <a:endParaRPr lang="it-IT" i="1" dirty="0"/>
          </a:p>
        </p:txBody>
      </p:sp>
      <p:grpSp>
        <p:nvGrpSpPr>
          <p:cNvPr id="3" name="Gruppo 2">
            <a:extLst>
              <a:ext uri="{FF2B5EF4-FFF2-40B4-BE49-F238E27FC236}">
                <a16:creationId xmlns:a16="http://schemas.microsoft.com/office/drawing/2014/main" id="{91879BE2-9DA1-463A-A481-52C5C72E95F7}"/>
              </a:ext>
            </a:extLst>
          </p:cNvPr>
          <p:cNvGrpSpPr/>
          <p:nvPr/>
        </p:nvGrpSpPr>
        <p:grpSpPr>
          <a:xfrm>
            <a:off x="305665" y="2545339"/>
            <a:ext cx="9915827" cy="4043410"/>
            <a:chOff x="327309" y="2391013"/>
            <a:chExt cx="8970785" cy="3658049"/>
          </a:xfrm>
        </p:grpSpPr>
        <p:sp>
          <p:nvSpPr>
            <p:cNvPr id="8" name="CasellaDiTesto 7">
              <a:extLst>
                <a:ext uri="{FF2B5EF4-FFF2-40B4-BE49-F238E27FC236}">
                  <a16:creationId xmlns:a16="http://schemas.microsoft.com/office/drawing/2014/main" id="{34BCFDEE-7A42-4228-A929-3E46F9488C1A}"/>
                </a:ext>
              </a:extLst>
            </p:cNvPr>
            <p:cNvSpPr txBox="1"/>
            <p:nvPr/>
          </p:nvSpPr>
          <p:spPr>
            <a:xfrm>
              <a:off x="408616" y="5283341"/>
              <a:ext cx="4831542" cy="765721"/>
            </a:xfrm>
            <a:prstGeom prst="rect">
              <a:avLst/>
            </a:prstGeom>
            <a:noFill/>
          </p:spPr>
          <p:txBody>
            <a:bodyPr wrap="square">
              <a:spAutoFit/>
            </a:bodyPr>
            <a:lstStyle/>
            <a:p>
              <a:pPr>
                <a:spcBef>
                  <a:spcPts val="200"/>
                </a:spcBef>
              </a:pPr>
              <a:r>
                <a:rPr lang="en-US" sz="1100" dirty="0">
                  <a:latin typeface="Open Sans Bold" panose="020B0806030504020204"/>
                  <a:cs typeface="Cavolini" panose="020B0502040204020203" pitchFamily="66" charset="0"/>
                </a:rPr>
                <a:t>Il </a:t>
              </a:r>
              <a:r>
                <a:rPr lang="en-US" sz="1100" b="1" dirty="0" err="1">
                  <a:solidFill>
                    <a:srgbClr val="035891"/>
                  </a:solidFill>
                  <a:latin typeface="Open Sans Bold" panose="020B0806030504020204"/>
                  <a:cs typeface="Cavolini" panose="020B0502040204020203" pitchFamily="66" charset="0"/>
                </a:rPr>
                <a:t>Frazionamento</a:t>
              </a:r>
              <a:r>
                <a:rPr lang="en-US" sz="1100" b="1" dirty="0">
                  <a:solidFill>
                    <a:srgbClr val="035891"/>
                  </a:solidFill>
                  <a:latin typeface="Open Sans Bold" panose="020B0806030504020204"/>
                  <a:cs typeface="Cavolini" panose="020B0502040204020203" pitchFamily="66" charset="0"/>
                </a:rPr>
                <a:t> </a:t>
              </a:r>
              <a:r>
                <a:rPr lang="en-US" sz="1100" b="1" dirty="0" err="1">
                  <a:solidFill>
                    <a:srgbClr val="035891"/>
                  </a:solidFill>
                  <a:latin typeface="Open Sans Bold" panose="020B0806030504020204"/>
                  <a:cs typeface="Cavolini" panose="020B0502040204020203" pitchFamily="66" charset="0"/>
                </a:rPr>
                <a:t>dei</a:t>
              </a:r>
              <a:r>
                <a:rPr lang="en-US" sz="1100" b="1" dirty="0">
                  <a:solidFill>
                    <a:srgbClr val="035891"/>
                  </a:solidFill>
                  <a:latin typeface="Open Sans Bold" panose="020B0806030504020204"/>
                  <a:cs typeface="Cavolini" panose="020B0502040204020203" pitchFamily="66" charset="0"/>
                </a:rPr>
                <a:t> </a:t>
              </a:r>
              <a:r>
                <a:rPr lang="en-US" sz="1100" b="1" dirty="0" err="1">
                  <a:solidFill>
                    <a:srgbClr val="035891"/>
                  </a:solidFill>
                  <a:latin typeface="Open Sans Bold" panose="020B0806030504020204"/>
                  <a:cs typeface="Cavolini" panose="020B0502040204020203" pitchFamily="66" charset="0"/>
                </a:rPr>
                <a:t>metalli</a:t>
              </a:r>
              <a:r>
                <a:rPr lang="en-US" sz="1100" dirty="0">
                  <a:latin typeface="Open Sans Bold" panose="020B0806030504020204"/>
                  <a:cs typeface="Cavolini" panose="020B0502040204020203" pitchFamily="66" charset="0"/>
                </a:rPr>
                <a:t> ha </a:t>
              </a:r>
              <a:r>
                <a:rPr lang="en-US" sz="1100" dirty="0" err="1">
                  <a:latin typeface="Open Sans Bold" panose="020B0806030504020204"/>
                  <a:cs typeface="Cavolini" panose="020B0502040204020203" pitchFamily="66" charset="0"/>
                </a:rPr>
                <a:t>mostrato</a:t>
              </a:r>
              <a:r>
                <a:rPr lang="en-US" sz="1100" dirty="0">
                  <a:latin typeface="Open Sans Bold" panose="020B0806030504020204"/>
                  <a:cs typeface="Cavolini" panose="020B0502040204020203" pitchFamily="66" charset="0"/>
                </a:rPr>
                <a:t> </a:t>
              </a:r>
              <a:r>
                <a:rPr lang="en-US" sz="1100" dirty="0" err="1">
                  <a:latin typeface="Open Sans Bold" panose="020B0806030504020204"/>
                  <a:cs typeface="Cavolini" panose="020B0502040204020203" pitchFamily="66" charset="0"/>
                </a:rPr>
                <a:t>frazioni</a:t>
              </a:r>
              <a:r>
                <a:rPr lang="en-US" sz="1100" dirty="0">
                  <a:latin typeface="Open Sans Bold" panose="020B0806030504020204"/>
                  <a:cs typeface="Cavolini" panose="020B0502040204020203" pitchFamily="66" charset="0"/>
                </a:rPr>
                <a:t> residue (</a:t>
              </a:r>
              <a:r>
                <a:rPr lang="en-US" sz="1100" dirty="0" err="1">
                  <a:latin typeface="Open Sans Bold" panose="020B0806030504020204"/>
                  <a:cs typeface="Cavolini" panose="020B0502040204020203" pitchFamily="66" charset="0"/>
                </a:rPr>
                <a:t>fisse</a:t>
              </a:r>
              <a:r>
                <a:rPr lang="en-US" sz="1100" dirty="0">
                  <a:latin typeface="Open Sans Bold" panose="020B0806030504020204"/>
                  <a:cs typeface="Cavolini" panose="020B0502040204020203" pitchFamily="66" charset="0"/>
                </a:rPr>
                <a:t>):</a:t>
              </a:r>
            </a:p>
            <a:p>
              <a:pPr marL="171450" indent="-171450">
                <a:spcBef>
                  <a:spcPts val="200"/>
                </a:spcBef>
                <a:buFontTx/>
                <a:buChar char="-"/>
              </a:pPr>
              <a:r>
                <a:rPr lang="en-US" sz="1100" dirty="0" err="1">
                  <a:latin typeface="Open Sans Bold" panose="020B0806030504020204"/>
                  <a:cs typeface="Cavolini" panose="020B0502040204020203" pitchFamily="66" charset="0"/>
                </a:rPr>
                <a:t>Inferiori</a:t>
              </a:r>
              <a:r>
                <a:rPr lang="en-US" sz="1100" dirty="0">
                  <a:latin typeface="Open Sans Bold" panose="020B0806030504020204"/>
                  <a:cs typeface="Cavolini" panose="020B0502040204020203" pitchFamily="66" charset="0"/>
                </a:rPr>
                <a:t> al 10% per Zn, Cd, Pb; </a:t>
              </a:r>
            </a:p>
            <a:p>
              <a:pPr marL="171450" indent="-171450">
                <a:spcBef>
                  <a:spcPts val="200"/>
                </a:spcBef>
                <a:buFontTx/>
                <a:buChar char="-"/>
              </a:pPr>
              <a:r>
                <a:rPr lang="en-US" sz="1100" dirty="0">
                  <a:latin typeface="Open Sans Bold" panose="020B0806030504020204"/>
                  <a:cs typeface="Cavolini" panose="020B0502040204020203" pitchFamily="66" charset="0"/>
                </a:rPr>
                <a:t>Di circa il 40% per Cu e Cr; </a:t>
              </a:r>
            </a:p>
            <a:p>
              <a:pPr marL="171450" indent="-171450">
                <a:spcBef>
                  <a:spcPts val="200"/>
                </a:spcBef>
                <a:buFontTx/>
                <a:buChar char="-"/>
              </a:pPr>
              <a:r>
                <a:rPr lang="en-US" sz="1100" dirty="0" err="1">
                  <a:latin typeface="Open Sans Bold" panose="020B0806030504020204"/>
                  <a:cs typeface="Cavolini" panose="020B0502040204020203" pitchFamily="66" charset="0"/>
                </a:rPr>
                <a:t>Superiori</a:t>
              </a:r>
              <a:r>
                <a:rPr lang="en-US" sz="1100" dirty="0">
                  <a:latin typeface="Open Sans Bold" panose="020B0806030504020204"/>
                  <a:cs typeface="Cavolini" panose="020B0502040204020203" pitchFamily="66" charset="0"/>
                </a:rPr>
                <a:t> all'80% per Ni.</a:t>
              </a:r>
            </a:p>
          </p:txBody>
        </p:sp>
        <p:graphicFrame>
          <p:nvGraphicFramePr>
            <p:cNvPr id="13" name="Grafico 12">
              <a:extLst>
                <a:ext uri="{FF2B5EF4-FFF2-40B4-BE49-F238E27FC236}">
                  <a16:creationId xmlns:a16="http://schemas.microsoft.com/office/drawing/2014/main" id="{B21CC1FB-77E6-4759-B44D-AC9EAE744637}"/>
                </a:ext>
              </a:extLst>
            </p:cNvPr>
            <p:cNvGraphicFramePr/>
            <p:nvPr>
              <p:extLst>
                <p:ext uri="{D42A27DB-BD31-4B8C-83A1-F6EECF244321}">
                  <p14:modId xmlns:p14="http://schemas.microsoft.com/office/powerpoint/2010/main" val="1534546822"/>
                </p:ext>
              </p:extLst>
            </p:nvPr>
          </p:nvGraphicFramePr>
          <p:xfrm>
            <a:off x="5173867" y="2406472"/>
            <a:ext cx="4124227" cy="35904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ella 13">
              <a:extLst>
                <a:ext uri="{FF2B5EF4-FFF2-40B4-BE49-F238E27FC236}">
                  <a16:creationId xmlns:a16="http://schemas.microsoft.com/office/drawing/2014/main" id="{4F5BBF51-EE1B-4223-8612-43A138373133}"/>
                </a:ext>
              </a:extLst>
            </p:cNvPr>
            <p:cNvGraphicFramePr/>
            <p:nvPr>
              <p:extLst>
                <p:ext uri="{D42A27DB-BD31-4B8C-83A1-F6EECF244321}">
                  <p14:modId xmlns:p14="http://schemas.microsoft.com/office/powerpoint/2010/main" val="1636706939"/>
                </p:ext>
              </p:extLst>
            </p:nvPr>
          </p:nvGraphicFramePr>
          <p:xfrm>
            <a:off x="408615" y="2821142"/>
            <a:ext cx="4302312" cy="2271719"/>
          </p:xfrm>
          <a:graphic>
            <a:graphicData uri="http://schemas.openxmlformats.org/drawingml/2006/table">
              <a:tbl>
                <a:tblPr firstRow="1" firstCol="1" bandRow="1">
                  <a:tableStyleId>{5C22544A-7EE6-4342-B048-85BDC9FD1C3A}</a:tableStyleId>
                </a:tblPr>
                <a:tblGrid>
                  <a:gridCol w="1579920">
                    <a:extLst>
                      <a:ext uri="{9D8B030D-6E8A-4147-A177-3AD203B41FA5}">
                        <a16:colId xmlns:a16="http://schemas.microsoft.com/office/drawing/2014/main" val="451496028"/>
                      </a:ext>
                    </a:extLst>
                  </a:gridCol>
                  <a:gridCol w="977462">
                    <a:extLst>
                      <a:ext uri="{9D8B030D-6E8A-4147-A177-3AD203B41FA5}">
                        <a16:colId xmlns:a16="http://schemas.microsoft.com/office/drawing/2014/main" val="1427368823"/>
                      </a:ext>
                    </a:extLst>
                  </a:gridCol>
                  <a:gridCol w="702692">
                    <a:extLst>
                      <a:ext uri="{9D8B030D-6E8A-4147-A177-3AD203B41FA5}">
                        <a16:colId xmlns:a16="http://schemas.microsoft.com/office/drawing/2014/main" val="755641586"/>
                      </a:ext>
                    </a:extLst>
                  </a:gridCol>
                  <a:gridCol w="738727">
                    <a:extLst>
                      <a:ext uri="{9D8B030D-6E8A-4147-A177-3AD203B41FA5}">
                        <a16:colId xmlns:a16="http://schemas.microsoft.com/office/drawing/2014/main" val="27078872"/>
                      </a:ext>
                    </a:extLst>
                  </a:gridCol>
                  <a:gridCol w="756745">
                    <a:extLst>
                      <a:ext uri="{9D8B030D-6E8A-4147-A177-3AD203B41FA5}">
                        <a16:colId xmlns:a16="http://schemas.microsoft.com/office/drawing/2014/main" val="1230149452"/>
                      </a:ext>
                    </a:extLst>
                  </a:gridCol>
                </a:tblGrid>
                <a:tr h="642661">
                  <a:tc>
                    <a:txBody>
                      <a:bodyPr/>
                      <a:lstStyle/>
                      <a:p>
                        <a:pPr algn="ctr" fontAlgn="ctr">
                          <a:lnSpc>
                            <a:spcPct val="107000"/>
                          </a:lnSpc>
                          <a:spcBef>
                            <a:spcPts val="0"/>
                          </a:spcBef>
                          <a:spcAft>
                            <a:spcPts val="800"/>
                          </a:spcAft>
                        </a:pPr>
                        <a:r>
                          <a:rPr lang="it-IT" sz="1000" u="none" strike="noStrike" dirty="0" err="1">
                            <a:effectLst/>
                            <a:latin typeface="Cavolini" panose="03000502040302020204" pitchFamily="66" charset="0"/>
                            <a:cs typeface="Cavolini" panose="03000502040302020204" pitchFamily="66" charset="0"/>
                          </a:rPr>
                          <a:t>Parameter</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900" u="none" strike="noStrike" dirty="0" err="1">
                            <a:effectLst/>
                            <a:latin typeface="Cavolini" panose="03000502040302020204" pitchFamily="66" charset="0"/>
                            <a:cs typeface="Cavolini" panose="03000502040302020204" pitchFamily="66" charset="0"/>
                          </a:rPr>
                          <a:t>Units</a:t>
                        </a:r>
                        <a:r>
                          <a:rPr lang="it-IT" sz="900" u="none" strike="noStrike" dirty="0">
                            <a:effectLst/>
                            <a:latin typeface="Cavolini" panose="03000502040302020204" pitchFamily="66" charset="0"/>
                            <a:cs typeface="Cavolini" panose="03000502040302020204" pitchFamily="66" charset="0"/>
                          </a:rPr>
                          <a:t> of </a:t>
                        </a:r>
                        <a:r>
                          <a:rPr lang="it-IT" sz="900" u="none" strike="noStrike" dirty="0" err="1">
                            <a:effectLst/>
                            <a:latin typeface="Cavolini" panose="03000502040302020204" pitchFamily="66" charset="0"/>
                            <a:cs typeface="Cavolini" panose="03000502040302020204" pitchFamily="66" charset="0"/>
                          </a:rPr>
                          <a:t>measurement</a:t>
                        </a:r>
                        <a:endParaRPr lang="it-IT" sz="900" dirty="0">
                          <a:latin typeface="Cavolini" panose="03000502040302020204" pitchFamily="66" charset="0"/>
                          <a:cs typeface="Cavolini" panose="03000502040302020204" pitchFamily="66" charset="0"/>
                        </a:endParaRPr>
                      </a:p>
                    </a:txBody>
                    <a:tcPr marL="0" marR="0" marT="5420" marB="0" anchor="ctr"/>
                  </a:tc>
                  <a:tc>
                    <a:txBody>
                      <a:bodyPr/>
                      <a:lstStyle/>
                      <a:p>
                        <a:pPr algn="ctr"/>
                        <a:r>
                          <a:rPr lang="it-IT" sz="1000" u="sng" strike="noStrike" dirty="0">
                            <a:effectLst/>
                            <a:latin typeface="Cavolini" panose="03000502040302020204" pitchFamily="66" charset="0"/>
                            <a:cs typeface="Cavolini" panose="03000502040302020204" pitchFamily="66" charset="0"/>
                          </a:rPr>
                          <a:t>Piombino</a:t>
                        </a:r>
                        <a:br>
                          <a:rPr lang="it-IT" sz="1000" u="sng" strike="noStrike" dirty="0">
                            <a:effectLst/>
                            <a:latin typeface="Cavolini" panose="03000502040302020204" pitchFamily="66" charset="0"/>
                            <a:cs typeface="Cavolini" panose="03000502040302020204" pitchFamily="66" charset="0"/>
                          </a:rPr>
                        </a:br>
                        <a:r>
                          <a:rPr lang="it-IT" sz="1000" u="sng" strike="noStrike" dirty="0">
                            <a:effectLst/>
                            <a:latin typeface="Cavolini" panose="03000502040302020204" pitchFamily="66" charset="0"/>
                            <a:cs typeface="Cavolini" panose="03000502040302020204" pitchFamily="66" charset="0"/>
                          </a:rPr>
                          <a:t>P84</a:t>
                        </a:r>
                        <a:endParaRPr lang="it-IT" sz="1000" dirty="0">
                          <a:latin typeface="Cavolini" panose="03000502040302020204" pitchFamily="66" charset="0"/>
                          <a:cs typeface="Cavolini" panose="03000502040302020204" pitchFamily="66" charset="0"/>
                        </a:endParaRPr>
                      </a:p>
                    </a:txBody>
                    <a:tcPr marL="0" marR="0" marT="5420" marB="0" anchor="ctr"/>
                  </a:tc>
                  <a:tc>
                    <a:txBody>
                      <a:bodyPr/>
                      <a:lstStyle/>
                      <a:p>
                        <a:pPr algn="ctr" fontAlgn="ctr">
                          <a:lnSpc>
                            <a:spcPct val="107000"/>
                          </a:lnSpc>
                          <a:spcBef>
                            <a:spcPts val="0"/>
                          </a:spcBef>
                          <a:spcAft>
                            <a:spcPts val="800"/>
                          </a:spcAft>
                        </a:pPr>
                        <a:r>
                          <a:rPr lang="en-US" sz="900" u="none" strike="noStrike" dirty="0">
                            <a:effectLst/>
                            <a:latin typeface="Cavolini" panose="03000502040302020204" pitchFamily="66" charset="0"/>
                            <a:cs typeface="Cavolini" panose="03000502040302020204" pitchFamily="66" charset="0"/>
                          </a:rPr>
                          <a:t>Conc. Threshold TAB.1 Column A</a:t>
                        </a:r>
                        <a:endParaRPr lang="it-IT" sz="900" b="0" i="0" u="none" strike="noStrike" dirty="0">
                          <a:effectLst/>
                          <a:latin typeface="Cavolini" panose="03000502040302020204" pitchFamily="66" charset="0"/>
                          <a:cs typeface="Cavolini" panose="03000502040302020204" pitchFamily="66" charset="0"/>
                        </a:endParaRPr>
                      </a:p>
                    </a:txBody>
                    <a:tcPr marL="0" marR="0" marT="5420" marB="0" anchor="ctr"/>
                  </a:tc>
                  <a:tc>
                    <a:txBody>
                      <a:bodyPr/>
                      <a:lstStyle/>
                      <a:p>
                        <a:pPr algn="ctr" fontAlgn="ctr">
                          <a:lnSpc>
                            <a:spcPct val="107000"/>
                          </a:lnSpc>
                          <a:spcBef>
                            <a:spcPts val="0"/>
                          </a:spcBef>
                          <a:spcAft>
                            <a:spcPts val="800"/>
                          </a:spcAft>
                        </a:pPr>
                        <a:r>
                          <a:rPr lang="en-US" sz="900" u="none" strike="noStrike" dirty="0">
                            <a:effectLst/>
                            <a:latin typeface="Cavolini" panose="03000502040302020204" pitchFamily="66" charset="0"/>
                            <a:cs typeface="Cavolini" panose="03000502040302020204" pitchFamily="66" charset="0"/>
                          </a:rPr>
                          <a:t>Conc. Threshold TAB.1 Column B</a:t>
                        </a:r>
                        <a:endParaRPr lang="it-IT" sz="900" b="0" i="0" u="none" strike="noStrike" dirty="0">
                          <a:effectLst/>
                          <a:latin typeface="Cavolini" panose="03000502040302020204" pitchFamily="66" charset="0"/>
                          <a:cs typeface="Cavolini" panose="03000502040302020204" pitchFamily="66" charset="0"/>
                        </a:endParaRPr>
                      </a:p>
                    </a:txBody>
                    <a:tcPr marL="0" marR="0" marT="5420" marB="0" anchor="ctr"/>
                  </a:tc>
                  <a:extLst>
                    <a:ext uri="{0D108BD9-81ED-4DB2-BD59-A6C34878D82A}">
                      <a16:rowId xmlns:a16="http://schemas.microsoft.com/office/drawing/2014/main" val="3326947693"/>
                    </a:ext>
                  </a:extLst>
                </a:tr>
                <a:tr h="323854">
                  <a:tc>
                    <a:txBody>
                      <a:bodyPr/>
                      <a:lstStyle/>
                      <a:p>
                        <a:pPr algn="ctr" fontAlgn="ctr">
                          <a:lnSpc>
                            <a:spcPct val="107000"/>
                          </a:lnSpc>
                          <a:spcBef>
                            <a:spcPts val="0"/>
                          </a:spcBef>
                          <a:spcAft>
                            <a:spcPts val="800"/>
                          </a:spcAft>
                        </a:pPr>
                        <a:r>
                          <a:rPr lang="en-US" sz="1000" b="0" i="0" u="none" strike="noStrike" dirty="0">
                            <a:effectLst/>
                            <a:latin typeface="Cavolini" panose="03000502040302020204" pitchFamily="66" charset="0"/>
                            <a:cs typeface="Cavolini" panose="03000502040302020204" pitchFamily="66" charset="0"/>
                          </a:rPr>
                          <a:t>pH (dil. 1 to 5) measured at 18.7°C</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i="0" u="none" strike="noStrike" dirty="0">
                            <a:effectLst/>
                            <a:latin typeface="Cavolini" panose="03000502040302020204" pitchFamily="66" charset="0"/>
                            <a:cs typeface="Cavolini" panose="03000502040302020204" pitchFamily="66" charset="0"/>
                          </a:rPr>
                          <a:t>-</a:t>
                        </a:r>
                      </a:p>
                    </a:txBody>
                    <a:tcPr marL="39021" marR="39021" marT="5420" marB="0" anchor="ctr"/>
                  </a:tc>
                  <a:tc>
                    <a:txBody>
                      <a:bodyPr/>
                      <a:lstStyle/>
                      <a:p>
                        <a:pPr algn="ctr" fontAlgn="ctr">
                          <a:lnSpc>
                            <a:spcPct val="107000"/>
                          </a:lnSpc>
                          <a:spcBef>
                            <a:spcPts val="0"/>
                          </a:spcBef>
                          <a:spcAft>
                            <a:spcPts val="800"/>
                          </a:spcAft>
                        </a:pPr>
                        <a:r>
                          <a:rPr lang="it-IT" sz="1000" b="0" i="0" u="none" strike="noStrike" dirty="0">
                            <a:effectLst/>
                            <a:latin typeface="Cavolini" panose="03000502040302020204" pitchFamily="66" charset="0"/>
                            <a:cs typeface="Cavolini" panose="03000502040302020204" pitchFamily="66" charset="0"/>
                          </a:rPr>
                          <a:t>8,49</a:t>
                        </a:r>
                      </a:p>
                    </a:txBody>
                    <a:tcPr marL="39021" marR="39021" marT="5420" marB="0" anchor="ctr"/>
                  </a:tc>
                  <a:tc>
                    <a:txBody>
                      <a:bodyPr/>
                      <a:lstStyle/>
                      <a:p>
                        <a:pPr algn="ctr"/>
                        <a:r>
                          <a:rPr lang="it-IT" sz="1000" b="0" dirty="0">
                            <a:latin typeface="Cavolini" panose="03000502040302020204" pitchFamily="66" charset="0"/>
                            <a:cs typeface="Cavolini" panose="03000502040302020204" pitchFamily="66" charset="0"/>
                          </a:rPr>
                          <a:t>-</a:t>
                        </a:r>
                      </a:p>
                    </a:txBody>
                    <a:tcPr marL="39021" marR="39021" marT="5420" marB="0" anchor="ctr"/>
                  </a:tc>
                  <a:tc>
                    <a:txBody>
                      <a:bodyPr/>
                      <a:lstStyle/>
                      <a:p>
                        <a:pPr algn="ctr"/>
                        <a:r>
                          <a:rPr lang="it-IT" sz="1000" b="0" dirty="0">
                            <a:latin typeface="Cavolini" panose="03000502040302020204" pitchFamily="66" charset="0"/>
                            <a:cs typeface="Cavolini" panose="03000502040302020204" pitchFamily="66" charset="0"/>
                          </a:rPr>
                          <a:t>-</a:t>
                        </a:r>
                      </a:p>
                    </a:txBody>
                    <a:tcPr marL="39021" marR="39021" marT="5420" marB="0" anchor="ctr"/>
                  </a:tc>
                  <a:extLst>
                    <a:ext uri="{0D108BD9-81ED-4DB2-BD59-A6C34878D82A}">
                      <a16:rowId xmlns:a16="http://schemas.microsoft.com/office/drawing/2014/main" val="2451426410"/>
                    </a:ext>
                  </a:extLst>
                </a:tr>
                <a:tr h="164450">
                  <a:tc>
                    <a:txBody>
                      <a:bodyPr/>
                      <a:lstStyle/>
                      <a:p>
                        <a:pPr algn="ctr" fontAlgn="ctr">
                          <a:lnSpc>
                            <a:spcPct val="107000"/>
                          </a:lnSpc>
                          <a:spcBef>
                            <a:spcPts val="0"/>
                          </a:spcBef>
                          <a:spcAft>
                            <a:spcPts val="800"/>
                          </a:spcAft>
                        </a:pPr>
                        <a:r>
                          <a:rPr lang="it-IT" sz="1000" b="0" u="none" strike="noStrike" dirty="0" err="1">
                            <a:effectLst/>
                            <a:latin typeface="Cavolini" panose="03000502040302020204" pitchFamily="66" charset="0"/>
                            <a:cs typeface="Cavolini" panose="03000502040302020204" pitchFamily="66" charset="0"/>
                          </a:rPr>
                          <a:t>humidity</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 m/m</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a:effectLst/>
                            <a:latin typeface="Cavolini" panose="03000502040302020204" pitchFamily="66" charset="0"/>
                            <a:cs typeface="Cavolini" panose="03000502040302020204" pitchFamily="66" charset="0"/>
                          </a:rPr>
                          <a:t>43,1</a:t>
                        </a:r>
                        <a:endParaRPr lang="it-IT" sz="1000" b="0" i="0" u="none" strike="noStrike">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a:t>
                        </a:r>
                        <a:endParaRPr lang="it-IT" sz="1000" b="0" dirty="0">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a:t>
                        </a:r>
                        <a:endParaRPr lang="it-IT" sz="1000" b="0" dirty="0">
                          <a:latin typeface="Cavolini" panose="03000502040302020204" pitchFamily="66" charset="0"/>
                          <a:cs typeface="Cavolini" panose="03000502040302020204" pitchFamily="66" charset="0"/>
                        </a:endParaRPr>
                      </a:p>
                    </a:txBody>
                    <a:tcPr marL="39021" marR="39021" marT="5420" marB="0" anchor="ctr"/>
                  </a:tc>
                  <a:extLst>
                    <a:ext uri="{0D108BD9-81ED-4DB2-BD59-A6C34878D82A}">
                      <a16:rowId xmlns:a16="http://schemas.microsoft.com/office/drawing/2014/main" val="4180134499"/>
                    </a:ext>
                  </a:extLst>
                </a:tr>
                <a:tr h="164450">
                  <a:tc>
                    <a:txBody>
                      <a:bodyPr/>
                      <a:lstStyle/>
                      <a:p>
                        <a:pPr algn="ctr" fontAlgn="ctr">
                          <a:lnSpc>
                            <a:spcPct val="107000"/>
                          </a:lnSpc>
                          <a:spcBef>
                            <a:spcPts val="0"/>
                          </a:spcBef>
                          <a:spcAft>
                            <a:spcPts val="800"/>
                          </a:spcAft>
                        </a:pPr>
                        <a:r>
                          <a:rPr lang="it-IT" sz="1000" b="0" u="none" strike="noStrike" dirty="0" err="1">
                            <a:effectLst/>
                            <a:latin typeface="Cavolini" panose="03000502040302020204" pitchFamily="66" charset="0"/>
                            <a:cs typeface="Cavolini" panose="03000502040302020204" pitchFamily="66" charset="0"/>
                          </a:rPr>
                          <a:t>cadmium</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mg/kg </a:t>
                        </a:r>
                        <a:r>
                          <a:rPr lang="it-IT" sz="1000" b="0" u="none" strike="noStrike" dirty="0" err="1">
                            <a:effectLst/>
                            <a:latin typeface="Cavolini" panose="03000502040302020204" pitchFamily="66" charset="0"/>
                            <a:cs typeface="Cavolini" panose="03000502040302020204" pitchFamily="66" charset="0"/>
                          </a:rPr>
                          <a:t>ss</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4,4</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2</a:t>
                        </a:r>
                        <a:endParaRPr lang="it-IT" sz="1000" b="0" dirty="0">
                          <a:latin typeface="Cavolini" panose="03000502040302020204" pitchFamily="66" charset="0"/>
                          <a:cs typeface="Cavolini" panose="03000502040302020204" pitchFamily="66" charset="0"/>
                        </a:endParaRPr>
                      </a:p>
                    </a:txBody>
                    <a:tcPr marL="39021" marR="39021" marT="5420" marB="0" anchor="ctr">
                      <a:solidFill>
                        <a:srgbClr val="FFFF00"/>
                      </a:solidFill>
                    </a:tcPr>
                  </a:tc>
                  <a:tc>
                    <a:txBody>
                      <a:bodyPr/>
                      <a:lstStyle/>
                      <a:p>
                        <a:pPr algn="ctr"/>
                        <a:r>
                          <a:rPr lang="it-IT" sz="1000" b="0" u="none" strike="noStrike">
                            <a:effectLst/>
                            <a:latin typeface="Cavolini" panose="03000502040302020204" pitchFamily="66" charset="0"/>
                            <a:cs typeface="Cavolini" panose="03000502040302020204" pitchFamily="66" charset="0"/>
                          </a:rPr>
                          <a:t>15</a:t>
                        </a:r>
                        <a:endParaRPr lang="it-IT" sz="1000" b="0">
                          <a:latin typeface="Cavolini" panose="03000502040302020204" pitchFamily="66" charset="0"/>
                          <a:cs typeface="Cavolini" panose="03000502040302020204" pitchFamily="66" charset="0"/>
                        </a:endParaRPr>
                      </a:p>
                    </a:txBody>
                    <a:tcPr marL="39021" marR="39021" marT="5420" marB="0" anchor="ctr"/>
                  </a:tc>
                  <a:extLst>
                    <a:ext uri="{0D108BD9-81ED-4DB2-BD59-A6C34878D82A}">
                      <a16:rowId xmlns:a16="http://schemas.microsoft.com/office/drawing/2014/main" val="647800445"/>
                    </a:ext>
                  </a:extLst>
                </a:tr>
                <a:tr h="164450">
                  <a:tc>
                    <a:txBody>
                      <a:bodyPr/>
                      <a:lstStyle/>
                      <a:p>
                        <a:pPr algn="ctr" fontAlgn="ctr">
                          <a:lnSpc>
                            <a:spcPct val="107000"/>
                          </a:lnSpc>
                          <a:spcBef>
                            <a:spcPts val="0"/>
                          </a:spcBef>
                          <a:spcAft>
                            <a:spcPts val="800"/>
                          </a:spcAft>
                        </a:pPr>
                        <a:r>
                          <a:rPr lang="it-IT" sz="1000" b="0" u="none" strike="noStrike" dirty="0" err="1">
                            <a:effectLst/>
                            <a:latin typeface="Cavolini" panose="03000502040302020204" pitchFamily="66" charset="0"/>
                            <a:cs typeface="Cavolini" panose="03000502040302020204" pitchFamily="66" charset="0"/>
                          </a:rPr>
                          <a:t>total</a:t>
                        </a:r>
                        <a:r>
                          <a:rPr lang="it-IT" sz="1000" b="0" u="none" strike="noStrike" dirty="0">
                            <a:effectLst/>
                            <a:latin typeface="Cavolini" panose="03000502040302020204" pitchFamily="66" charset="0"/>
                            <a:cs typeface="Cavolini" panose="03000502040302020204" pitchFamily="66" charset="0"/>
                          </a:rPr>
                          <a:t> </a:t>
                        </a:r>
                        <a:r>
                          <a:rPr lang="it-IT" sz="1000" b="0" u="none" strike="noStrike" dirty="0" err="1">
                            <a:effectLst/>
                            <a:latin typeface="Cavolini" panose="03000502040302020204" pitchFamily="66" charset="0"/>
                            <a:cs typeface="Cavolini" panose="03000502040302020204" pitchFamily="66" charset="0"/>
                          </a:rPr>
                          <a:t>chromium</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mg/kg </a:t>
                        </a:r>
                        <a:r>
                          <a:rPr lang="it-IT" sz="1000" b="0" u="none" strike="noStrike" dirty="0" err="1">
                            <a:effectLst/>
                            <a:latin typeface="Cavolini" panose="03000502040302020204" pitchFamily="66" charset="0"/>
                            <a:cs typeface="Cavolini" panose="03000502040302020204" pitchFamily="66" charset="0"/>
                          </a:rPr>
                          <a:t>ss</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169,0</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150</a:t>
                        </a:r>
                        <a:endParaRPr lang="it-IT" sz="1000" b="0" dirty="0">
                          <a:latin typeface="Cavolini" panose="03000502040302020204" pitchFamily="66" charset="0"/>
                          <a:cs typeface="Cavolini" panose="03000502040302020204" pitchFamily="66" charset="0"/>
                        </a:endParaRPr>
                      </a:p>
                    </a:txBody>
                    <a:tcPr marL="39021" marR="39021" marT="5420" marB="0" anchor="ctr">
                      <a:solidFill>
                        <a:srgbClr val="FFFF00"/>
                      </a:solidFill>
                    </a:tcPr>
                  </a:tc>
                  <a:tc>
                    <a:txBody>
                      <a:bodyPr/>
                      <a:lstStyle/>
                      <a:p>
                        <a:pPr algn="ctr"/>
                        <a:r>
                          <a:rPr lang="it-IT" sz="1000" b="0" u="none" strike="noStrike" dirty="0">
                            <a:effectLst/>
                            <a:latin typeface="Cavolini" panose="03000502040302020204" pitchFamily="66" charset="0"/>
                            <a:cs typeface="Cavolini" panose="03000502040302020204" pitchFamily="66" charset="0"/>
                          </a:rPr>
                          <a:t>800</a:t>
                        </a:r>
                        <a:endParaRPr lang="it-IT" sz="1000" b="0" dirty="0">
                          <a:latin typeface="Cavolini" panose="03000502040302020204" pitchFamily="66" charset="0"/>
                          <a:cs typeface="Cavolini" panose="03000502040302020204" pitchFamily="66" charset="0"/>
                        </a:endParaRPr>
                      </a:p>
                    </a:txBody>
                    <a:tcPr marL="39021" marR="39021" marT="5420" marB="0" anchor="ctr"/>
                  </a:tc>
                  <a:extLst>
                    <a:ext uri="{0D108BD9-81ED-4DB2-BD59-A6C34878D82A}">
                      <a16:rowId xmlns:a16="http://schemas.microsoft.com/office/drawing/2014/main" val="2398444294"/>
                    </a:ext>
                  </a:extLst>
                </a:tr>
                <a:tr h="164450">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nickel</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mg/kg </a:t>
                        </a:r>
                        <a:r>
                          <a:rPr lang="it-IT" sz="1000" b="0" u="none" strike="noStrike" dirty="0" err="1">
                            <a:effectLst/>
                            <a:latin typeface="Cavolini" panose="03000502040302020204" pitchFamily="66" charset="0"/>
                            <a:cs typeface="Cavolini" panose="03000502040302020204" pitchFamily="66" charset="0"/>
                          </a:rPr>
                          <a:t>ss</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91,7</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120</a:t>
                        </a:r>
                        <a:endParaRPr lang="it-IT" sz="1000" b="0" dirty="0">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500</a:t>
                        </a:r>
                        <a:endParaRPr lang="it-IT" sz="1000" b="0" dirty="0">
                          <a:latin typeface="Cavolini" panose="03000502040302020204" pitchFamily="66" charset="0"/>
                          <a:cs typeface="Cavolini" panose="03000502040302020204" pitchFamily="66" charset="0"/>
                        </a:endParaRPr>
                      </a:p>
                    </a:txBody>
                    <a:tcPr marL="39021" marR="39021" marT="5420" marB="0" anchor="ctr"/>
                  </a:tc>
                  <a:extLst>
                    <a:ext uri="{0D108BD9-81ED-4DB2-BD59-A6C34878D82A}">
                      <a16:rowId xmlns:a16="http://schemas.microsoft.com/office/drawing/2014/main" val="1165599341"/>
                    </a:ext>
                  </a:extLst>
                </a:tr>
                <a:tr h="164450">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lead</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a:effectLst/>
                            <a:latin typeface="Cavolini" panose="03000502040302020204" pitchFamily="66" charset="0"/>
                            <a:cs typeface="Cavolini" panose="03000502040302020204" pitchFamily="66" charset="0"/>
                          </a:rPr>
                          <a:t>mg/kg ss</a:t>
                        </a:r>
                        <a:endParaRPr lang="it-IT" sz="1000" b="0" i="0" u="none" strike="noStrike">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478,0</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100</a:t>
                        </a:r>
                        <a:endParaRPr lang="it-IT" sz="1000" b="0" dirty="0">
                          <a:latin typeface="Cavolini" panose="03000502040302020204" pitchFamily="66" charset="0"/>
                          <a:cs typeface="Cavolini" panose="03000502040302020204" pitchFamily="66" charset="0"/>
                        </a:endParaRPr>
                      </a:p>
                    </a:txBody>
                    <a:tcPr marL="39021" marR="39021" marT="5420" marB="0" anchor="ctr">
                      <a:solidFill>
                        <a:srgbClr val="FFFF00"/>
                      </a:solidFill>
                    </a:tcPr>
                  </a:tc>
                  <a:tc>
                    <a:txBody>
                      <a:bodyPr/>
                      <a:lstStyle/>
                      <a:p>
                        <a:pPr algn="ctr"/>
                        <a:r>
                          <a:rPr lang="it-IT" sz="1000" b="0" u="none" strike="noStrike" dirty="0">
                            <a:effectLst/>
                            <a:latin typeface="Cavolini" panose="03000502040302020204" pitchFamily="66" charset="0"/>
                            <a:cs typeface="Cavolini" panose="03000502040302020204" pitchFamily="66" charset="0"/>
                          </a:rPr>
                          <a:t>1000</a:t>
                        </a:r>
                        <a:endParaRPr lang="it-IT" sz="1000" b="0" dirty="0">
                          <a:latin typeface="Cavolini" panose="03000502040302020204" pitchFamily="66" charset="0"/>
                          <a:cs typeface="Cavolini" panose="03000502040302020204" pitchFamily="66" charset="0"/>
                        </a:endParaRPr>
                      </a:p>
                    </a:txBody>
                    <a:tcPr marL="39021" marR="39021" marT="5420" marB="0" anchor="ctr"/>
                  </a:tc>
                  <a:extLst>
                    <a:ext uri="{0D108BD9-81ED-4DB2-BD59-A6C34878D82A}">
                      <a16:rowId xmlns:a16="http://schemas.microsoft.com/office/drawing/2014/main" val="3333350683"/>
                    </a:ext>
                  </a:extLst>
                </a:tr>
                <a:tr h="164450">
                  <a:tc>
                    <a:txBody>
                      <a:bodyPr/>
                      <a:lstStyle/>
                      <a:p>
                        <a:pPr algn="ctr" fontAlgn="ctr">
                          <a:lnSpc>
                            <a:spcPct val="107000"/>
                          </a:lnSpc>
                          <a:spcBef>
                            <a:spcPts val="0"/>
                          </a:spcBef>
                          <a:spcAft>
                            <a:spcPts val="800"/>
                          </a:spcAft>
                        </a:pPr>
                        <a:r>
                          <a:rPr lang="it-IT" sz="1000" b="0" u="none" strike="noStrike" dirty="0" err="1">
                            <a:effectLst/>
                            <a:latin typeface="Cavolini" panose="03000502040302020204" pitchFamily="66" charset="0"/>
                            <a:cs typeface="Cavolini" panose="03000502040302020204" pitchFamily="66" charset="0"/>
                          </a:rPr>
                          <a:t>copper</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mg/kg </a:t>
                        </a:r>
                        <a:r>
                          <a:rPr lang="it-IT" sz="1000" b="0" u="none" strike="noStrike" dirty="0" err="1">
                            <a:effectLst/>
                            <a:latin typeface="Cavolini" panose="03000502040302020204" pitchFamily="66" charset="0"/>
                            <a:cs typeface="Cavolini" panose="03000502040302020204" pitchFamily="66" charset="0"/>
                          </a:rPr>
                          <a:t>ss</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180,0</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120</a:t>
                        </a:r>
                        <a:endParaRPr lang="it-IT" sz="1000" b="0" dirty="0">
                          <a:latin typeface="Cavolini" panose="03000502040302020204" pitchFamily="66" charset="0"/>
                          <a:cs typeface="Cavolini" panose="03000502040302020204" pitchFamily="66" charset="0"/>
                        </a:endParaRPr>
                      </a:p>
                    </a:txBody>
                    <a:tcPr marL="39021" marR="39021" marT="5420" marB="0" anchor="ctr">
                      <a:solidFill>
                        <a:srgbClr val="FFFF00"/>
                      </a:solidFill>
                    </a:tcPr>
                  </a:tc>
                  <a:tc>
                    <a:txBody>
                      <a:bodyPr/>
                      <a:lstStyle/>
                      <a:p>
                        <a:pPr algn="ctr"/>
                        <a:r>
                          <a:rPr lang="it-IT" sz="1000" b="0" u="none" strike="noStrike" dirty="0">
                            <a:effectLst/>
                            <a:latin typeface="Cavolini" panose="03000502040302020204" pitchFamily="66" charset="0"/>
                            <a:cs typeface="Cavolini" panose="03000502040302020204" pitchFamily="66" charset="0"/>
                          </a:rPr>
                          <a:t>600</a:t>
                        </a:r>
                        <a:endParaRPr lang="it-IT" sz="1000" b="0" dirty="0">
                          <a:latin typeface="Cavolini" panose="03000502040302020204" pitchFamily="66" charset="0"/>
                          <a:cs typeface="Cavolini" panose="03000502040302020204" pitchFamily="66" charset="0"/>
                        </a:endParaRPr>
                      </a:p>
                    </a:txBody>
                    <a:tcPr marL="39021" marR="39021" marT="5420" marB="0" anchor="ctr"/>
                  </a:tc>
                  <a:extLst>
                    <a:ext uri="{0D108BD9-81ED-4DB2-BD59-A6C34878D82A}">
                      <a16:rowId xmlns:a16="http://schemas.microsoft.com/office/drawing/2014/main" val="1034782783"/>
                    </a:ext>
                  </a:extLst>
                </a:tr>
                <a:tr h="164450">
                  <a:tc>
                    <a:txBody>
                      <a:bodyPr/>
                      <a:lstStyle/>
                      <a:p>
                        <a:pPr algn="ctr" fontAlgn="ctr">
                          <a:lnSpc>
                            <a:spcPct val="107000"/>
                          </a:lnSpc>
                          <a:spcBef>
                            <a:spcPts val="0"/>
                          </a:spcBef>
                          <a:spcAft>
                            <a:spcPts val="800"/>
                          </a:spcAft>
                        </a:pPr>
                        <a:r>
                          <a:rPr lang="it-IT" sz="1000" b="0" u="none" strike="noStrike" dirty="0" err="1">
                            <a:effectLst/>
                            <a:latin typeface="Cavolini" panose="03000502040302020204" pitchFamily="66" charset="0"/>
                            <a:cs typeface="Cavolini" panose="03000502040302020204" pitchFamily="66" charset="0"/>
                          </a:rPr>
                          <a:t>zinc</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mg/kg </a:t>
                        </a:r>
                        <a:r>
                          <a:rPr lang="it-IT" sz="1000" b="0" u="none" strike="noStrike" dirty="0" err="1">
                            <a:effectLst/>
                            <a:latin typeface="Cavolini" panose="03000502040302020204" pitchFamily="66" charset="0"/>
                            <a:cs typeface="Cavolini" panose="03000502040302020204" pitchFamily="66" charset="0"/>
                          </a:rPr>
                          <a:t>ss</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lnSpc>
                            <a:spcPct val="107000"/>
                          </a:lnSpc>
                          <a:spcBef>
                            <a:spcPts val="0"/>
                          </a:spcBef>
                          <a:spcAft>
                            <a:spcPts val="800"/>
                          </a:spcAft>
                        </a:pPr>
                        <a:r>
                          <a:rPr lang="it-IT" sz="1000" b="0" u="none" strike="noStrike" dirty="0">
                            <a:effectLst/>
                            <a:latin typeface="Cavolini" panose="03000502040302020204" pitchFamily="66" charset="0"/>
                            <a:cs typeface="Cavolini" panose="03000502040302020204" pitchFamily="66" charset="0"/>
                          </a:rPr>
                          <a:t>2006,0</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a:r>
                          <a:rPr lang="it-IT" sz="1000" b="0" u="none" strike="noStrike" dirty="0">
                            <a:effectLst/>
                            <a:latin typeface="Cavolini" panose="03000502040302020204" pitchFamily="66" charset="0"/>
                            <a:cs typeface="Cavolini" panose="03000502040302020204" pitchFamily="66" charset="0"/>
                          </a:rPr>
                          <a:t>150</a:t>
                        </a:r>
                        <a:endParaRPr lang="it-IT" sz="1000" b="0" dirty="0">
                          <a:latin typeface="Cavolini" panose="03000502040302020204" pitchFamily="66" charset="0"/>
                          <a:cs typeface="Cavolini" panose="03000502040302020204" pitchFamily="66" charset="0"/>
                        </a:endParaRPr>
                      </a:p>
                    </a:txBody>
                    <a:tcPr marL="39021" marR="39021" marT="5420" marB="0" anchor="ctr">
                      <a:solidFill>
                        <a:srgbClr val="FFFF00"/>
                      </a:solidFill>
                    </a:tcPr>
                  </a:tc>
                  <a:tc>
                    <a:txBody>
                      <a:bodyPr/>
                      <a:lstStyle/>
                      <a:p>
                        <a:pPr algn="ctr"/>
                        <a:r>
                          <a:rPr lang="it-IT" sz="1000" b="0" u="none" strike="noStrike" dirty="0">
                            <a:effectLst/>
                            <a:latin typeface="Cavolini" panose="03000502040302020204" pitchFamily="66" charset="0"/>
                            <a:cs typeface="Cavolini" panose="03000502040302020204" pitchFamily="66" charset="0"/>
                          </a:rPr>
                          <a:t>1500</a:t>
                        </a:r>
                        <a:endParaRPr lang="it-IT" sz="1000" b="0" dirty="0">
                          <a:latin typeface="Cavolini" panose="03000502040302020204" pitchFamily="66" charset="0"/>
                          <a:cs typeface="Cavolini" panose="03000502040302020204" pitchFamily="66" charset="0"/>
                        </a:endParaRPr>
                      </a:p>
                    </a:txBody>
                    <a:tcPr marL="39021" marR="39021" marT="5420" marB="0" anchor="ctr">
                      <a:solidFill>
                        <a:srgbClr val="FFFF00"/>
                      </a:solidFill>
                    </a:tcPr>
                  </a:tc>
                  <a:extLst>
                    <a:ext uri="{0D108BD9-81ED-4DB2-BD59-A6C34878D82A}">
                      <a16:rowId xmlns:a16="http://schemas.microsoft.com/office/drawing/2014/main" val="710464860"/>
                    </a:ext>
                  </a:extLst>
                </a:tr>
                <a:tr h="357403">
                  <a:tc>
                    <a:txBody>
                      <a:bodyPr/>
                      <a:lstStyle/>
                      <a:p>
                        <a:pPr algn="ctr" fontAlgn="ctr">
                          <a:lnSpc>
                            <a:spcPct val="107000"/>
                          </a:lnSpc>
                          <a:spcBef>
                            <a:spcPts val="0"/>
                          </a:spcBef>
                          <a:spcAft>
                            <a:spcPts val="800"/>
                          </a:spcAft>
                        </a:pPr>
                        <a:r>
                          <a:rPr lang="en-US" sz="1000" b="0" i="0" u="none" strike="noStrike" dirty="0">
                            <a:effectLst/>
                            <a:latin typeface="Cavolini" panose="03000502040302020204" pitchFamily="66" charset="0"/>
                            <a:cs typeface="Cavolini" panose="03000502040302020204" pitchFamily="66" charset="0"/>
                          </a:rPr>
                          <a:t>t</a:t>
                        </a:r>
                        <a:r>
                          <a:rPr lang="en-US" sz="1000" b="0" i="0" u="none" strike="noStrike">
                            <a:effectLst/>
                            <a:latin typeface="Cavolini" panose="03000502040302020204" pitchFamily="66" charset="0"/>
                            <a:cs typeface="Cavolini" panose="03000502040302020204" pitchFamily="66" charset="0"/>
                          </a:rPr>
                          <a:t>otal </a:t>
                        </a:r>
                        <a:r>
                          <a:rPr lang="en-US" sz="1000" b="0" i="0" u="none" strike="noStrike" dirty="0">
                            <a:effectLst/>
                            <a:latin typeface="Cavolini" panose="03000502040302020204" pitchFamily="66" charset="0"/>
                            <a:cs typeface="Cavolini" panose="03000502040302020204" pitchFamily="66" charset="0"/>
                          </a:rPr>
                          <a:t>organic matter (C x 1,724)</a:t>
                        </a:r>
                        <a:endParaRPr lang="it-IT" sz="1000" b="0" i="0" u="none" strike="noStrike" dirty="0">
                          <a:effectLst/>
                          <a:latin typeface="Cavolini" panose="03000502040302020204" pitchFamily="66" charset="0"/>
                          <a:cs typeface="Cavolini" panose="03000502040302020204" pitchFamily="66" charset="0"/>
                        </a:endParaRPr>
                      </a:p>
                    </a:txBody>
                    <a:tcPr marL="39021" marR="39021" marT="5420" marB="0" anchor="ctr"/>
                  </a:tc>
                  <a:tc>
                    <a:txBody>
                      <a:bodyPr/>
                      <a:lstStyle/>
                      <a:p>
                        <a:pPr algn="ctr" fontAlgn="ctr"/>
                        <a:r>
                          <a:rPr lang="it-IT" sz="1000" b="0" i="0" u="none" strike="noStrike" dirty="0">
                            <a:solidFill>
                              <a:srgbClr val="000000"/>
                            </a:solidFill>
                            <a:effectLst/>
                            <a:latin typeface="Cavolini" panose="03000502040302020204" pitchFamily="66" charset="0"/>
                            <a:cs typeface="Cavolini" panose="03000502040302020204" pitchFamily="66" charset="0"/>
                          </a:rPr>
                          <a:t>% m/m </a:t>
                        </a:r>
                        <a:r>
                          <a:rPr lang="it-IT" sz="1000" b="0" i="0" u="none" strike="noStrike" dirty="0" err="1">
                            <a:solidFill>
                              <a:srgbClr val="000000"/>
                            </a:solidFill>
                            <a:effectLst/>
                            <a:latin typeface="Cavolini" panose="03000502040302020204" pitchFamily="66" charset="0"/>
                            <a:cs typeface="Cavolini" panose="03000502040302020204" pitchFamily="66" charset="0"/>
                          </a:rPr>
                          <a:t>ss</a:t>
                        </a:r>
                        <a:endParaRPr lang="it-IT" sz="1000" b="0" i="0" u="none" strike="noStrike" dirty="0">
                          <a:solidFill>
                            <a:srgbClr val="000000"/>
                          </a:solidFill>
                          <a:effectLst/>
                          <a:latin typeface="Cavolini" panose="03000502040302020204" pitchFamily="66" charset="0"/>
                          <a:cs typeface="Cavolini" panose="03000502040302020204" pitchFamily="66" charset="0"/>
                        </a:endParaRPr>
                      </a:p>
                    </a:txBody>
                    <a:tcPr marL="0" marR="0" marT="0" marB="0" anchor="ctr"/>
                  </a:tc>
                  <a:tc>
                    <a:txBody>
                      <a:bodyPr/>
                      <a:lstStyle/>
                      <a:p>
                        <a:pPr algn="ctr" fontAlgn="ctr"/>
                        <a:r>
                          <a:rPr lang="it-IT" sz="1000" b="0" i="0" u="none" strike="noStrike" dirty="0">
                            <a:solidFill>
                              <a:srgbClr val="000000"/>
                            </a:solidFill>
                            <a:effectLst/>
                            <a:latin typeface="Cavolini" panose="03000502040302020204" pitchFamily="66" charset="0"/>
                            <a:cs typeface="Cavolini" panose="03000502040302020204" pitchFamily="66" charset="0"/>
                          </a:rPr>
                          <a:t>8,60</a:t>
                        </a:r>
                      </a:p>
                    </a:txBody>
                    <a:tcPr marL="0" marR="0" marT="0" marB="0" anchor="ctr"/>
                  </a:tc>
                  <a:tc>
                    <a:txBody>
                      <a:bodyPr/>
                      <a:lstStyle/>
                      <a:p>
                        <a:pPr algn="ctr"/>
                        <a:r>
                          <a:rPr lang="it-IT" sz="1000" b="0" dirty="0">
                            <a:latin typeface="Cavolini" panose="03000502040302020204" pitchFamily="66" charset="0"/>
                            <a:cs typeface="Cavolini" panose="03000502040302020204" pitchFamily="66" charset="0"/>
                          </a:rPr>
                          <a:t>-</a:t>
                        </a:r>
                      </a:p>
                    </a:txBody>
                    <a:tcPr marL="39021" marR="39021" marT="5420" marB="0" anchor="ctr"/>
                  </a:tc>
                  <a:tc>
                    <a:txBody>
                      <a:bodyPr/>
                      <a:lstStyle/>
                      <a:p>
                        <a:pPr algn="ctr"/>
                        <a:r>
                          <a:rPr lang="it-IT" sz="1000" b="0" dirty="0">
                            <a:latin typeface="Cavolini" panose="03000502040302020204" pitchFamily="66" charset="0"/>
                            <a:cs typeface="Cavolini" panose="03000502040302020204" pitchFamily="66" charset="0"/>
                          </a:rPr>
                          <a:t>-</a:t>
                        </a:r>
                      </a:p>
                    </a:txBody>
                    <a:tcPr marL="39021" marR="39021" marT="5420" marB="0" anchor="ctr"/>
                  </a:tc>
                  <a:extLst>
                    <a:ext uri="{0D108BD9-81ED-4DB2-BD59-A6C34878D82A}">
                      <a16:rowId xmlns:a16="http://schemas.microsoft.com/office/drawing/2014/main" val="2727279307"/>
                    </a:ext>
                  </a:extLst>
                </a:tr>
              </a:tbl>
            </a:graphicData>
          </a:graphic>
        </p:graphicFrame>
        <p:sp>
          <p:nvSpPr>
            <p:cNvPr id="15" name="CasellaDiTesto 14">
              <a:extLst>
                <a:ext uri="{FF2B5EF4-FFF2-40B4-BE49-F238E27FC236}">
                  <a16:creationId xmlns:a16="http://schemas.microsoft.com/office/drawing/2014/main" id="{F2D6C9A1-5FA6-45C4-AC3B-3174C6361B31}"/>
                </a:ext>
              </a:extLst>
            </p:cNvPr>
            <p:cNvSpPr txBox="1"/>
            <p:nvPr/>
          </p:nvSpPr>
          <p:spPr>
            <a:xfrm>
              <a:off x="327309" y="2391013"/>
              <a:ext cx="4736131" cy="417666"/>
            </a:xfrm>
            <a:prstGeom prst="rect">
              <a:avLst/>
            </a:prstGeom>
            <a:noFill/>
          </p:spPr>
          <p:txBody>
            <a:bodyPr wrap="square">
              <a:spAutoFit/>
            </a:bodyPr>
            <a:lstStyle/>
            <a:p>
              <a:r>
                <a:rPr lang="en-US" sz="1200" dirty="0" err="1">
                  <a:latin typeface="Open Sans Bold" panose="020B0806030504020204"/>
                  <a:cs typeface="Cavolini" panose="03000502040302020204" pitchFamily="66" charset="0"/>
                </a:rPr>
                <a:t>Confronto</a:t>
              </a:r>
              <a:r>
                <a:rPr lang="en-US" sz="1200" dirty="0">
                  <a:latin typeface="Open Sans Bold" panose="020B0806030504020204"/>
                  <a:cs typeface="Cavolini" panose="03000502040302020204" pitchFamily="66" charset="0"/>
                </a:rPr>
                <a:t> con le CSC per </a:t>
              </a:r>
              <a:r>
                <a:rPr lang="en-US" sz="1200" dirty="0" err="1">
                  <a:latin typeface="Open Sans Bold" panose="020B0806030504020204"/>
                  <a:cs typeface="Cavolini" panose="03000502040302020204" pitchFamily="66" charset="0"/>
                </a:rPr>
                <a:t>suoli</a:t>
              </a:r>
              <a:r>
                <a:rPr lang="en-US" sz="1200" dirty="0">
                  <a:latin typeface="Open Sans Bold" panose="020B0806030504020204"/>
                  <a:cs typeface="Cavolini" panose="03000502040302020204" pitchFamily="66" charset="0"/>
                </a:rPr>
                <a:t> </a:t>
              </a:r>
              <a:r>
                <a:rPr lang="en-US" sz="1200" dirty="0" err="1">
                  <a:latin typeface="Open Sans Bold" panose="020B0806030504020204"/>
                  <a:cs typeface="Cavolini" panose="03000502040302020204" pitchFamily="66" charset="0"/>
                </a:rPr>
                <a:t>potenzialmente</a:t>
              </a:r>
              <a:r>
                <a:rPr lang="en-US" sz="1200" dirty="0">
                  <a:latin typeface="Open Sans Bold" panose="020B0806030504020204"/>
                  <a:cs typeface="Cavolini" panose="03000502040302020204" pitchFamily="66" charset="0"/>
                </a:rPr>
                <a:t> contaminate</a:t>
              </a:r>
              <a:br>
                <a:rPr lang="en-US" sz="1200" dirty="0">
                  <a:latin typeface="Open Sans Bold" panose="020B0806030504020204"/>
                  <a:cs typeface="Cavolini" panose="03000502040302020204" pitchFamily="66" charset="0"/>
                </a:rPr>
              </a:br>
              <a:r>
                <a:rPr lang="en-US" sz="1200" dirty="0">
                  <a:latin typeface="Open Sans Bold" panose="020B0806030504020204"/>
                  <a:cs typeface="Cavolini" panose="03000502040302020204" pitchFamily="66" charset="0"/>
                </a:rPr>
                <a:t>(</a:t>
              </a:r>
              <a:r>
                <a:rPr lang="en-US" sz="1200" dirty="0" err="1">
                  <a:latin typeface="Open Sans Bold" panose="020B0806030504020204"/>
                  <a:cs typeface="Cavolini" panose="03000502040302020204" pitchFamily="66" charset="0"/>
                </a:rPr>
                <a:t>Tabella</a:t>
              </a:r>
              <a:r>
                <a:rPr lang="en-US" sz="1200" dirty="0">
                  <a:latin typeface="Open Sans Bold" panose="020B0806030504020204"/>
                  <a:cs typeface="Cavolini" panose="03000502040302020204" pitchFamily="66" charset="0"/>
                </a:rPr>
                <a:t> 1 </a:t>
              </a:r>
              <a:r>
                <a:rPr lang="en-US" sz="1200" dirty="0" err="1">
                  <a:latin typeface="Open Sans Bold" panose="020B0806030504020204"/>
                  <a:cs typeface="Cavolini" panose="03000502040302020204" pitchFamily="66" charset="0"/>
                </a:rPr>
                <a:t>allegato</a:t>
              </a:r>
              <a:r>
                <a:rPr lang="en-US" sz="1200" dirty="0">
                  <a:latin typeface="Open Sans Bold" panose="020B0806030504020204"/>
                  <a:cs typeface="Cavolini" panose="03000502040302020204" pitchFamily="66" charset="0"/>
                </a:rPr>
                <a:t> 5 al </a:t>
              </a:r>
              <a:r>
                <a:rPr lang="en-US" sz="1200" dirty="0" err="1">
                  <a:latin typeface="Open Sans Bold" panose="020B0806030504020204"/>
                  <a:cs typeface="Cavolini" panose="03000502040302020204" pitchFamily="66" charset="0"/>
                </a:rPr>
                <a:t>titolo</a:t>
              </a:r>
              <a:r>
                <a:rPr lang="en-US" sz="1200" dirty="0">
                  <a:latin typeface="Open Sans Bold" panose="020B0806030504020204"/>
                  <a:cs typeface="Cavolini" panose="03000502040302020204" pitchFamily="66" charset="0"/>
                </a:rPr>
                <a:t> V – </a:t>
              </a:r>
              <a:r>
                <a:rPr lang="en-US" sz="1200" dirty="0" err="1">
                  <a:latin typeface="Open Sans Bold" panose="020B0806030504020204"/>
                  <a:cs typeface="Cavolini" panose="03000502040302020204" pitchFamily="66" charset="0"/>
                </a:rPr>
                <a:t>parte</a:t>
              </a:r>
              <a:r>
                <a:rPr lang="en-US" sz="1200" dirty="0">
                  <a:latin typeface="Open Sans Bold" panose="020B0806030504020204"/>
                  <a:cs typeface="Cavolini" panose="03000502040302020204" pitchFamily="66" charset="0"/>
                </a:rPr>
                <a:t> IV D.Lgs.152/2006)</a:t>
              </a:r>
            </a:p>
          </p:txBody>
        </p:sp>
        <p:sp>
          <p:nvSpPr>
            <p:cNvPr id="16" name="Freccia a destra 15">
              <a:extLst>
                <a:ext uri="{FF2B5EF4-FFF2-40B4-BE49-F238E27FC236}">
                  <a16:creationId xmlns:a16="http://schemas.microsoft.com/office/drawing/2014/main" id="{29E3F7F9-769A-4777-9B22-951FC5CF71E7}"/>
                </a:ext>
              </a:extLst>
            </p:cNvPr>
            <p:cNvSpPr/>
            <p:nvPr/>
          </p:nvSpPr>
          <p:spPr>
            <a:xfrm>
              <a:off x="4354548" y="5634329"/>
              <a:ext cx="645736" cy="23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93230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Sperimentazione in </a:t>
            </a:r>
            <a:r>
              <a:rPr lang="it-IT" dirty="0" err="1"/>
              <a:t>mesocosmi</a:t>
            </a:r>
            <a:r>
              <a:rPr lang="it-IT" dirty="0"/>
              <a:t> del trattamento di </a:t>
            </a:r>
            <a:r>
              <a:rPr lang="it-IT" i="1" dirty="0" err="1"/>
              <a:t>Enhanced</a:t>
            </a:r>
            <a:r>
              <a:rPr lang="it-IT" i="1" dirty="0"/>
              <a:t> </a:t>
            </a:r>
            <a:r>
              <a:rPr lang="it-IT" i="1" dirty="0" err="1"/>
              <a:t>landfarming</a:t>
            </a:r>
            <a:endParaRPr lang="it-IT" i="1" dirty="0"/>
          </a:p>
        </p:txBody>
      </p:sp>
      <p:sp>
        <p:nvSpPr>
          <p:cNvPr id="5" name="Segnaposto contenuto 2">
            <a:extLst>
              <a:ext uri="{FF2B5EF4-FFF2-40B4-BE49-F238E27FC236}">
                <a16:creationId xmlns:a16="http://schemas.microsoft.com/office/drawing/2014/main" id="{83587C57-7563-4E89-97DF-0093C0395FAB}"/>
              </a:ext>
            </a:extLst>
          </p:cNvPr>
          <p:cNvSpPr>
            <a:spLocks noGrp="1"/>
          </p:cNvSpPr>
          <p:nvPr>
            <p:ph idx="1"/>
          </p:nvPr>
        </p:nvSpPr>
        <p:spPr>
          <a:xfrm>
            <a:off x="348231" y="2575972"/>
            <a:ext cx="10059419" cy="4504278"/>
          </a:xfrm>
        </p:spPr>
        <p:txBody>
          <a:bodyPr>
            <a:noAutofit/>
          </a:bodyPr>
          <a:lstStyle/>
          <a:p>
            <a:pPr marL="0" indent="0" algn="just">
              <a:lnSpc>
                <a:spcPct val="107000"/>
              </a:lnSpc>
              <a:spcAft>
                <a:spcPts val="800"/>
              </a:spcAft>
              <a:buNone/>
            </a:pPr>
            <a:r>
              <a:rPr lang="it-IT" sz="2000" dirty="0">
                <a:latin typeface="Calibri" panose="020F0502020204030204" pitchFamily="34" charset="0"/>
                <a:ea typeface="Calibri" panose="020F0502020204030204" pitchFamily="34" charset="0"/>
                <a:cs typeface="Calibri" panose="020F0502020204030204" pitchFamily="34" charset="0"/>
              </a:rPr>
              <a:t>P</a:t>
            </a:r>
            <a:r>
              <a:rPr lang="it-IT" sz="2000" dirty="0">
                <a:effectLst/>
                <a:latin typeface="Calibri" panose="020F0502020204030204" pitchFamily="34" charset="0"/>
                <a:ea typeface="Calibri" panose="020F0502020204030204" pitchFamily="34" charset="0"/>
                <a:cs typeface="Calibri" panose="020F0502020204030204" pitchFamily="34" charset="0"/>
              </a:rPr>
              <a:t>reparazione dei sedimenti: Sono stati testati i sedimenti del porto di Piombino p87 e p91 con valore medio di contaminazione da </a:t>
            </a:r>
            <a:r>
              <a:rPr lang="it-IT" sz="2000" dirty="0">
                <a:latin typeface="Calibri" panose="020F0502020204030204" pitchFamily="34" charset="0"/>
                <a:ea typeface="Calibri" panose="020F0502020204030204" pitchFamily="34" charset="0"/>
                <a:cs typeface="Calibri" panose="020F0502020204030204" pitchFamily="34" charset="0"/>
              </a:rPr>
              <a:t>idrocarburi &gt;12 di</a:t>
            </a:r>
            <a:r>
              <a:rPr lang="it-IT" sz="2000" dirty="0">
                <a:effectLst/>
                <a:latin typeface="Calibri" panose="020F0502020204030204" pitchFamily="34" charset="0"/>
                <a:ea typeface="Calibri" panose="020F0502020204030204" pitchFamily="34" charset="0"/>
                <a:cs typeface="Calibri" panose="020F0502020204030204" pitchFamily="34" charset="0"/>
              </a:rPr>
              <a:t> 2100 ppm per entrambi i campioni</a:t>
            </a:r>
          </a:p>
          <a:p>
            <a:pPr marL="342900" lvl="0" indent="-342900" algn="just">
              <a:lnSpc>
                <a:spcPct val="107000"/>
              </a:lnSpc>
              <a:buFont typeface="Symbol" panose="05050102010706020507" pitchFamily="18" charset="2"/>
              <a:buChar char=""/>
            </a:pPr>
            <a:r>
              <a:rPr lang="it-IT" sz="2000" dirty="0">
                <a:effectLst/>
                <a:latin typeface="Calibri" panose="020F0502020204030204" pitchFamily="34" charset="0"/>
                <a:ea typeface="Calibri" panose="020F0502020204030204" pitchFamily="34" charset="0"/>
                <a:cs typeface="Symbol" panose="05050102010706020507" pitchFamily="18" charset="2"/>
              </a:rPr>
              <a:t>Drenaggio dell’acqua in eccesso su sottofondo di aggregati di argilla espansa</a:t>
            </a:r>
          </a:p>
          <a:p>
            <a:pPr marL="342900" lvl="0" indent="-342900">
              <a:lnSpc>
                <a:spcPct val="107000"/>
              </a:lnSpc>
              <a:buFont typeface="Symbol" panose="05050102010706020507" pitchFamily="18" charset="2"/>
              <a:buChar char=""/>
            </a:pPr>
            <a:r>
              <a:rPr lang="it-IT" sz="2000" dirty="0">
                <a:effectLst/>
                <a:latin typeface="Calibri" panose="020F0502020204030204" pitchFamily="34" charset="0"/>
                <a:ea typeface="Calibri" panose="020F0502020204030204" pitchFamily="34" charset="0"/>
                <a:cs typeface="Symbol" panose="05050102010706020507" pitchFamily="18" charset="2"/>
              </a:rPr>
              <a:t>Modifica della tessitura mediante aggiunta di sabbia (10% in peso fresco) e cippato lignocellulosico (10% in peso fresco)</a:t>
            </a:r>
          </a:p>
          <a:p>
            <a:pPr marL="342900" lvl="0" indent="-342900" algn="just">
              <a:lnSpc>
                <a:spcPct val="107000"/>
              </a:lnSpc>
              <a:buFont typeface="Symbol" panose="05050102010706020507" pitchFamily="18" charset="2"/>
              <a:buChar char=""/>
            </a:pPr>
            <a:r>
              <a:rPr lang="it-IT" sz="2000" dirty="0">
                <a:effectLst/>
                <a:latin typeface="Calibri" panose="020F0502020204030204" pitchFamily="34" charset="0"/>
                <a:ea typeface="Calibri" panose="020F0502020204030204" pitchFamily="34" charset="0"/>
                <a:cs typeface="Symbol" panose="05050102010706020507" pitchFamily="18" charset="2"/>
              </a:rPr>
              <a:t>Ammendamento di fosforo e azoto (rapporto finale C:N:P 100:10:1) come biostimolazione per tutti i campioni</a:t>
            </a:r>
          </a:p>
          <a:p>
            <a:pPr marL="342900" lvl="0" indent="-342900" algn="just">
              <a:lnSpc>
                <a:spcPct val="107000"/>
              </a:lnSpc>
              <a:buFont typeface="Symbol" panose="05050102010706020507" pitchFamily="18" charset="2"/>
              <a:buChar char=""/>
            </a:pPr>
            <a:r>
              <a:rPr lang="it-IT" sz="2000" dirty="0">
                <a:effectLst/>
                <a:latin typeface="Calibri" panose="020F0502020204030204" pitchFamily="34" charset="0"/>
                <a:ea typeface="Calibri" panose="020F0502020204030204" pitchFamily="34" charset="0"/>
                <a:cs typeface="Symbol" panose="05050102010706020507" pitchFamily="18" charset="2"/>
              </a:rPr>
              <a:t>Inoculo del sedimento </a:t>
            </a:r>
            <a:r>
              <a:rPr lang="it-IT" sz="2000" dirty="0" err="1">
                <a:effectLst/>
                <a:latin typeface="Calibri" panose="020F0502020204030204" pitchFamily="34" charset="0"/>
                <a:ea typeface="Calibri" panose="020F0502020204030204" pitchFamily="34" charset="0"/>
                <a:cs typeface="Symbol" panose="05050102010706020507" pitchFamily="18" charset="2"/>
              </a:rPr>
              <a:t>biostimolato</a:t>
            </a:r>
            <a:r>
              <a:rPr lang="it-IT" sz="2000" dirty="0">
                <a:effectLst/>
                <a:latin typeface="Calibri" panose="020F0502020204030204" pitchFamily="34" charset="0"/>
                <a:ea typeface="Calibri" panose="020F0502020204030204" pitchFamily="34" charset="0"/>
                <a:cs typeface="Symbol" panose="05050102010706020507" pitchFamily="18" charset="2"/>
              </a:rPr>
              <a:t> con </a:t>
            </a:r>
            <a:r>
              <a:rPr lang="it-IT" sz="2000" i="1" dirty="0" err="1">
                <a:effectLst/>
                <a:latin typeface="Calibri" panose="020F0502020204030204" pitchFamily="34" charset="0"/>
                <a:ea typeface="Calibri" panose="020F0502020204030204" pitchFamily="34" charset="0"/>
                <a:cs typeface="Symbol" panose="05050102010706020507" pitchFamily="18" charset="2"/>
              </a:rPr>
              <a:t>Fusarum</a:t>
            </a:r>
            <a:r>
              <a:rPr lang="it-IT" sz="2000" dirty="0">
                <a:effectLst/>
                <a:latin typeface="Calibri" panose="020F0502020204030204" pitchFamily="34" charset="0"/>
                <a:ea typeface="Calibri" panose="020F0502020204030204" pitchFamily="34" charset="0"/>
                <a:cs typeface="Symbol" panose="05050102010706020507" pitchFamily="18" charset="2"/>
              </a:rPr>
              <a:t> </a:t>
            </a:r>
            <a:r>
              <a:rPr lang="it-IT" sz="2000" i="1" dirty="0" err="1">
                <a:effectLst/>
                <a:latin typeface="Calibri" panose="020F0502020204030204" pitchFamily="34" charset="0"/>
                <a:ea typeface="Calibri" panose="020F0502020204030204" pitchFamily="34" charset="0"/>
                <a:cs typeface="Symbol" panose="05050102010706020507" pitchFamily="18" charset="2"/>
              </a:rPr>
              <a:t>oxysporium</a:t>
            </a:r>
            <a:r>
              <a:rPr lang="it-IT" sz="2000" dirty="0">
                <a:effectLst/>
                <a:latin typeface="Calibri" panose="020F0502020204030204" pitchFamily="34" charset="0"/>
                <a:ea typeface="Calibri" panose="020F0502020204030204" pitchFamily="34" charset="0"/>
                <a:cs typeface="Symbol" panose="05050102010706020507" pitchFamily="18" charset="2"/>
              </a:rPr>
              <a:t> </a:t>
            </a:r>
            <a:r>
              <a:rPr lang="it-IT" sz="2000" dirty="0" err="1">
                <a:effectLst/>
                <a:latin typeface="Calibri" panose="020F0502020204030204" pitchFamily="34" charset="0"/>
                <a:ea typeface="Calibri" panose="020F0502020204030204" pitchFamily="34" charset="0"/>
                <a:cs typeface="Symbol" panose="05050102010706020507" pitchFamily="18" charset="2"/>
              </a:rPr>
              <a:t>sp</a:t>
            </a:r>
            <a:r>
              <a:rPr lang="it-IT" sz="2000" dirty="0">
                <a:effectLst/>
                <a:latin typeface="Calibri" panose="020F0502020204030204" pitchFamily="34" charset="0"/>
                <a:ea typeface="Calibri" panose="020F0502020204030204" pitchFamily="34" charset="0"/>
                <a:cs typeface="Symbol" panose="05050102010706020507" pitchFamily="18" charset="2"/>
              </a:rPr>
              <a:t>. al 5.5% in peso fresco</a:t>
            </a:r>
          </a:p>
          <a:p>
            <a:pPr marL="0" lvl="0" indent="0" algn="just">
              <a:lnSpc>
                <a:spcPct val="107000"/>
              </a:lnSpc>
              <a:buNone/>
            </a:pPr>
            <a:r>
              <a:rPr lang="it-IT" sz="2000" i="1" dirty="0" err="1">
                <a:effectLst/>
                <a:latin typeface="Calibri" panose="020F0502020204030204" pitchFamily="34" charset="0"/>
                <a:ea typeface="Calibri" panose="020F0502020204030204" pitchFamily="34" charset="0"/>
                <a:cs typeface="Symbol" panose="05050102010706020507" pitchFamily="18" charset="2"/>
              </a:rPr>
              <a:t>Fusarum</a:t>
            </a:r>
            <a:r>
              <a:rPr lang="it-IT" sz="2000" dirty="0">
                <a:effectLst/>
                <a:latin typeface="Calibri" panose="020F0502020204030204" pitchFamily="34" charset="0"/>
                <a:ea typeface="Calibri" panose="020F0502020204030204" pitchFamily="34" charset="0"/>
                <a:cs typeface="Symbol" panose="05050102010706020507" pitchFamily="18" charset="2"/>
              </a:rPr>
              <a:t> </a:t>
            </a:r>
            <a:r>
              <a:rPr lang="it-IT" sz="2000" i="1" dirty="0" err="1">
                <a:effectLst/>
                <a:latin typeface="Calibri" panose="020F0502020204030204" pitchFamily="34" charset="0"/>
                <a:ea typeface="Calibri" panose="020F0502020204030204" pitchFamily="34" charset="0"/>
                <a:cs typeface="Symbol" panose="05050102010706020507" pitchFamily="18" charset="2"/>
              </a:rPr>
              <a:t>oxysporium</a:t>
            </a:r>
            <a:r>
              <a:rPr lang="it-IT" sz="2000" i="1" dirty="0">
                <a:effectLst/>
                <a:latin typeface="Calibri" panose="020F0502020204030204" pitchFamily="34" charset="0"/>
                <a:ea typeface="Calibri" panose="020F0502020204030204" pitchFamily="34" charset="0"/>
                <a:cs typeface="Symbol" panose="05050102010706020507" pitchFamily="18" charset="2"/>
              </a:rPr>
              <a:t> </a:t>
            </a:r>
            <a:r>
              <a:rPr lang="it-IT" sz="2000" dirty="0">
                <a:effectLst/>
                <a:latin typeface="Calibri" panose="020F0502020204030204" pitchFamily="34" charset="0"/>
                <a:ea typeface="Calibri" panose="020F0502020204030204" pitchFamily="34" charset="0"/>
                <a:cs typeface="Symbol" panose="05050102010706020507" pitchFamily="18" charset="2"/>
              </a:rPr>
              <a:t>è stato isolato</a:t>
            </a:r>
            <a:r>
              <a:rPr lang="it-IT" sz="2000" i="1" dirty="0">
                <a:effectLst/>
                <a:latin typeface="Calibri" panose="020F0502020204030204" pitchFamily="34" charset="0"/>
                <a:ea typeface="Calibri" panose="020F0502020204030204" pitchFamily="34" charset="0"/>
                <a:cs typeface="Symbol" panose="05050102010706020507" pitchFamily="18" charset="2"/>
              </a:rPr>
              <a:t> </a:t>
            </a:r>
            <a:r>
              <a:rPr lang="it-IT" sz="2000" dirty="0">
                <a:latin typeface="Calibri" panose="020F0502020204030204" pitchFamily="34" charset="0"/>
              </a:rPr>
              <a:t> da p81 per la sua capacità di utilizzare il diesel come unica fonte di carbonio per la crescita</a:t>
            </a:r>
            <a:endParaRPr lang="it-IT" sz="2000" dirty="0"/>
          </a:p>
        </p:txBody>
      </p:sp>
    </p:spTree>
    <p:extLst>
      <p:ext uri="{BB962C8B-B14F-4D97-AF65-F5344CB8AC3E}">
        <p14:creationId xmlns:p14="http://schemas.microsoft.com/office/powerpoint/2010/main" val="2330591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AFDBC9-8329-49DC-9720-77375D69B27E}"/>
              </a:ext>
            </a:extLst>
          </p:cNvPr>
          <p:cNvSpPr>
            <a:spLocks noGrp="1"/>
          </p:cNvSpPr>
          <p:nvPr>
            <p:ph type="title"/>
          </p:nvPr>
        </p:nvSpPr>
        <p:spPr/>
        <p:txBody>
          <a:bodyPr/>
          <a:lstStyle/>
          <a:p>
            <a:r>
              <a:rPr lang="it-IT" dirty="0"/>
              <a:t>Cinetica di rimozione della contaminazione da idrocarburi pesanti</a:t>
            </a:r>
          </a:p>
        </p:txBody>
      </p:sp>
      <p:pic>
        <p:nvPicPr>
          <p:cNvPr id="6" name="Immagine 5">
            <a:extLst>
              <a:ext uri="{FF2B5EF4-FFF2-40B4-BE49-F238E27FC236}">
                <a16:creationId xmlns:a16="http://schemas.microsoft.com/office/drawing/2014/main" id="{4C29A0FA-AD08-4A59-815E-782D82EC65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790" r="27409" b="1409"/>
          <a:stretch/>
        </p:blipFill>
        <p:spPr>
          <a:xfrm>
            <a:off x="102754" y="2662033"/>
            <a:ext cx="6049150" cy="3564917"/>
          </a:xfrm>
          <a:prstGeom prst="rect">
            <a:avLst/>
          </a:prstGeom>
        </p:spPr>
      </p:pic>
      <p:pic>
        <p:nvPicPr>
          <p:cNvPr id="8" name="Immagine 7">
            <a:extLst>
              <a:ext uri="{FF2B5EF4-FFF2-40B4-BE49-F238E27FC236}">
                <a16:creationId xmlns:a16="http://schemas.microsoft.com/office/drawing/2014/main" id="{E5309EFC-EC90-45BB-B2B3-FD5D167190BD}"/>
              </a:ext>
            </a:extLst>
          </p:cNvPr>
          <p:cNvPicPr>
            <a:picLocks noChangeAspect="1"/>
          </p:cNvPicPr>
          <p:nvPr/>
        </p:nvPicPr>
        <p:blipFill rotWithShape="1">
          <a:blip r:embed="rId2"/>
          <a:srcRect l="7855" t="6564" r="24250" b="86030"/>
          <a:stretch/>
        </p:blipFill>
        <p:spPr>
          <a:xfrm>
            <a:off x="779133" y="2375270"/>
            <a:ext cx="5069784" cy="289201"/>
          </a:xfrm>
          <a:prstGeom prst="rect">
            <a:avLst/>
          </a:prstGeom>
        </p:spPr>
      </p:pic>
      <p:grpSp>
        <p:nvGrpSpPr>
          <p:cNvPr id="13" name="Gruppo 12">
            <a:extLst>
              <a:ext uri="{FF2B5EF4-FFF2-40B4-BE49-F238E27FC236}">
                <a16:creationId xmlns:a16="http://schemas.microsoft.com/office/drawing/2014/main" id="{AECE82F3-6E79-45EA-9B9A-382499FAC51F}"/>
              </a:ext>
            </a:extLst>
          </p:cNvPr>
          <p:cNvGrpSpPr/>
          <p:nvPr/>
        </p:nvGrpSpPr>
        <p:grpSpPr>
          <a:xfrm>
            <a:off x="3354612" y="6137988"/>
            <a:ext cx="2754021" cy="490720"/>
            <a:chOff x="1542036" y="6532968"/>
            <a:chExt cx="4372711" cy="779143"/>
          </a:xfrm>
        </p:grpSpPr>
        <p:pic>
          <p:nvPicPr>
            <p:cNvPr id="7" name="Immagine 6">
              <a:extLst>
                <a:ext uri="{FF2B5EF4-FFF2-40B4-BE49-F238E27FC236}">
                  <a16:creationId xmlns:a16="http://schemas.microsoft.com/office/drawing/2014/main" id="{26CB1A45-0CE6-40D2-B901-5625D799D683}"/>
                </a:ext>
              </a:extLst>
            </p:cNvPr>
            <p:cNvPicPr>
              <a:picLocks noChangeAspect="1"/>
            </p:cNvPicPr>
            <p:nvPr/>
          </p:nvPicPr>
          <p:blipFill rotWithShape="1">
            <a:blip r:embed="rId2"/>
            <a:srcRect l="72405" t="22046" b="58332"/>
            <a:stretch/>
          </p:blipFill>
          <p:spPr>
            <a:xfrm>
              <a:off x="1542036" y="6532968"/>
              <a:ext cx="2083100" cy="774684"/>
            </a:xfrm>
            <a:prstGeom prst="rect">
              <a:avLst/>
            </a:prstGeom>
          </p:spPr>
        </p:pic>
        <p:pic>
          <p:nvPicPr>
            <p:cNvPr id="9" name="Immagine 8">
              <a:extLst>
                <a:ext uri="{FF2B5EF4-FFF2-40B4-BE49-F238E27FC236}">
                  <a16:creationId xmlns:a16="http://schemas.microsoft.com/office/drawing/2014/main" id="{17A2FD3E-5CE6-4EB8-A59D-617A9AF274C6}"/>
                </a:ext>
              </a:extLst>
            </p:cNvPr>
            <p:cNvPicPr>
              <a:picLocks noChangeAspect="1"/>
            </p:cNvPicPr>
            <p:nvPr/>
          </p:nvPicPr>
          <p:blipFill rotWithShape="1">
            <a:blip r:embed="rId2"/>
            <a:srcRect l="72405" t="42306" b="38071"/>
            <a:stretch/>
          </p:blipFill>
          <p:spPr>
            <a:xfrm>
              <a:off x="3831647" y="6537427"/>
              <a:ext cx="2083100" cy="774684"/>
            </a:xfrm>
            <a:prstGeom prst="rect">
              <a:avLst/>
            </a:prstGeom>
          </p:spPr>
        </p:pic>
      </p:grpSp>
      <p:sp>
        <p:nvSpPr>
          <p:cNvPr id="11" name="CasellaDiTesto 10">
            <a:extLst>
              <a:ext uri="{FF2B5EF4-FFF2-40B4-BE49-F238E27FC236}">
                <a16:creationId xmlns:a16="http://schemas.microsoft.com/office/drawing/2014/main" id="{1E0DDE56-092F-4377-99F6-789AD443C789}"/>
              </a:ext>
            </a:extLst>
          </p:cNvPr>
          <p:cNvSpPr txBox="1"/>
          <p:nvPr/>
        </p:nvSpPr>
        <p:spPr>
          <a:xfrm>
            <a:off x="6100978" y="2292564"/>
            <a:ext cx="4517582" cy="5093061"/>
          </a:xfrm>
          <a:prstGeom prst="rect">
            <a:avLst/>
          </a:prstGeom>
          <a:noFill/>
        </p:spPr>
        <p:txBody>
          <a:bodyPr wrap="square">
            <a:spAutoFit/>
          </a:bodyPr>
          <a:lstStyle/>
          <a:p>
            <a:pPr marL="177800" marR="0" lvl="0" indent="-17780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it-IT" dirty="0">
                <a:latin typeface="Calibri" panose="020F0502020204030204" pitchFamily="34" charset="0"/>
                <a:ea typeface="Calibri" panose="020F0502020204030204" pitchFamily="34" charset="0"/>
                <a:cs typeface="Calibri" panose="020F0502020204030204" pitchFamily="34" charset="0"/>
              </a:rPr>
              <a:t>In </a:t>
            </a:r>
            <a:r>
              <a:rPr lang="it-IT" sz="1800" dirty="0">
                <a:effectLst/>
                <a:latin typeface="Calibri" panose="020F0502020204030204" pitchFamily="34" charset="0"/>
                <a:ea typeface="Calibri" panose="020F0502020204030204" pitchFamily="34" charset="0"/>
                <a:cs typeface="Calibri" panose="020F0502020204030204" pitchFamily="34" charset="0"/>
              </a:rPr>
              <a:t>entrambi i trattamenti si ha un abbattimento della concentrazione di idrocarburi pesanti</a:t>
            </a:r>
            <a:endParaRPr lang="it-IT" dirty="0">
              <a:latin typeface="Calibri" panose="020F0502020204030204" pitchFamily="34" charset="0"/>
              <a:ea typeface="Calibri" panose="020F0502020204030204" pitchFamily="34" charset="0"/>
              <a:cs typeface="Calibri" panose="020F0502020204030204" pitchFamily="34" charset="0"/>
            </a:endParaRPr>
          </a:p>
          <a:p>
            <a:pPr marL="177800" marR="0" lvl="0" indent="-17780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it-IT" sz="1800" dirty="0">
                <a:effectLst/>
                <a:latin typeface="Calibri" panose="020F0502020204030204" pitchFamily="34" charset="0"/>
                <a:ea typeface="Calibri" panose="020F0502020204030204" pitchFamily="34" charset="0"/>
                <a:cs typeface="Calibri" panose="020F0502020204030204" pitchFamily="34" charset="0"/>
              </a:rPr>
              <a:t>L'abbattimento è maggiore per i sedimenti inoculati col fungo </a:t>
            </a:r>
            <a:r>
              <a:rPr lang="it-IT" sz="1800" i="1" dirty="0">
                <a:effectLst/>
                <a:latin typeface="Calibri" panose="020F0502020204030204" pitchFamily="34" charset="0"/>
                <a:ea typeface="Calibri" panose="020F0502020204030204" pitchFamily="34" charset="0"/>
                <a:cs typeface="Calibri" panose="020F0502020204030204" pitchFamily="34" charset="0"/>
              </a:rPr>
              <a:t>Fusarium </a:t>
            </a:r>
            <a:r>
              <a:rPr lang="it-IT" sz="1800" dirty="0" err="1">
                <a:effectLst/>
                <a:latin typeface="Calibri" panose="020F0502020204030204" pitchFamily="34" charset="0"/>
                <a:ea typeface="Calibri" panose="020F0502020204030204" pitchFamily="34" charset="0"/>
                <a:cs typeface="Calibri" panose="020F0502020204030204" pitchFamily="34" charset="0"/>
              </a:rPr>
              <a:t>sp</a:t>
            </a:r>
            <a:r>
              <a:rPr lang="it-IT" sz="1800" dirty="0">
                <a:effectLst/>
                <a:latin typeface="Calibri" panose="020F0502020204030204" pitchFamily="34" charset="0"/>
                <a:ea typeface="Calibri" panose="020F0502020204030204" pitchFamily="34" charset="0"/>
                <a:cs typeface="Calibri" panose="020F0502020204030204" pitchFamily="34" charset="0"/>
              </a:rPr>
              <a:t>. </a:t>
            </a:r>
          </a:p>
          <a:p>
            <a:pPr marL="177800" marR="0" lvl="0" indent="-17780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it-IT" dirty="0">
                <a:latin typeface="Calibri" panose="020F0502020204030204" pitchFamily="34" charset="0"/>
                <a:ea typeface="Calibri" panose="020F0502020204030204" pitchFamily="34" charset="0"/>
                <a:cs typeface="Calibri" panose="020F0502020204030204" pitchFamily="34" charset="0"/>
              </a:rPr>
              <a:t>TEMPI DI DIMEZZAMENTO:</a:t>
            </a:r>
          </a:p>
          <a:p>
            <a:pPr marL="177800" marR="0" lvl="0" indent="-17780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it-IT" dirty="0">
              <a:latin typeface="Calibri" panose="020F0502020204030204" pitchFamily="34" charset="0"/>
              <a:ea typeface="Calibri" panose="020F0502020204030204" pitchFamily="34" charset="0"/>
              <a:cs typeface="Calibri" panose="020F0502020204030204" pitchFamily="34" charset="0"/>
            </a:endParaRPr>
          </a:p>
          <a:p>
            <a:pPr marL="177800" marR="0" lvl="0" indent="-17780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177800" indent="-177800">
              <a:lnSpc>
                <a:spcPct val="107000"/>
              </a:lnSpc>
              <a:spcBef>
                <a:spcPts val="1200"/>
              </a:spcBef>
              <a:spcAft>
                <a:spcPts val="800"/>
              </a:spcAft>
              <a:buFont typeface="Arial" panose="020B0604020202020204" pitchFamily="34" charset="0"/>
              <a:buChar char="•"/>
            </a:pPr>
            <a:r>
              <a:rPr lang="it-IT" sz="1800" dirty="0">
                <a:effectLst/>
                <a:latin typeface="Calibri" panose="020F0502020204030204" pitchFamily="34" charset="0"/>
                <a:ea typeface="Calibri" panose="020F0502020204030204" pitchFamily="34" charset="0"/>
                <a:cs typeface="Calibri" panose="020F0502020204030204" pitchFamily="34" charset="0"/>
              </a:rPr>
              <a:t>L'</a:t>
            </a:r>
            <a:r>
              <a:rPr lang="it-IT" dirty="0">
                <a:latin typeface="Calibri" panose="020F0502020204030204" pitchFamily="34" charset="0"/>
                <a:ea typeface="Calibri" panose="020F0502020204030204" pitchFamily="34" charset="0"/>
                <a:cs typeface="Calibri" panose="020F0502020204030204" pitchFamily="34" charset="0"/>
              </a:rPr>
              <a:t>inoculo </a:t>
            </a:r>
            <a:r>
              <a:rPr lang="it-IT" sz="1800" dirty="0">
                <a:effectLst/>
                <a:latin typeface="Calibri" panose="020F0502020204030204" pitchFamily="34" charset="0"/>
                <a:ea typeface="Calibri" panose="020F0502020204030204" pitchFamily="34" charset="0"/>
                <a:cs typeface="Calibri" panose="020F0502020204030204" pitchFamily="34" charset="0"/>
              </a:rPr>
              <a:t>fungino, oltre ad accelerare il processo di deplezione, </a:t>
            </a:r>
            <a:r>
              <a:rPr lang="it-IT" dirty="0">
                <a:latin typeface="Calibri" panose="020F0502020204030204" pitchFamily="34" charset="0"/>
                <a:ea typeface="Calibri" panose="020F0502020204030204" pitchFamily="34" charset="0"/>
                <a:cs typeface="Calibri" panose="020F0502020204030204" pitchFamily="34" charset="0"/>
              </a:rPr>
              <a:t>lo ha reso omogeneo</a:t>
            </a:r>
            <a:r>
              <a:rPr lang="it-IT" sz="1800" dirty="0">
                <a:effectLst/>
                <a:latin typeface="Calibri" panose="020F0502020204030204" pitchFamily="34" charset="0"/>
                <a:ea typeface="Calibri" panose="020F0502020204030204" pitchFamily="34" charset="0"/>
                <a:cs typeface="Calibri" panose="020F0502020204030204" pitchFamily="34" charset="0"/>
              </a:rPr>
              <a:t> nei due diversi sedimenti, portando a tempi di dimezzamento paragonabili nelle due matrici. </a:t>
            </a:r>
          </a:p>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CasellaDiTesto 11">
            <a:extLst>
              <a:ext uri="{FF2B5EF4-FFF2-40B4-BE49-F238E27FC236}">
                <a16:creationId xmlns:a16="http://schemas.microsoft.com/office/drawing/2014/main" id="{4D6124F1-AEAC-4E16-A76D-A171E0013A3F}"/>
              </a:ext>
            </a:extLst>
          </p:cNvPr>
          <p:cNvSpPr txBox="1"/>
          <p:nvPr/>
        </p:nvSpPr>
        <p:spPr>
          <a:xfrm>
            <a:off x="481507" y="6614846"/>
            <a:ext cx="509687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ea typeface="Calibri" panose="020F0502020204030204" pitchFamily="34" charset="0"/>
                <a:cs typeface="Calibri" panose="020F0502020204030204" pitchFamily="34" charset="0"/>
              </a:rPr>
              <a:t>B</a:t>
            </a:r>
            <a:r>
              <a:rPr lang="it-IT" sz="1400" dirty="0">
                <a:effectLst/>
                <a:latin typeface="Calibri" panose="020F0502020204030204" pitchFamily="34" charset="0"/>
                <a:ea typeface="Calibri" panose="020F0502020204030204" pitchFamily="34" charset="0"/>
                <a:cs typeface="Calibri" panose="020F0502020204030204" pitchFamily="34" charset="0"/>
              </a:rPr>
              <a:t>arre verticali: deviazioni standard</a:t>
            </a:r>
            <a:endParaRPr lang="it-IT" sz="14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effectLst/>
                <a:latin typeface="Calibri" panose="020F0502020204030204" pitchFamily="34" charset="0"/>
                <a:ea typeface="Calibri" panose="020F0502020204030204" pitchFamily="34" charset="0"/>
                <a:cs typeface="Calibri" panose="020F0502020204030204" pitchFamily="34" charset="0"/>
              </a:rPr>
              <a:t>Linee tratteggiate: intervallo di confidenza (95%) dell’interpolazione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400" dirty="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4" name="Tabella 14">
            <a:extLst>
              <a:ext uri="{FF2B5EF4-FFF2-40B4-BE49-F238E27FC236}">
                <a16:creationId xmlns:a16="http://schemas.microsoft.com/office/drawing/2014/main" id="{CC27E57A-7874-433C-BA82-8C1F71D01516}"/>
              </a:ext>
            </a:extLst>
          </p:cNvPr>
          <p:cNvGraphicFramePr>
            <a:graphicFrameLocks noGrp="1"/>
          </p:cNvGraphicFramePr>
          <p:nvPr>
            <p:extLst>
              <p:ext uri="{D42A27DB-BD31-4B8C-83A1-F6EECF244321}">
                <p14:modId xmlns:p14="http://schemas.microsoft.com/office/powerpoint/2010/main" val="1565143660"/>
              </p:ext>
            </p:extLst>
          </p:nvPr>
        </p:nvGraphicFramePr>
        <p:xfrm>
          <a:off x="6383294" y="4357615"/>
          <a:ext cx="4027047" cy="639729"/>
        </p:xfrm>
        <a:graphic>
          <a:graphicData uri="http://schemas.openxmlformats.org/drawingml/2006/table">
            <a:tbl>
              <a:tblPr firstRow="1" bandRow="1">
                <a:tableStyleId>{5C22544A-7EE6-4342-B048-85BDC9FD1C3A}</a:tableStyleId>
              </a:tblPr>
              <a:tblGrid>
                <a:gridCol w="953549">
                  <a:extLst>
                    <a:ext uri="{9D8B030D-6E8A-4147-A177-3AD203B41FA5}">
                      <a16:colId xmlns:a16="http://schemas.microsoft.com/office/drawing/2014/main" val="1879889730"/>
                    </a:ext>
                  </a:extLst>
                </a:gridCol>
                <a:gridCol w="1477107">
                  <a:extLst>
                    <a:ext uri="{9D8B030D-6E8A-4147-A177-3AD203B41FA5}">
                      <a16:colId xmlns:a16="http://schemas.microsoft.com/office/drawing/2014/main" val="4048288091"/>
                    </a:ext>
                  </a:extLst>
                </a:gridCol>
                <a:gridCol w="1596391">
                  <a:extLst>
                    <a:ext uri="{9D8B030D-6E8A-4147-A177-3AD203B41FA5}">
                      <a16:colId xmlns:a16="http://schemas.microsoft.com/office/drawing/2014/main" val="1494034804"/>
                    </a:ext>
                  </a:extLst>
                </a:gridCol>
              </a:tblGrid>
              <a:tr h="241456">
                <a:tc>
                  <a:txBody>
                    <a:bodyPr/>
                    <a:lstStyle/>
                    <a:p>
                      <a:pPr algn="ctr"/>
                      <a:r>
                        <a:rPr lang="it-IT" sz="1200" dirty="0"/>
                        <a:t>Campione</a:t>
                      </a:r>
                    </a:p>
                  </a:txBody>
                  <a:tcPr marL="0" marR="0" marT="0" marB="0" anchor="ctr"/>
                </a:tc>
                <a:tc>
                  <a:txBody>
                    <a:bodyPr/>
                    <a:lstStyle/>
                    <a:p>
                      <a:pPr algn="ctr"/>
                      <a:r>
                        <a:rPr lang="it-IT" sz="1200" dirty="0" err="1"/>
                        <a:t>Biostimolato</a:t>
                      </a:r>
                      <a:endParaRPr lang="it-IT" sz="1200" dirty="0"/>
                    </a:p>
                  </a:txBody>
                  <a:tcPr marL="0" marR="0" marT="0" marB="0" anchor="ctr"/>
                </a:tc>
                <a:tc>
                  <a:txBody>
                    <a:bodyPr/>
                    <a:lstStyle/>
                    <a:p>
                      <a:pPr algn="ctr"/>
                      <a:r>
                        <a:rPr lang="it-IT" sz="1200" dirty="0"/>
                        <a:t>Inoculato</a:t>
                      </a:r>
                    </a:p>
                  </a:txBody>
                  <a:tcPr marL="0" marR="0" marT="0" marB="0" anchor="ctr"/>
                </a:tc>
                <a:extLst>
                  <a:ext uri="{0D108BD9-81ED-4DB2-BD59-A6C34878D82A}">
                    <a16:rowId xmlns:a16="http://schemas.microsoft.com/office/drawing/2014/main" val="3004365113"/>
                  </a:ext>
                </a:extLst>
              </a:tr>
              <a:tr h="215393">
                <a:tc>
                  <a:txBody>
                    <a:bodyPr/>
                    <a:lstStyle/>
                    <a:p>
                      <a:pPr algn="ctr"/>
                      <a:r>
                        <a:rPr lang="it-IT" sz="1200" dirty="0"/>
                        <a:t>p87</a:t>
                      </a:r>
                    </a:p>
                  </a:txBody>
                  <a:tcPr marL="0" marR="0" marT="0" marB="0" anchor="ctr"/>
                </a:tc>
                <a:tc>
                  <a:txBody>
                    <a:bodyPr/>
                    <a:lstStyle/>
                    <a:p>
                      <a:pPr algn="ctr"/>
                      <a:r>
                        <a:rPr lang="it-IT" sz="1200" dirty="0"/>
                        <a:t>47,8 giorni</a:t>
                      </a:r>
                    </a:p>
                  </a:txBody>
                  <a:tcPr marL="0" marR="0" marT="0" marB="0" anchor="ctr"/>
                </a:tc>
                <a:tc>
                  <a:txBody>
                    <a:bodyPr/>
                    <a:lstStyle/>
                    <a:p>
                      <a:pPr algn="ctr"/>
                      <a:r>
                        <a:rPr lang="it-IT" sz="1200" dirty="0"/>
                        <a:t>29,4 giorni</a:t>
                      </a:r>
                    </a:p>
                  </a:txBody>
                  <a:tcPr marL="0" marR="0" marT="0" marB="0" anchor="ctr"/>
                </a:tc>
                <a:extLst>
                  <a:ext uri="{0D108BD9-81ED-4DB2-BD59-A6C34878D82A}">
                    <a16:rowId xmlns:a16="http://schemas.microsoft.com/office/drawing/2014/main" val="1971274555"/>
                  </a:ext>
                </a:extLst>
              </a:tr>
              <a:tr h="148935">
                <a:tc>
                  <a:txBody>
                    <a:bodyPr/>
                    <a:lstStyle/>
                    <a:p>
                      <a:pPr algn="ctr"/>
                      <a:r>
                        <a:rPr lang="it-IT" sz="1200" dirty="0"/>
                        <a:t>p91</a:t>
                      </a:r>
                    </a:p>
                  </a:txBody>
                  <a:tcPr marL="0" marR="0" marT="0" marB="0" anchor="ctr"/>
                </a:tc>
                <a:tc>
                  <a:txBody>
                    <a:bodyPr/>
                    <a:lstStyle/>
                    <a:p>
                      <a:pPr algn="ctr"/>
                      <a:r>
                        <a:rPr lang="it-IT" sz="1200" dirty="0"/>
                        <a:t>56,6 giorni</a:t>
                      </a:r>
                    </a:p>
                  </a:txBody>
                  <a:tcPr marL="0" marR="0" marT="0" marB="0" anchor="ctr"/>
                </a:tc>
                <a:tc>
                  <a:txBody>
                    <a:bodyPr/>
                    <a:lstStyle/>
                    <a:p>
                      <a:pPr algn="ctr"/>
                      <a:r>
                        <a:rPr lang="it-IT" sz="1200" dirty="0"/>
                        <a:t>29,2 giorni</a:t>
                      </a:r>
                    </a:p>
                  </a:txBody>
                  <a:tcPr marL="0" marR="0" marT="0" marB="0" anchor="ctr"/>
                </a:tc>
                <a:extLst>
                  <a:ext uri="{0D108BD9-81ED-4DB2-BD59-A6C34878D82A}">
                    <a16:rowId xmlns:a16="http://schemas.microsoft.com/office/drawing/2014/main" val="3057018624"/>
                  </a:ext>
                </a:extLst>
              </a:tr>
            </a:tbl>
          </a:graphicData>
        </a:graphic>
      </p:graphicFrame>
    </p:spTree>
    <p:extLst>
      <p:ext uri="{BB962C8B-B14F-4D97-AF65-F5344CB8AC3E}">
        <p14:creationId xmlns:p14="http://schemas.microsoft.com/office/powerpoint/2010/main" val="12269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B19934-5A58-434A-8E91-2A4076CC8DF1}"/>
              </a:ext>
            </a:extLst>
          </p:cNvPr>
          <p:cNvPicPr>
            <a:picLocks noChangeAspect="1"/>
          </p:cNvPicPr>
          <p:nvPr/>
        </p:nvPicPr>
        <p:blipFill rotWithShape="1">
          <a:blip r:embed="rId2"/>
          <a:srcRect t="2178" r="21413"/>
          <a:stretch/>
        </p:blipFill>
        <p:spPr>
          <a:xfrm>
            <a:off x="392600" y="2277884"/>
            <a:ext cx="6127234" cy="4758700"/>
          </a:xfrm>
          <a:prstGeom prst="rect">
            <a:avLst/>
          </a:prstGeom>
        </p:spPr>
      </p:pic>
      <p:sp>
        <p:nvSpPr>
          <p:cNvPr id="4" name="Titolo 3">
            <a:extLst>
              <a:ext uri="{FF2B5EF4-FFF2-40B4-BE49-F238E27FC236}">
                <a16:creationId xmlns:a16="http://schemas.microsoft.com/office/drawing/2014/main" id="{355DF6AA-9750-4CDB-9CCC-2C7E9ABC0AF2}"/>
              </a:ext>
            </a:extLst>
          </p:cNvPr>
          <p:cNvSpPr>
            <a:spLocks noGrp="1"/>
          </p:cNvSpPr>
          <p:nvPr>
            <p:ph type="title"/>
          </p:nvPr>
        </p:nvSpPr>
        <p:spPr/>
        <p:txBody>
          <a:bodyPr/>
          <a:lstStyle/>
          <a:p>
            <a:r>
              <a:rPr lang="en-GB" dirty="0" err="1"/>
              <a:t>Miglioramento</a:t>
            </a:r>
            <a:r>
              <a:rPr lang="en-GB" dirty="0"/>
              <a:t> </a:t>
            </a:r>
            <a:r>
              <a:rPr lang="en-GB" dirty="0" err="1"/>
              <a:t>delle</a:t>
            </a:r>
            <a:r>
              <a:rPr lang="en-GB" dirty="0"/>
              <a:t> </a:t>
            </a:r>
            <a:r>
              <a:rPr lang="en-GB" dirty="0" err="1"/>
              <a:t>caratteristiche</a:t>
            </a:r>
            <a:r>
              <a:rPr lang="en-GB" dirty="0"/>
              <a:t> </a:t>
            </a:r>
            <a:r>
              <a:rPr lang="en-GB" dirty="0" err="1"/>
              <a:t>agronomiche</a:t>
            </a:r>
            <a:endParaRPr lang="en-GB" dirty="0"/>
          </a:p>
        </p:txBody>
      </p:sp>
      <p:sp>
        <p:nvSpPr>
          <p:cNvPr id="8" name="Rettangolo 7">
            <a:extLst>
              <a:ext uri="{FF2B5EF4-FFF2-40B4-BE49-F238E27FC236}">
                <a16:creationId xmlns:a16="http://schemas.microsoft.com/office/drawing/2014/main" id="{1E047656-1E37-4F78-98B1-9B6DE4FD250E}"/>
              </a:ext>
            </a:extLst>
          </p:cNvPr>
          <p:cNvSpPr/>
          <p:nvPr/>
        </p:nvSpPr>
        <p:spPr>
          <a:xfrm>
            <a:off x="1054733" y="2811718"/>
            <a:ext cx="940621" cy="309546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D514911C-670C-4082-AF8E-55A46A8B477E}"/>
              </a:ext>
            </a:extLst>
          </p:cNvPr>
          <p:cNvSpPr/>
          <p:nvPr/>
        </p:nvSpPr>
        <p:spPr>
          <a:xfrm>
            <a:off x="1994113" y="2810464"/>
            <a:ext cx="959371" cy="3095469"/>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id="{D4B9012E-D891-485F-B0D8-4BE9CC93D6C3}"/>
              </a:ext>
            </a:extLst>
          </p:cNvPr>
          <p:cNvSpPr/>
          <p:nvPr/>
        </p:nvSpPr>
        <p:spPr>
          <a:xfrm>
            <a:off x="2955991" y="2812955"/>
            <a:ext cx="959371" cy="309546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ED9DA149-2E94-49A7-A3F5-5FEEA9CDDFD3}"/>
              </a:ext>
            </a:extLst>
          </p:cNvPr>
          <p:cNvSpPr/>
          <p:nvPr/>
        </p:nvSpPr>
        <p:spPr>
          <a:xfrm>
            <a:off x="3914111" y="2811699"/>
            <a:ext cx="959371" cy="3095469"/>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BB6C04CA-F505-47E5-AD8F-6EF983B4378F}"/>
              </a:ext>
            </a:extLst>
          </p:cNvPr>
          <p:cNvSpPr/>
          <p:nvPr/>
        </p:nvSpPr>
        <p:spPr>
          <a:xfrm>
            <a:off x="4872244" y="2810443"/>
            <a:ext cx="959371" cy="309546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BDB647BA-9E45-4EA5-B623-F4F294ABB19E}"/>
              </a:ext>
            </a:extLst>
          </p:cNvPr>
          <p:cNvSpPr txBox="1"/>
          <p:nvPr/>
        </p:nvSpPr>
        <p:spPr>
          <a:xfrm>
            <a:off x="1297075" y="2897911"/>
            <a:ext cx="4534540" cy="369332"/>
          </a:xfrm>
          <a:prstGeom prst="rect">
            <a:avLst/>
          </a:prstGeom>
          <a:noFill/>
        </p:spPr>
        <p:txBody>
          <a:bodyPr wrap="square" rtlCol="0">
            <a:spAutoFit/>
          </a:bodyPr>
          <a:lstStyle/>
          <a:p>
            <a:r>
              <a:rPr lang="it-IT" dirty="0"/>
              <a:t>T0             T15             T66          T96           T126</a:t>
            </a:r>
          </a:p>
        </p:txBody>
      </p:sp>
      <p:pic>
        <p:nvPicPr>
          <p:cNvPr id="15" name="Immagine 14">
            <a:extLst>
              <a:ext uri="{FF2B5EF4-FFF2-40B4-BE49-F238E27FC236}">
                <a16:creationId xmlns:a16="http://schemas.microsoft.com/office/drawing/2014/main" id="{893A8245-40FA-4BAE-86C2-51C2DE908A9F}"/>
              </a:ext>
            </a:extLst>
          </p:cNvPr>
          <p:cNvPicPr>
            <a:picLocks noChangeAspect="1"/>
          </p:cNvPicPr>
          <p:nvPr/>
        </p:nvPicPr>
        <p:blipFill rotWithShape="1">
          <a:blip r:embed="rId2"/>
          <a:srcRect l="79853" t="74899" r="967" b="20541"/>
          <a:stretch/>
        </p:blipFill>
        <p:spPr>
          <a:xfrm>
            <a:off x="939379" y="6986899"/>
            <a:ext cx="1495413" cy="221838"/>
          </a:xfrm>
          <a:prstGeom prst="rect">
            <a:avLst/>
          </a:prstGeom>
        </p:spPr>
      </p:pic>
      <p:pic>
        <p:nvPicPr>
          <p:cNvPr id="16" name="Immagine 15">
            <a:extLst>
              <a:ext uri="{FF2B5EF4-FFF2-40B4-BE49-F238E27FC236}">
                <a16:creationId xmlns:a16="http://schemas.microsoft.com/office/drawing/2014/main" id="{BA6DCA53-77EB-4B60-BCCF-63EF4678F6BB}"/>
              </a:ext>
            </a:extLst>
          </p:cNvPr>
          <p:cNvPicPr>
            <a:picLocks noChangeAspect="1"/>
          </p:cNvPicPr>
          <p:nvPr/>
        </p:nvPicPr>
        <p:blipFill rotWithShape="1">
          <a:blip r:embed="rId2"/>
          <a:srcRect l="79853" t="82138" b="13301"/>
          <a:stretch/>
        </p:blipFill>
        <p:spPr>
          <a:xfrm>
            <a:off x="2844843" y="6985645"/>
            <a:ext cx="1570789" cy="221838"/>
          </a:xfrm>
          <a:prstGeom prst="rect">
            <a:avLst/>
          </a:prstGeom>
        </p:spPr>
      </p:pic>
      <p:pic>
        <p:nvPicPr>
          <p:cNvPr id="17" name="Immagine 16">
            <a:extLst>
              <a:ext uri="{FF2B5EF4-FFF2-40B4-BE49-F238E27FC236}">
                <a16:creationId xmlns:a16="http://schemas.microsoft.com/office/drawing/2014/main" id="{6103516C-469A-4A88-A314-49E6F5A69CE5}"/>
              </a:ext>
            </a:extLst>
          </p:cNvPr>
          <p:cNvPicPr>
            <a:picLocks noChangeAspect="1"/>
          </p:cNvPicPr>
          <p:nvPr/>
        </p:nvPicPr>
        <p:blipFill rotWithShape="1">
          <a:blip r:embed="rId2"/>
          <a:srcRect l="79853" t="88793" r="4877" b="6266"/>
          <a:stretch/>
        </p:blipFill>
        <p:spPr>
          <a:xfrm>
            <a:off x="4533682" y="6956001"/>
            <a:ext cx="1190613" cy="240360"/>
          </a:xfrm>
          <a:prstGeom prst="rect">
            <a:avLst/>
          </a:prstGeom>
        </p:spPr>
      </p:pic>
      <p:sp>
        <p:nvSpPr>
          <p:cNvPr id="18" name="CasellaDiTesto 17">
            <a:extLst>
              <a:ext uri="{FF2B5EF4-FFF2-40B4-BE49-F238E27FC236}">
                <a16:creationId xmlns:a16="http://schemas.microsoft.com/office/drawing/2014/main" id="{AAE68EC2-B049-404B-9BBB-6204BA84608F}"/>
              </a:ext>
            </a:extLst>
          </p:cNvPr>
          <p:cNvSpPr txBox="1"/>
          <p:nvPr/>
        </p:nvSpPr>
        <p:spPr>
          <a:xfrm>
            <a:off x="6528653" y="2634992"/>
            <a:ext cx="3989652" cy="4278094"/>
          </a:xfrm>
          <a:prstGeom prst="rect">
            <a:avLst/>
          </a:prstGeom>
          <a:noFill/>
        </p:spPr>
        <p:txBody>
          <a:bodyPr wrap="square">
            <a:spAutoFit/>
          </a:bodyPr>
          <a:lstStyle/>
          <a:p>
            <a:pPr>
              <a:spcBef>
                <a:spcPts val="600"/>
              </a:spcBef>
            </a:pPr>
            <a:r>
              <a:rPr lang="it-IT" sz="1800" dirty="0">
                <a:effectLst/>
                <a:latin typeface="Calibri" panose="020F0502020204030204" pitchFamily="34" charset="0"/>
                <a:ea typeface="Calibri" panose="020F0502020204030204" pitchFamily="34" charset="0"/>
              </a:rPr>
              <a:t>La rimozione degli idrocarburi si associa alla modifica fisico-chimica della matrice, che si avvicina progressivamente ad un terreno</a:t>
            </a:r>
            <a:r>
              <a:rPr lang="it-IT" dirty="0">
                <a:latin typeface="Calibri" panose="020F0502020204030204" pitchFamily="34" charset="0"/>
                <a:ea typeface="Calibri" panose="020F0502020204030204" pitchFamily="34" charset="0"/>
              </a:rPr>
              <a:t>.</a:t>
            </a:r>
          </a:p>
          <a:p>
            <a:pPr>
              <a:spcBef>
                <a:spcPts val="1800"/>
              </a:spcBef>
            </a:pPr>
            <a:r>
              <a:rPr lang="it-IT" sz="1800" dirty="0">
                <a:effectLst/>
                <a:latin typeface="Calibri" panose="020F0502020204030204" pitchFamily="34" charset="0"/>
                <a:ea typeface="Calibri" panose="020F0502020204030204" pitchFamily="34" charset="0"/>
              </a:rPr>
              <a:t>la formazione di acidi umici e </a:t>
            </a:r>
            <a:r>
              <a:rPr lang="it-IT" sz="1800" dirty="0" err="1">
                <a:effectLst/>
                <a:latin typeface="Calibri" panose="020F0502020204030204" pitchFamily="34" charset="0"/>
                <a:ea typeface="Calibri" panose="020F0502020204030204" pitchFamily="34" charset="0"/>
              </a:rPr>
              <a:t>fulvici</a:t>
            </a:r>
            <a:r>
              <a:rPr lang="it-IT" sz="1800" dirty="0">
                <a:effectLst/>
                <a:latin typeface="Calibri" panose="020F0502020204030204" pitchFamily="34" charset="0"/>
                <a:ea typeface="Calibri" panose="020F0502020204030204" pitchFamily="34" charset="0"/>
              </a:rPr>
              <a:t> è significativa dopo 66 giorni, e molto più marcata con l’inoculo fungino. </a:t>
            </a:r>
          </a:p>
          <a:p>
            <a:pPr>
              <a:spcBef>
                <a:spcPts val="600"/>
              </a:spcBef>
            </a:pPr>
            <a:r>
              <a:rPr lang="it-IT" sz="1800" dirty="0">
                <a:effectLst/>
                <a:latin typeface="Calibri" panose="020F0502020204030204" pitchFamily="34" charset="0"/>
                <a:ea typeface="Calibri" panose="020F0502020204030204" pitchFamily="34" charset="0"/>
              </a:rPr>
              <a:t>L’agente strutturante organico complesso (materiale lignocellulosico) oltre a garantire la tessitura per i processi aerobici implicati, fa da attivatore dei processi di umificazione, e da building </a:t>
            </a:r>
            <a:r>
              <a:rPr lang="it-IT" sz="1800" dirty="0" err="1">
                <a:effectLst/>
                <a:latin typeface="Calibri" panose="020F0502020204030204" pitchFamily="34" charset="0"/>
                <a:ea typeface="Calibri" panose="020F0502020204030204" pitchFamily="34" charset="0"/>
              </a:rPr>
              <a:t>block</a:t>
            </a:r>
            <a:r>
              <a:rPr lang="it-IT" sz="1800" dirty="0">
                <a:effectLst/>
                <a:latin typeface="Calibri" panose="020F0502020204030204" pitchFamily="34" charset="0"/>
                <a:ea typeface="Calibri" panose="020F0502020204030204" pitchFamily="34" charset="0"/>
              </a:rPr>
              <a:t> per la produzione degli acidi umici e </a:t>
            </a:r>
            <a:r>
              <a:rPr lang="it-IT" sz="1800" dirty="0" err="1">
                <a:effectLst/>
                <a:latin typeface="Calibri" panose="020F0502020204030204" pitchFamily="34" charset="0"/>
                <a:ea typeface="Calibri" panose="020F0502020204030204" pitchFamily="34" charset="0"/>
              </a:rPr>
              <a:t>fulvici</a:t>
            </a:r>
            <a:r>
              <a:rPr lang="it-IT" sz="1800" dirty="0">
                <a:effectLst/>
                <a:latin typeface="Calibri" panose="020F0502020204030204" pitchFamily="34" charset="0"/>
                <a:ea typeface="Calibri" panose="020F0502020204030204" pitchFamily="34" charset="0"/>
              </a:rPr>
              <a:t>. </a:t>
            </a:r>
            <a:endParaRPr lang="it-IT" dirty="0"/>
          </a:p>
        </p:txBody>
      </p:sp>
    </p:spTree>
    <p:extLst>
      <p:ext uri="{BB962C8B-B14F-4D97-AF65-F5344CB8AC3E}">
        <p14:creationId xmlns:p14="http://schemas.microsoft.com/office/powerpoint/2010/main" val="120423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0682B0-7F07-440C-BAAB-C86A49ECF240}"/>
              </a:ext>
            </a:extLst>
          </p:cNvPr>
          <p:cNvSpPr>
            <a:spLocks noGrp="1"/>
          </p:cNvSpPr>
          <p:nvPr>
            <p:ph type="title"/>
          </p:nvPr>
        </p:nvSpPr>
        <p:spPr/>
        <p:txBody>
          <a:bodyPr/>
          <a:lstStyle/>
          <a:p>
            <a:r>
              <a:rPr lang="it-IT" dirty="0"/>
              <a:t>Aumento della biodiversità microbica</a:t>
            </a:r>
            <a:br>
              <a:rPr lang="it-IT" dirty="0"/>
            </a:br>
            <a:r>
              <a:rPr lang="it-IT" sz="2400" dirty="0"/>
              <a:t>(test di Simpson)</a:t>
            </a:r>
          </a:p>
        </p:txBody>
      </p:sp>
      <p:graphicFrame>
        <p:nvGraphicFramePr>
          <p:cNvPr id="6" name="Oggetto 5">
            <a:extLst>
              <a:ext uri="{FF2B5EF4-FFF2-40B4-BE49-F238E27FC236}">
                <a16:creationId xmlns:a16="http://schemas.microsoft.com/office/drawing/2014/main" id="{1061F434-959F-484F-93B8-8B6B55993FC5}"/>
              </a:ext>
            </a:extLst>
          </p:cNvPr>
          <p:cNvGraphicFramePr>
            <a:graphicFrameLocks noChangeAspect="1"/>
          </p:cNvGraphicFramePr>
          <p:nvPr>
            <p:extLst>
              <p:ext uri="{D42A27DB-BD31-4B8C-83A1-F6EECF244321}">
                <p14:modId xmlns:p14="http://schemas.microsoft.com/office/powerpoint/2010/main" val="3084207679"/>
              </p:ext>
            </p:extLst>
          </p:nvPr>
        </p:nvGraphicFramePr>
        <p:xfrm>
          <a:off x="473635" y="2586493"/>
          <a:ext cx="4486311" cy="3184727"/>
        </p:xfrm>
        <a:graphic>
          <a:graphicData uri="http://schemas.openxmlformats.org/presentationml/2006/ole">
            <mc:AlternateContent xmlns:mc="http://schemas.openxmlformats.org/markup-compatibility/2006">
              <mc:Choice xmlns:v="urn:schemas-microsoft-com:vml" Requires="v">
                <p:oleObj name="Immagine bitmap" r:id="rId2" imgW="2057400" imgH="1460520" progId="Paint.Picture">
                  <p:embed/>
                </p:oleObj>
              </mc:Choice>
              <mc:Fallback>
                <p:oleObj name="Immagine bitmap" r:id="rId2" imgW="2057400" imgH="1460520" progId="Paint.Picture">
                  <p:embed/>
                  <p:pic>
                    <p:nvPicPr>
                      <p:cNvPr id="2" name="Oggetto 1">
                        <a:extLst>
                          <a:ext uri="{FF2B5EF4-FFF2-40B4-BE49-F238E27FC236}">
                            <a16:creationId xmlns:a16="http://schemas.microsoft.com/office/drawing/2014/main" id="{EEB2DC8A-A26C-4AFB-8202-F333539F08AB}"/>
                          </a:ext>
                        </a:extLst>
                      </p:cNvPr>
                      <p:cNvPicPr/>
                      <p:nvPr/>
                    </p:nvPicPr>
                    <p:blipFill>
                      <a:blip r:embed="rId3"/>
                      <a:stretch>
                        <a:fillRect/>
                      </a:stretch>
                    </p:blipFill>
                    <p:spPr>
                      <a:xfrm>
                        <a:off x="473635" y="2586493"/>
                        <a:ext cx="4486311" cy="3184727"/>
                      </a:xfrm>
                      <a:prstGeom prst="rect">
                        <a:avLst/>
                      </a:prstGeom>
                    </p:spPr>
                  </p:pic>
                </p:oleObj>
              </mc:Fallback>
            </mc:AlternateContent>
          </a:graphicData>
        </a:graphic>
      </p:graphicFrame>
      <p:pic>
        <p:nvPicPr>
          <p:cNvPr id="7" name="Immagine 6">
            <a:extLst>
              <a:ext uri="{FF2B5EF4-FFF2-40B4-BE49-F238E27FC236}">
                <a16:creationId xmlns:a16="http://schemas.microsoft.com/office/drawing/2014/main" id="{D77FD4A1-3A33-47FE-8D12-F244066D24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89741" y="2603500"/>
            <a:ext cx="4486311" cy="3341518"/>
          </a:xfrm>
          <a:prstGeom prst="rect">
            <a:avLst/>
          </a:prstGeom>
        </p:spPr>
      </p:pic>
      <p:sp>
        <p:nvSpPr>
          <p:cNvPr id="8" name="Rettangolo 7">
            <a:extLst>
              <a:ext uri="{FF2B5EF4-FFF2-40B4-BE49-F238E27FC236}">
                <a16:creationId xmlns:a16="http://schemas.microsoft.com/office/drawing/2014/main" id="{59E42BE9-037D-4C3B-97A2-50EAD60E2274}"/>
              </a:ext>
            </a:extLst>
          </p:cNvPr>
          <p:cNvSpPr/>
          <p:nvPr/>
        </p:nvSpPr>
        <p:spPr>
          <a:xfrm>
            <a:off x="186765" y="2765986"/>
            <a:ext cx="573741" cy="34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6FC4851-1D13-400C-9F9F-42F00C9D8AAC}"/>
              </a:ext>
            </a:extLst>
          </p:cNvPr>
          <p:cNvSpPr/>
          <p:nvPr/>
        </p:nvSpPr>
        <p:spPr>
          <a:xfrm>
            <a:off x="186765" y="6152099"/>
            <a:ext cx="573741" cy="34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3F9165CE-5361-489A-97FD-DAA43A9DBC1E}"/>
              </a:ext>
            </a:extLst>
          </p:cNvPr>
          <p:cNvSpPr/>
          <p:nvPr/>
        </p:nvSpPr>
        <p:spPr>
          <a:xfrm>
            <a:off x="5473700" y="2654300"/>
            <a:ext cx="539750" cy="58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9B8E1130-59FD-45AB-902C-36660A24FB81}"/>
              </a:ext>
            </a:extLst>
          </p:cNvPr>
          <p:cNvSpPr txBox="1"/>
          <p:nvPr/>
        </p:nvSpPr>
        <p:spPr>
          <a:xfrm>
            <a:off x="204925" y="5978939"/>
            <a:ext cx="10327177" cy="1200329"/>
          </a:xfrm>
          <a:prstGeom prst="rect">
            <a:avLst/>
          </a:prstGeom>
          <a:noFill/>
        </p:spPr>
        <p:txBody>
          <a:bodyPr wrap="square">
            <a:spAutoFit/>
          </a:bodyPr>
          <a:lstStyle/>
          <a:p>
            <a:r>
              <a:rPr lang="it-IT" dirty="0"/>
              <a:t>I dati di </a:t>
            </a:r>
            <a:r>
              <a:rPr lang="it-IT" dirty="0" err="1"/>
              <a:t>metabarcoding</a:t>
            </a:r>
            <a:r>
              <a:rPr lang="it-IT" dirty="0"/>
              <a:t> dei 16S nei sedimenti inoculati con lo strain fungino mostrano un aumento della biodiversità accompagnato da processi di umificazione della sostanza organica che giustificano un recupero in resilienza della matrice, positivamente correlato all'aumento della biodiversità batterica distinguendo le matrici finali in modo significativo</a:t>
            </a:r>
          </a:p>
        </p:txBody>
      </p:sp>
    </p:spTree>
    <p:extLst>
      <p:ext uri="{BB962C8B-B14F-4D97-AF65-F5344CB8AC3E}">
        <p14:creationId xmlns:p14="http://schemas.microsoft.com/office/powerpoint/2010/main" val="3324236485"/>
      </p:ext>
    </p:extLst>
  </p:cSld>
  <p:clrMapOvr>
    <a:masterClrMapping/>
  </p:clrMapOvr>
</p:sld>
</file>

<file path=ppt/theme/theme1.xml><?xml version="1.0" encoding="utf-8"?>
<a:theme xmlns:a="http://schemas.openxmlformats.org/drawingml/2006/main" name="Tema di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705</TotalTime>
  <Words>1592</Words>
  <Application>Microsoft Office PowerPoint</Application>
  <PresentationFormat>Personalizzato</PresentationFormat>
  <Paragraphs>209</Paragraphs>
  <Slides>19</Slides>
  <Notes>0</Notes>
  <HiddenSlides>0</HiddenSlides>
  <MMClips>2</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19</vt:i4>
      </vt:variant>
    </vt:vector>
  </HeadingPairs>
  <TitlesOfParts>
    <vt:vector size="31" baseType="lpstr">
      <vt:lpstr>Arial</vt:lpstr>
      <vt:lpstr>Calibri</vt:lpstr>
      <vt:lpstr>Cavolini</vt:lpstr>
      <vt:lpstr>Monserrat Regular</vt:lpstr>
      <vt:lpstr>Montserrat</vt:lpstr>
      <vt:lpstr>Montserrat Regular</vt:lpstr>
      <vt:lpstr>Open Sans Bold</vt:lpstr>
      <vt:lpstr>Open Sans Light</vt:lpstr>
      <vt:lpstr>Symbol</vt:lpstr>
      <vt:lpstr>Wingdings</vt:lpstr>
      <vt:lpstr>Tema di Office</vt:lpstr>
      <vt:lpstr>Immagine bitmap</vt:lpstr>
      <vt:lpstr>Progetto GRRinPORT- Conferenza finale Projet GRRinPORT - Conférence finale Cagliari 09-07-2021</vt:lpstr>
      <vt:lpstr>Introduzione</vt:lpstr>
      <vt:lpstr>PIANO D'AZIONE per la gestione sostenibile di sedimenti contaminati</vt:lpstr>
      <vt:lpstr>Attività sperimentale: prelievo e caratterizzazione dei campioni</vt:lpstr>
      <vt:lpstr>Attività sperimentale: caratterizzazione dei campioni</vt:lpstr>
      <vt:lpstr>Sperimentazione in mesocosmi del trattamento di Enhanced landfarming</vt:lpstr>
      <vt:lpstr>Cinetica di rimozione della contaminazione da idrocarburi pesanti</vt:lpstr>
      <vt:lpstr>Miglioramento delle caratteristiche agronomiche</vt:lpstr>
      <vt:lpstr>Aumento della biodiversità microbica (test di Simpson)</vt:lpstr>
      <vt:lpstr>Risultati analisi metagenomica predittiva</vt:lpstr>
      <vt:lpstr>La decontaminazione elettrocinetica</vt:lpstr>
      <vt:lpstr>Implementazione della decontaminazione elettrocinetica</vt:lpstr>
      <vt:lpstr>Impianto pilota di decontaminazione elettrocinetica</vt:lpstr>
      <vt:lpstr>Impianto pilota di decontaminazione elettrocinetica</vt:lpstr>
      <vt:lpstr>Impianto pilota di decontaminazione elettrocinetica: risultati</vt:lpstr>
      <vt:lpstr>Impianto pilota di decontaminazione elettrocinetica: risultati</vt:lpstr>
      <vt:lpstr>Decontaminazione elettrocinetica: confronto con precedenti esperimenti</vt:lpstr>
      <vt:lpstr>Conclusioni 1/2: landfarming</vt:lpstr>
      <vt:lpstr>Conclusioni 2/2: bonifica elettrocinetica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Vania Statzu</dc:creator>
  <cp:lastModifiedBy>Vania Statzu</cp:lastModifiedBy>
  <cp:revision>87</cp:revision>
  <dcterms:created xsi:type="dcterms:W3CDTF">2018-06-17T20:40:55Z</dcterms:created>
  <dcterms:modified xsi:type="dcterms:W3CDTF">2021-07-08T14:50:29Z</dcterms:modified>
</cp:coreProperties>
</file>