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9" r:id="rId2"/>
  </p:sldMasterIdLst>
  <p:sldIdLst>
    <p:sldId id="273" r:id="rId3"/>
    <p:sldId id="259" r:id="rId4"/>
    <p:sldId id="257"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10691813" cy="75961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8C2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871" y="53"/>
      </p:cViewPr>
      <p:guideLst>
        <p:guide orient="horz" pos="239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35062" y="2398110"/>
            <a:ext cx="9318474" cy="1584820"/>
          </a:xfrm>
          <a:solidFill>
            <a:srgbClr val="003399"/>
          </a:solidFill>
        </p:spPr>
        <p:txBody>
          <a:bodyPr anchor="b"/>
          <a:lstStyle>
            <a:lvl1pPr algn="ctr">
              <a:defRPr sz="5400">
                <a:solidFill>
                  <a:schemeClr val="bg1"/>
                </a:solidFill>
                <a:latin typeface="Monserrat Regular"/>
              </a:defRPr>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1336476" y="4238925"/>
            <a:ext cx="8018860" cy="1381588"/>
          </a:xfrm>
        </p:spPr>
        <p:txBody>
          <a:bodyPr/>
          <a:lstStyle>
            <a:lvl1pPr marL="0" indent="0" algn="ctr">
              <a:buNone/>
              <a:defRPr sz="2658"/>
            </a:lvl1pPr>
            <a:lvl2pPr marL="506395" indent="0" algn="ctr">
              <a:buNone/>
              <a:defRPr sz="2215"/>
            </a:lvl2pPr>
            <a:lvl3pPr marL="1012789" indent="0" algn="ctr">
              <a:buNone/>
              <a:defRPr sz="1994"/>
            </a:lvl3pPr>
            <a:lvl4pPr marL="1519184" indent="0" algn="ctr">
              <a:buNone/>
              <a:defRPr sz="1772"/>
            </a:lvl4pPr>
            <a:lvl5pPr marL="2025579" indent="0" algn="ctr">
              <a:buNone/>
              <a:defRPr sz="1772"/>
            </a:lvl5pPr>
            <a:lvl6pPr marL="2531974" indent="0" algn="ctr">
              <a:buNone/>
              <a:defRPr sz="1772"/>
            </a:lvl6pPr>
            <a:lvl7pPr marL="3038368" indent="0" algn="ctr">
              <a:buNone/>
              <a:defRPr sz="1772"/>
            </a:lvl7pPr>
            <a:lvl8pPr marL="3544763" indent="0" algn="ctr">
              <a:buNone/>
              <a:defRPr sz="1772"/>
            </a:lvl8pPr>
            <a:lvl9pPr marL="4051158" indent="0" algn="ctr">
              <a:buNone/>
              <a:defRPr sz="1772"/>
            </a:lvl9pPr>
          </a:lstStyle>
          <a:p>
            <a:r>
              <a:rPr lang="it-IT" dirty="0"/>
              <a:t>Fare clic per modificare lo stile del sottotitolo dello schema</a:t>
            </a:r>
            <a:endParaRPr lang="en-US" dirty="0"/>
          </a:p>
        </p:txBody>
      </p:sp>
      <p:sp>
        <p:nvSpPr>
          <p:cNvPr id="18" name="Rettangolo 17">
            <a:extLst>
              <a:ext uri="{FF2B5EF4-FFF2-40B4-BE49-F238E27FC236}">
                <a16:creationId xmlns:a16="http://schemas.microsoft.com/office/drawing/2014/main" id="{F4D73752-4E45-4B86-BA3D-54B4DD6119EA}"/>
              </a:ext>
            </a:extLst>
          </p:cNvPr>
          <p:cNvSpPr/>
          <p:nvPr userDrawn="1"/>
        </p:nvSpPr>
        <p:spPr>
          <a:xfrm>
            <a:off x="6117706" y="5782414"/>
            <a:ext cx="4529513" cy="307777"/>
          </a:xfrm>
          <a:prstGeom prst="rect">
            <a:avLst/>
          </a:prstGeom>
        </p:spPr>
        <p:txBody>
          <a:bodyPr wrap="square">
            <a:spAutoFit/>
          </a:bodyPr>
          <a:lstStyle/>
          <a:p>
            <a:r>
              <a:rPr lang="it-IT" sz="1400" b="0" i="1" u="none" strike="noStrike" baseline="0" dirty="0">
                <a:solidFill>
                  <a:srgbClr val="003399"/>
                </a:solidFill>
                <a:latin typeface="Montserrat Regular"/>
              </a:rPr>
              <a:t>La cooperazione al cuore del Mediterran</a:t>
            </a:r>
            <a:r>
              <a:rPr lang="it-IT" sz="1400" b="0" i="0" u="none" strike="noStrike" baseline="0" dirty="0">
                <a:solidFill>
                  <a:srgbClr val="003399"/>
                </a:solidFill>
                <a:latin typeface="Montserrat Regular"/>
              </a:rPr>
              <a:t>eo </a:t>
            </a:r>
            <a:endParaRPr lang="en-GB" sz="1400" dirty="0">
              <a:solidFill>
                <a:srgbClr val="003399"/>
              </a:solidFill>
              <a:latin typeface="Montserrat Regular"/>
            </a:endParaRPr>
          </a:p>
        </p:txBody>
      </p:sp>
      <p:pic>
        <p:nvPicPr>
          <p:cNvPr id="7" name="Immagine 6">
            <a:extLst>
              <a:ext uri="{FF2B5EF4-FFF2-40B4-BE49-F238E27FC236}">
                <a16:creationId xmlns:a16="http://schemas.microsoft.com/office/drawing/2014/main" id="{F3238148-B692-48A6-A511-28EF3BABC3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751" b="4702"/>
          <a:stretch/>
        </p:blipFill>
        <p:spPr>
          <a:xfrm>
            <a:off x="3824892" y="6583494"/>
            <a:ext cx="1905917" cy="914096"/>
          </a:xfrm>
          <a:prstGeom prst="rect">
            <a:avLst/>
          </a:prstGeom>
        </p:spPr>
      </p:pic>
      <p:pic>
        <p:nvPicPr>
          <p:cNvPr id="10" name="Immagine 9">
            <a:extLst>
              <a:ext uri="{FF2B5EF4-FFF2-40B4-BE49-F238E27FC236}">
                <a16:creationId xmlns:a16="http://schemas.microsoft.com/office/drawing/2014/main" id="{A0FB1323-501B-48CA-8412-E89A34807EF2}"/>
              </a:ext>
            </a:extLst>
          </p:cNvPr>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6561" b="11767"/>
          <a:stretch/>
        </p:blipFill>
        <p:spPr>
          <a:xfrm>
            <a:off x="6961546" y="6560006"/>
            <a:ext cx="1352977" cy="914096"/>
          </a:xfrm>
          <a:prstGeom prst="rect">
            <a:avLst/>
          </a:prstGeom>
        </p:spPr>
      </p:pic>
      <p:pic>
        <p:nvPicPr>
          <p:cNvPr id="12" name="Immagine 11">
            <a:extLst>
              <a:ext uri="{FF2B5EF4-FFF2-40B4-BE49-F238E27FC236}">
                <a16:creationId xmlns:a16="http://schemas.microsoft.com/office/drawing/2014/main" id="{A977F749-D1F4-44B3-89E8-5986752490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01041" y="6658476"/>
            <a:ext cx="848373" cy="848373"/>
          </a:xfrm>
          <a:prstGeom prst="rect">
            <a:avLst/>
          </a:prstGeom>
        </p:spPr>
      </p:pic>
      <p:pic>
        <p:nvPicPr>
          <p:cNvPr id="14" name="Immagine 13">
            <a:extLst>
              <a:ext uri="{FF2B5EF4-FFF2-40B4-BE49-F238E27FC236}">
                <a16:creationId xmlns:a16="http://schemas.microsoft.com/office/drawing/2014/main" id="{2AF3A92A-1FCA-40D4-A490-FBAC57BA359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6368" y="6612173"/>
            <a:ext cx="890225" cy="894677"/>
          </a:xfrm>
          <a:prstGeom prst="rect">
            <a:avLst/>
          </a:prstGeom>
        </p:spPr>
      </p:pic>
      <p:pic>
        <p:nvPicPr>
          <p:cNvPr id="16" name="Immagine 15" descr="Immagine che contiene testo&#10;&#10;Descrizione generata automaticamente">
            <a:extLst>
              <a:ext uri="{FF2B5EF4-FFF2-40B4-BE49-F238E27FC236}">
                <a16:creationId xmlns:a16="http://schemas.microsoft.com/office/drawing/2014/main" id="{ABEB62C1-62E5-407A-82F4-E8EAA4C70196}"/>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t="6709" r="7305"/>
          <a:stretch/>
        </p:blipFill>
        <p:spPr>
          <a:xfrm>
            <a:off x="5665028" y="6564852"/>
            <a:ext cx="1560600" cy="1020907"/>
          </a:xfrm>
          <a:prstGeom prst="rect">
            <a:avLst/>
          </a:prstGeom>
        </p:spPr>
      </p:pic>
      <p:pic>
        <p:nvPicPr>
          <p:cNvPr id="19" name="Immagine 18">
            <a:extLst>
              <a:ext uri="{FF2B5EF4-FFF2-40B4-BE49-F238E27FC236}">
                <a16:creationId xmlns:a16="http://schemas.microsoft.com/office/drawing/2014/main" id="{F721FD1A-E362-46BB-AC88-7CBC52A2452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05858" y="6484099"/>
            <a:ext cx="1905918" cy="975977"/>
          </a:xfrm>
          <a:prstGeom prst="rect">
            <a:avLst/>
          </a:prstGeom>
        </p:spPr>
      </p:pic>
      <p:pic>
        <p:nvPicPr>
          <p:cNvPr id="21" name="Immagine 20" descr="Immagine che contiene oggetto da esterni, favo&#10;&#10;Descrizione generata automaticamente">
            <a:extLst>
              <a:ext uri="{FF2B5EF4-FFF2-40B4-BE49-F238E27FC236}">
                <a16:creationId xmlns:a16="http://schemas.microsoft.com/office/drawing/2014/main" id="{3E180529-2088-4052-84C1-962129CE7FEE}"/>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8255473" y="6583964"/>
            <a:ext cx="2426037" cy="866180"/>
          </a:xfrm>
          <a:prstGeom prst="rect">
            <a:avLst/>
          </a:prstGeom>
        </p:spPr>
      </p:pic>
      <p:sp>
        <p:nvSpPr>
          <p:cNvPr id="23" name="Rettangolo 22">
            <a:extLst>
              <a:ext uri="{FF2B5EF4-FFF2-40B4-BE49-F238E27FC236}">
                <a16:creationId xmlns:a16="http://schemas.microsoft.com/office/drawing/2014/main" id="{21630B1A-F34D-4BF5-BC8F-4A6B51FD510A}"/>
              </a:ext>
            </a:extLst>
          </p:cNvPr>
          <p:cNvSpPr/>
          <p:nvPr userDrawn="1"/>
        </p:nvSpPr>
        <p:spPr>
          <a:xfrm>
            <a:off x="5993214" y="6083509"/>
            <a:ext cx="4081567" cy="320344"/>
          </a:xfrm>
          <a:prstGeom prst="rect">
            <a:avLst/>
          </a:prstGeom>
        </p:spPr>
        <p:txBody>
          <a:bodyPr wrap="none">
            <a:spAutoFit/>
          </a:bodyPr>
          <a:lstStyle/>
          <a:p>
            <a:pPr>
              <a:lnSpc>
                <a:spcPct val="115000"/>
              </a:lnSpc>
              <a:spcAft>
                <a:spcPts val="0"/>
              </a:spcAft>
            </a:pPr>
            <a:r>
              <a:rPr lang="fr-FR" sz="14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14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p:txBody>
      </p:sp>
      <p:pic>
        <p:nvPicPr>
          <p:cNvPr id="5" name="Immagine 4">
            <a:extLst>
              <a:ext uri="{FF2B5EF4-FFF2-40B4-BE49-F238E27FC236}">
                <a16:creationId xmlns:a16="http://schemas.microsoft.com/office/drawing/2014/main" id="{0B620116-1802-4F9E-9B67-07F53E0C2B9D}"/>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35062" y="109281"/>
            <a:ext cx="9318475" cy="2307927"/>
          </a:xfrm>
          <a:prstGeom prst="rect">
            <a:avLst/>
          </a:prstGeom>
        </p:spPr>
      </p:pic>
    </p:spTree>
    <p:extLst>
      <p:ext uri="{BB962C8B-B14F-4D97-AF65-F5344CB8AC3E}">
        <p14:creationId xmlns:p14="http://schemas.microsoft.com/office/powerpoint/2010/main" val="1004787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35062" y="2398110"/>
            <a:ext cx="9318474" cy="1584820"/>
          </a:xfrm>
          <a:solidFill>
            <a:srgbClr val="003399"/>
          </a:solidFill>
        </p:spPr>
        <p:txBody>
          <a:bodyPr anchor="b"/>
          <a:lstStyle>
            <a:lvl1pPr algn="ctr">
              <a:defRPr sz="5400">
                <a:solidFill>
                  <a:schemeClr val="bg1"/>
                </a:solidFill>
                <a:latin typeface="Monserrat Regular"/>
              </a:defRPr>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1336476" y="4238925"/>
            <a:ext cx="8018860" cy="1381588"/>
          </a:xfrm>
        </p:spPr>
        <p:txBody>
          <a:bodyPr/>
          <a:lstStyle>
            <a:lvl1pPr marL="0" indent="0" algn="ctr">
              <a:buNone/>
              <a:defRPr sz="2658"/>
            </a:lvl1pPr>
            <a:lvl2pPr marL="506395" indent="0" algn="ctr">
              <a:buNone/>
              <a:defRPr sz="2215"/>
            </a:lvl2pPr>
            <a:lvl3pPr marL="1012789" indent="0" algn="ctr">
              <a:buNone/>
              <a:defRPr sz="1994"/>
            </a:lvl3pPr>
            <a:lvl4pPr marL="1519184" indent="0" algn="ctr">
              <a:buNone/>
              <a:defRPr sz="1772"/>
            </a:lvl4pPr>
            <a:lvl5pPr marL="2025579" indent="0" algn="ctr">
              <a:buNone/>
              <a:defRPr sz="1772"/>
            </a:lvl5pPr>
            <a:lvl6pPr marL="2531974" indent="0" algn="ctr">
              <a:buNone/>
              <a:defRPr sz="1772"/>
            </a:lvl6pPr>
            <a:lvl7pPr marL="3038368" indent="0" algn="ctr">
              <a:buNone/>
              <a:defRPr sz="1772"/>
            </a:lvl7pPr>
            <a:lvl8pPr marL="3544763" indent="0" algn="ctr">
              <a:buNone/>
              <a:defRPr sz="1772"/>
            </a:lvl8pPr>
            <a:lvl9pPr marL="4051158" indent="0" algn="ctr">
              <a:buNone/>
              <a:defRPr sz="1772"/>
            </a:lvl9pPr>
          </a:lstStyle>
          <a:p>
            <a:r>
              <a:rPr lang="it-IT" dirty="0"/>
              <a:t>Fare clic per modificare lo stile del sottotitolo dello schema</a:t>
            </a:r>
            <a:endParaRPr lang="en-US" dirty="0"/>
          </a:p>
        </p:txBody>
      </p:sp>
      <p:sp>
        <p:nvSpPr>
          <p:cNvPr id="18" name="Rettangolo 17">
            <a:extLst>
              <a:ext uri="{FF2B5EF4-FFF2-40B4-BE49-F238E27FC236}">
                <a16:creationId xmlns:a16="http://schemas.microsoft.com/office/drawing/2014/main" id="{F4D73752-4E45-4B86-BA3D-54B4DD6119EA}"/>
              </a:ext>
            </a:extLst>
          </p:cNvPr>
          <p:cNvSpPr/>
          <p:nvPr userDrawn="1"/>
        </p:nvSpPr>
        <p:spPr>
          <a:xfrm>
            <a:off x="6117706" y="5782414"/>
            <a:ext cx="4529513" cy="307777"/>
          </a:xfrm>
          <a:prstGeom prst="rect">
            <a:avLst/>
          </a:prstGeom>
        </p:spPr>
        <p:txBody>
          <a:bodyPr wrap="square">
            <a:spAutoFit/>
          </a:bodyPr>
          <a:lstStyle/>
          <a:p>
            <a:r>
              <a:rPr lang="it-IT" sz="1400" b="0" i="1" u="none" strike="noStrike" baseline="0" dirty="0">
                <a:solidFill>
                  <a:srgbClr val="003399"/>
                </a:solidFill>
                <a:latin typeface="Montserrat Regular"/>
              </a:rPr>
              <a:t>La cooperazione al cuore del Mediterran</a:t>
            </a:r>
            <a:r>
              <a:rPr lang="it-IT" sz="1400" b="0" i="0" u="none" strike="noStrike" baseline="0" dirty="0">
                <a:solidFill>
                  <a:srgbClr val="003399"/>
                </a:solidFill>
                <a:latin typeface="Montserrat Regular"/>
              </a:rPr>
              <a:t>eo </a:t>
            </a:r>
            <a:endParaRPr lang="en-GB" sz="1400" dirty="0">
              <a:solidFill>
                <a:srgbClr val="003399"/>
              </a:solidFill>
              <a:latin typeface="Montserrat Regular"/>
            </a:endParaRPr>
          </a:p>
        </p:txBody>
      </p:sp>
      <p:pic>
        <p:nvPicPr>
          <p:cNvPr id="7" name="Immagine 6">
            <a:extLst>
              <a:ext uri="{FF2B5EF4-FFF2-40B4-BE49-F238E27FC236}">
                <a16:creationId xmlns:a16="http://schemas.microsoft.com/office/drawing/2014/main" id="{F3238148-B692-48A6-A511-28EF3BABC3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751" b="4702"/>
          <a:stretch/>
        </p:blipFill>
        <p:spPr>
          <a:xfrm>
            <a:off x="3824892" y="6583494"/>
            <a:ext cx="1905917" cy="914096"/>
          </a:xfrm>
          <a:prstGeom prst="rect">
            <a:avLst/>
          </a:prstGeom>
        </p:spPr>
      </p:pic>
      <p:pic>
        <p:nvPicPr>
          <p:cNvPr id="10" name="Immagine 9">
            <a:extLst>
              <a:ext uri="{FF2B5EF4-FFF2-40B4-BE49-F238E27FC236}">
                <a16:creationId xmlns:a16="http://schemas.microsoft.com/office/drawing/2014/main" id="{A0FB1323-501B-48CA-8412-E89A34807EF2}"/>
              </a:ext>
            </a:extLst>
          </p:cNvPr>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6561" b="11767"/>
          <a:stretch/>
        </p:blipFill>
        <p:spPr>
          <a:xfrm>
            <a:off x="6961546" y="6560006"/>
            <a:ext cx="1352977" cy="914096"/>
          </a:xfrm>
          <a:prstGeom prst="rect">
            <a:avLst/>
          </a:prstGeom>
        </p:spPr>
      </p:pic>
      <p:pic>
        <p:nvPicPr>
          <p:cNvPr id="12" name="Immagine 11">
            <a:extLst>
              <a:ext uri="{FF2B5EF4-FFF2-40B4-BE49-F238E27FC236}">
                <a16:creationId xmlns:a16="http://schemas.microsoft.com/office/drawing/2014/main" id="{A977F749-D1F4-44B3-89E8-5986752490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01041" y="6658476"/>
            <a:ext cx="848373" cy="848373"/>
          </a:xfrm>
          <a:prstGeom prst="rect">
            <a:avLst/>
          </a:prstGeom>
        </p:spPr>
      </p:pic>
      <p:pic>
        <p:nvPicPr>
          <p:cNvPr id="16" name="Immagine 15" descr="Immagine che contiene testo&#10;&#10;Descrizione generata automaticamente">
            <a:extLst>
              <a:ext uri="{FF2B5EF4-FFF2-40B4-BE49-F238E27FC236}">
                <a16:creationId xmlns:a16="http://schemas.microsoft.com/office/drawing/2014/main" id="{ABEB62C1-62E5-407A-82F4-E8EAA4C70196}"/>
              </a:ext>
            </a:extLst>
          </p:cNvPr>
          <p:cNvPicPr>
            <a:picLocks noChangeAspect="1"/>
          </p:cNvPicPr>
          <p:nvPr userDrawn="1"/>
        </p:nvPicPr>
        <p:blipFill rotWithShape="1">
          <a:blip r:embed="rId5" cstate="hqprint">
            <a:extLst>
              <a:ext uri="{28A0092B-C50C-407E-A947-70E740481C1C}">
                <a14:useLocalDpi xmlns:a14="http://schemas.microsoft.com/office/drawing/2010/main" val="0"/>
              </a:ext>
            </a:extLst>
          </a:blip>
          <a:srcRect t="6709" r="7305"/>
          <a:stretch/>
        </p:blipFill>
        <p:spPr>
          <a:xfrm>
            <a:off x="5665028" y="6564852"/>
            <a:ext cx="1560600" cy="1020907"/>
          </a:xfrm>
          <a:prstGeom prst="rect">
            <a:avLst/>
          </a:prstGeom>
        </p:spPr>
      </p:pic>
      <p:pic>
        <p:nvPicPr>
          <p:cNvPr id="19" name="Immagine 18">
            <a:extLst>
              <a:ext uri="{FF2B5EF4-FFF2-40B4-BE49-F238E27FC236}">
                <a16:creationId xmlns:a16="http://schemas.microsoft.com/office/drawing/2014/main" id="{F721FD1A-E362-46BB-AC88-7CBC52A245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05858" y="6484099"/>
            <a:ext cx="1905918" cy="975977"/>
          </a:xfrm>
          <a:prstGeom prst="rect">
            <a:avLst/>
          </a:prstGeom>
        </p:spPr>
      </p:pic>
      <p:pic>
        <p:nvPicPr>
          <p:cNvPr id="21" name="Immagine 20" descr="Immagine che contiene oggetto da esterni, favo&#10;&#10;Descrizione generata automaticamente">
            <a:extLst>
              <a:ext uri="{FF2B5EF4-FFF2-40B4-BE49-F238E27FC236}">
                <a16:creationId xmlns:a16="http://schemas.microsoft.com/office/drawing/2014/main" id="{3E180529-2088-4052-84C1-962129CE7FEE}"/>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8255473" y="6583964"/>
            <a:ext cx="2426037" cy="866180"/>
          </a:xfrm>
          <a:prstGeom prst="rect">
            <a:avLst/>
          </a:prstGeom>
        </p:spPr>
      </p:pic>
      <p:sp>
        <p:nvSpPr>
          <p:cNvPr id="23" name="Rettangolo 22">
            <a:extLst>
              <a:ext uri="{FF2B5EF4-FFF2-40B4-BE49-F238E27FC236}">
                <a16:creationId xmlns:a16="http://schemas.microsoft.com/office/drawing/2014/main" id="{21630B1A-F34D-4BF5-BC8F-4A6B51FD510A}"/>
              </a:ext>
            </a:extLst>
          </p:cNvPr>
          <p:cNvSpPr/>
          <p:nvPr userDrawn="1"/>
        </p:nvSpPr>
        <p:spPr>
          <a:xfrm>
            <a:off x="5993214" y="6083509"/>
            <a:ext cx="4081567" cy="320344"/>
          </a:xfrm>
          <a:prstGeom prst="rect">
            <a:avLst/>
          </a:prstGeom>
        </p:spPr>
        <p:txBody>
          <a:bodyPr wrap="none">
            <a:spAutoFit/>
          </a:bodyPr>
          <a:lstStyle/>
          <a:p>
            <a:pPr>
              <a:lnSpc>
                <a:spcPct val="115000"/>
              </a:lnSpc>
              <a:spcAft>
                <a:spcPts val="0"/>
              </a:spcAft>
            </a:pPr>
            <a:r>
              <a:rPr lang="fr-FR" sz="14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14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p:txBody>
      </p:sp>
      <p:pic>
        <p:nvPicPr>
          <p:cNvPr id="5" name="Immagine 4">
            <a:extLst>
              <a:ext uri="{FF2B5EF4-FFF2-40B4-BE49-F238E27FC236}">
                <a16:creationId xmlns:a16="http://schemas.microsoft.com/office/drawing/2014/main" id="{0B620116-1802-4F9E-9B67-07F53E0C2B9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35062" y="109281"/>
            <a:ext cx="9318475" cy="2307927"/>
          </a:xfrm>
          <a:prstGeom prst="rect">
            <a:avLst/>
          </a:prstGeom>
        </p:spPr>
      </p:pic>
      <p:pic>
        <p:nvPicPr>
          <p:cNvPr id="6" name="Immagine 5">
            <a:extLst>
              <a:ext uri="{FF2B5EF4-FFF2-40B4-BE49-F238E27FC236}">
                <a16:creationId xmlns:a16="http://schemas.microsoft.com/office/drawing/2014/main" id="{FEEA4542-3208-41BF-8FBC-22F380B9F998}"/>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92742" y="6590055"/>
            <a:ext cx="907535" cy="907535"/>
          </a:xfrm>
          <a:prstGeom prst="rect">
            <a:avLst/>
          </a:prstGeom>
        </p:spPr>
      </p:pic>
    </p:spTree>
    <p:extLst>
      <p:ext uri="{BB962C8B-B14F-4D97-AF65-F5344CB8AC3E}">
        <p14:creationId xmlns:p14="http://schemas.microsoft.com/office/powerpoint/2010/main" val="278846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348231" y="1183395"/>
            <a:ext cx="9885582" cy="836894"/>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Content Placeholder 2"/>
          <p:cNvSpPr>
            <a:spLocks noGrp="1"/>
          </p:cNvSpPr>
          <p:nvPr>
            <p:ph idx="1"/>
          </p:nvPr>
        </p:nvSpPr>
        <p:spPr>
          <a:xfrm>
            <a:off x="348232" y="2248063"/>
            <a:ext cx="9885582" cy="4593782"/>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cxnSp>
        <p:nvCxnSpPr>
          <p:cNvPr id="9" name="Connettore diritto 8">
            <a:extLst>
              <a:ext uri="{FF2B5EF4-FFF2-40B4-BE49-F238E27FC236}">
                <a16:creationId xmlns:a16="http://schemas.microsoft.com/office/drawing/2014/main" id="{E286143A-264A-4FCE-9999-9DAE117090C4}"/>
              </a:ext>
            </a:extLst>
          </p:cNvPr>
          <p:cNvCxnSpPr>
            <a:cxnSpLocks/>
          </p:cNvCxnSpPr>
          <p:nvPr userDrawn="1"/>
        </p:nvCxnSpPr>
        <p:spPr>
          <a:xfrm>
            <a:off x="348231" y="2120071"/>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F4D73752-4E45-4B86-BA3D-54B4DD6119EA}"/>
              </a:ext>
            </a:extLst>
          </p:cNvPr>
          <p:cNvSpPr/>
          <p:nvPr userDrawn="1"/>
        </p:nvSpPr>
        <p:spPr>
          <a:xfrm>
            <a:off x="7631131" y="7069619"/>
            <a:ext cx="2602682" cy="338554"/>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3" name="CasellaDiTesto 12">
            <a:extLst>
              <a:ext uri="{FF2B5EF4-FFF2-40B4-BE49-F238E27FC236}">
                <a16:creationId xmlns:a16="http://schemas.microsoft.com/office/drawing/2014/main" id="{D3CAD3A1-6D4C-428D-8856-67F50BAB0CE3}"/>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8" name="Immagine 7">
            <a:extLst>
              <a:ext uri="{FF2B5EF4-FFF2-40B4-BE49-F238E27FC236}">
                <a16:creationId xmlns:a16="http://schemas.microsoft.com/office/drawing/2014/main" id="{6D657DB0-07A0-4832-BCE2-2935DD0D3DB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8231" y="90085"/>
            <a:ext cx="3845817" cy="952502"/>
          </a:xfrm>
          <a:prstGeom prst="rect">
            <a:avLst/>
          </a:prstGeom>
        </p:spPr>
      </p:pic>
    </p:spTree>
    <p:extLst>
      <p:ext uri="{BB962C8B-B14F-4D97-AF65-F5344CB8AC3E}">
        <p14:creationId xmlns:p14="http://schemas.microsoft.com/office/powerpoint/2010/main" val="2615619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9494" y="2209803"/>
            <a:ext cx="9221689" cy="2843774"/>
          </a:xfrm>
          <a:solidFill>
            <a:srgbClr val="003399"/>
          </a:solidFill>
        </p:spPr>
        <p:txBody>
          <a:bodyPr anchor="b">
            <a:normAutofit/>
          </a:bodyPr>
          <a:lstStyle>
            <a:lvl1pPr>
              <a:defRPr sz="5400">
                <a:solidFill>
                  <a:schemeClr val="bg1"/>
                </a:solidFill>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729494" y="5083469"/>
            <a:ext cx="9221689" cy="1661666"/>
          </a:xfrm>
        </p:spPr>
        <p:txBody>
          <a:bodyPr/>
          <a:lstStyle>
            <a:lvl1pPr marL="0" indent="0">
              <a:buNone/>
              <a:defRPr sz="2658">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2215">
                <a:solidFill>
                  <a:schemeClr val="tx1">
                    <a:tint val="75000"/>
                  </a:schemeClr>
                </a:solidFill>
              </a:defRPr>
            </a:lvl2pPr>
            <a:lvl3pPr marL="1012789" indent="0">
              <a:buNone/>
              <a:defRPr sz="1994">
                <a:solidFill>
                  <a:schemeClr val="tx1">
                    <a:tint val="75000"/>
                  </a:schemeClr>
                </a:solidFill>
              </a:defRPr>
            </a:lvl3pPr>
            <a:lvl4pPr marL="1519184" indent="0">
              <a:buNone/>
              <a:defRPr sz="1772">
                <a:solidFill>
                  <a:schemeClr val="tx1">
                    <a:tint val="75000"/>
                  </a:schemeClr>
                </a:solidFill>
              </a:defRPr>
            </a:lvl4pPr>
            <a:lvl5pPr marL="2025579" indent="0">
              <a:buNone/>
              <a:defRPr sz="1772">
                <a:solidFill>
                  <a:schemeClr val="tx1">
                    <a:tint val="75000"/>
                  </a:schemeClr>
                </a:solidFill>
              </a:defRPr>
            </a:lvl5pPr>
            <a:lvl6pPr marL="2531974" indent="0">
              <a:buNone/>
              <a:defRPr sz="1772">
                <a:solidFill>
                  <a:schemeClr val="tx1">
                    <a:tint val="75000"/>
                  </a:schemeClr>
                </a:solidFill>
              </a:defRPr>
            </a:lvl6pPr>
            <a:lvl7pPr marL="3038368" indent="0">
              <a:buNone/>
              <a:defRPr sz="1772">
                <a:solidFill>
                  <a:schemeClr val="tx1">
                    <a:tint val="75000"/>
                  </a:schemeClr>
                </a:solidFill>
              </a:defRPr>
            </a:lvl7pPr>
            <a:lvl8pPr marL="3544763" indent="0">
              <a:buNone/>
              <a:defRPr sz="1772">
                <a:solidFill>
                  <a:schemeClr val="tx1">
                    <a:tint val="75000"/>
                  </a:schemeClr>
                </a:solidFill>
              </a:defRPr>
            </a:lvl8pPr>
            <a:lvl9pPr marL="4051158" indent="0">
              <a:buNone/>
              <a:defRPr sz="1772">
                <a:solidFill>
                  <a:schemeClr val="tx1">
                    <a:tint val="75000"/>
                  </a:schemeClr>
                </a:solidFill>
              </a:defRPr>
            </a:lvl9pPr>
          </a:lstStyle>
          <a:p>
            <a:pPr lvl="0"/>
            <a:r>
              <a:rPr lang="it-IT" dirty="0"/>
              <a:t>Modifica gli stili del testo dello schema</a:t>
            </a:r>
          </a:p>
        </p:txBody>
      </p:sp>
      <p:sp>
        <p:nvSpPr>
          <p:cNvPr id="8" name="Rettangolo 7">
            <a:extLst>
              <a:ext uri="{FF2B5EF4-FFF2-40B4-BE49-F238E27FC236}">
                <a16:creationId xmlns:a16="http://schemas.microsoft.com/office/drawing/2014/main" id="{38414361-FE30-4497-B18E-21D5504DC6CF}"/>
              </a:ext>
            </a:extLst>
          </p:cNvPr>
          <p:cNvSpPr/>
          <p:nvPr userDrawn="1"/>
        </p:nvSpPr>
        <p:spPr>
          <a:xfrm>
            <a:off x="8033438" y="7148776"/>
            <a:ext cx="2417650" cy="446597"/>
          </a:xfrm>
          <a:prstGeom prst="rect">
            <a:avLst/>
          </a:prstGeom>
        </p:spPr>
        <p:txBody>
          <a:bodyPr wrap="non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702" b="0" i="0" u="none" strike="noStrike" baseline="0" dirty="0">
                <a:solidFill>
                  <a:srgbClr val="003399"/>
                </a:solidFill>
                <a:latin typeface="Montserrat Regular"/>
              </a:rPr>
              <a:t> </a:t>
            </a:r>
            <a:endParaRPr lang="en-GB" sz="702" dirty="0">
              <a:solidFill>
                <a:srgbClr val="003399"/>
              </a:solidFill>
              <a:latin typeface="Montserrat Regular"/>
            </a:endParaRPr>
          </a:p>
        </p:txBody>
      </p:sp>
      <p:sp>
        <p:nvSpPr>
          <p:cNvPr id="10" name="Footer Placeholder 4">
            <a:extLst>
              <a:ext uri="{FF2B5EF4-FFF2-40B4-BE49-F238E27FC236}">
                <a16:creationId xmlns:a16="http://schemas.microsoft.com/office/drawing/2014/main" id="{944C049F-E47C-4042-A1CC-5DB64D4147C3}"/>
              </a:ext>
            </a:extLst>
          </p:cNvPr>
          <p:cNvSpPr>
            <a:spLocks noGrp="1"/>
          </p:cNvSpPr>
          <p:nvPr>
            <p:ph type="ftr" sz="quarter" idx="11"/>
          </p:nvPr>
        </p:nvSpPr>
        <p:spPr>
          <a:xfrm>
            <a:off x="729494" y="7017671"/>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4" name="CasellaDiTesto 3">
            <a:extLst>
              <a:ext uri="{FF2B5EF4-FFF2-40B4-BE49-F238E27FC236}">
                <a16:creationId xmlns:a16="http://schemas.microsoft.com/office/drawing/2014/main" id="{4173FD1A-9309-43DF-AE7D-31A46306B6C3}"/>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9" name="Immagine 8">
            <a:extLst>
              <a:ext uri="{FF2B5EF4-FFF2-40B4-BE49-F238E27FC236}">
                <a16:creationId xmlns:a16="http://schemas.microsoft.com/office/drawing/2014/main" id="{BFFF6D57-5665-4EF3-9362-92CBEE3F4AA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9494" y="78562"/>
            <a:ext cx="3845817" cy="952502"/>
          </a:xfrm>
          <a:prstGeom prst="rect">
            <a:avLst/>
          </a:prstGeom>
        </p:spPr>
      </p:pic>
    </p:spTree>
    <p:extLst>
      <p:ext uri="{BB962C8B-B14F-4D97-AF65-F5344CB8AC3E}">
        <p14:creationId xmlns:p14="http://schemas.microsoft.com/office/powerpoint/2010/main" val="483122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03116" y="1024072"/>
            <a:ext cx="9830697" cy="1081659"/>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Content Placeholder 2"/>
          <p:cNvSpPr>
            <a:spLocks noGrp="1"/>
          </p:cNvSpPr>
          <p:nvPr>
            <p:ph sz="half" idx="1"/>
          </p:nvPr>
        </p:nvSpPr>
        <p:spPr>
          <a:xfrm>
            <a:off x="403116" y="2243329"/>
            <a:ext cx="4875967" cy="4598516"/>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Content Placeholder 3"/>
          <p:cNvSpPr>
            <a:spLocks noGrp="1"/>
          </p:cNvSpPr>
          <p:nvPr>
            <p:ph sz="half" idx="2"/>
          </p:nvPr>
        </p:nvSpPr>
        <p:spPr>
          <a:xfrm>
            <a:off x="5412730" y="2248061"/>
            <a:ext cx="4821083" cy="4593783"/>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cxnSp>
        <p:nvCxnSpPr>
          <p:cNvPr id="10" name="Connettore diritto 9">
            <a:extLst>
              <a:ext uri="{FF2B5EF4-FFF2-40B4-BE49-F238E27FC236}">
                <a16:creationId xmlns:a16="http://schemas.microsoft.com/office/drawing/2014/main" id="{491E6828-A3B3-45D0-95C3-1C4C00DC2AD9}"/>
              </a:ext>
            </a:extLst>
          </p:cNvPr>
          <p:cNvCxnSpPr>
            <a:cxnSpLocks/>
          </p:cNvCxnSpPr>
          <p:nvPr userDrawn="1"/>
        </p:nvCxnSpPr>
        <p:spPr>
          <a:xfrm>
            <a:off x="403116" y="2209801"/>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1" name="Rettangolo 10">
            <a:extLst>
              <a:ext uri="{FF2B5EF4-FFF2-40B4-BE49-F238E27FC236}">
                <a16:creationId xmlns:a16="http://schemas.microsoft.com/office/drawing/2014/main" id="{F4D73752-4E45-4B86-BA3D-54B4DD6119EA}"/>
              </a:ext>
            </a:extLst>
          </p:cNvPr>
          <p:cNvSpPr/>
          <p:nvPr userDrawn="1"/>
        </p:nvSpPr>
        <p:spPr>
          <a:xfrm>
            <a:off x="7640367" y="7014378"/>
            <a:ext cx="2593446"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2" name="Footer Placeholder 4">
            <a:extLst>
              <a:ext uri="{FF2B5EF4-FFF2-40B4-BE49-F238E27FC236}">
                <a16:creationId xmlns:a16="http://schemas.microsoft.com/office/drawing/2014/main" id="{27457869-B9E3-4682-98D0-3906711D35D2}"/>
              </a:ext>
            </a:extLst>
          </p:cNvPr>
          <p:cNvSpPr>
            <a:spLocks noGrp="1"/>
          </p:cNvSpPr>
          <p:nvPr>
            <p:ph type="ftr" sz="quarter" idx="11"/>
          </p:nvPr>
        </p:nvSpPr>
        <p:spPr>
          <a:xfrm>
            <a:off x="403116" y="701437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4" name="CasellaDiTesto 13">
            <a:extLst>
              <a:ext uri="{FF2B5EF4-FFF2-40B4-BE49-F238E27FC236}">
                <a16:creationId xmlns:a16="http://schemas.microsoft.com/office/drawing/2014/main" id="{016B4D58-AD45-4521-A2AC-6A6C53894BC8}"/>
              </a:ext>
            </a:extLst>
          </p:cNvPr>
          <p:cNvSpPr txBox="1"/>
          <p:nvPr userDrawn="1"/>
        </p:nvSpPr>
        <p:spPr>
          <a:xfrm>
            <a:off x="8793702" y="198773"/>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3" name="Immagine 12">
            <a:extLst>
              <a:ext uri="{FF2B5EF4-FFF2-40B4-BE49-F238E27FC236}">
                <a16:creationId xmlns:a16="http://schemas.microsoft.com/office/drawing/2014/main" id="{C8F77C9A-3228-4FF9-8C4E-8548428F20C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03117" y="71570"/>
            <a:ext cx="3790932" cy="938909"/>
          </a:xfrm>
          <a:prstGeom prst="rect">
            <a:avLst/>
          </a:prstGeom>
        </p:spPr>
      </p:pic>
    </p:spTree>
    <p:extLst>
      <p:ext uri="{BB962C8B-B14F-4D97-AF65-F5344CB8AC3E}">
        <p14:creationId xmlns:p14="http://schemas.microsoft.com/office/powerpoint/2010/main" val="503314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69939" y="1053872"/>
            <a:ext cx="9763874" cy="1053083"/>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469939" y="2318421"/>
            <a:ext cx="4789654" cy="866032"/>
          </a:xfrm>
        </p:spPr>
        <p:txBody>
          <a:bodyPr anchor="b">
            <a:noAutofit/>
          </a:bodyPr>
          <a:lstStyle>
            <a:lvl1pPr marL="0" indent="0" algn="l" defTabSz="1012789" rtl="0" eaLnBrk="1" latinLnBrk="0" hangingPunct="1">
              <a:lnSpc>
                <a:spcPct val="90000"/>
              </a:lnSpc>
              <a:spcBef>
                <a:spcPct val="0"/>
              </a:spcBef>
              <a:buNone/>
              <a:defRPr lang="it-IT" sz="2800" kern="1200" dirty="0" smtClean="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vl2pPr marL="506395" indent="0">
              <a:buNone/>
              <a:defRPr sz="2215" b="1"/>
            </a:lvl2pPr>
            <a:lvl3pPr marL="1012789" indent="0">
              <a:buNone/>
              <a:defRPr sz="1994" b="1"/>
            </a:lvl3pPr>
            <a:lvl4pPr marL="1519184" indent="0">
              <a:buNone/>
              <a:defRPr sz="1772" b="1"/>
            </a:lvl4pPr>
            <a:lvl5pPr marL="2025579" indent="0">
              <a:buNone/>
              <a:defRPr sz="1772" b="1"/>
            </a:lvl5pPr>
            <a:lvl6pPr marL="2531974" indent="0">
              <a:buNone/>
              <a:defRPr sz="1772" b="1"/>
            </a:lvl6pPr>
            <a:lvl7pPr marL="3038368" indent="0">
              <a:buNone/>
              <a:defRPr sz="1772" b="1"/>
            </a:lvl7pPr>
            <a:lvl8pPr marL="3544763" indent="0">
              <a:buNone/>
              <a:defRPr sz="1772" b="1"/>
            </a:lvl8pPr>
            <a:lvl9pPr marL="4051158" indent="0">
              <a:buNone/>
              <a:defRPr sz="1772" b="1"/>
            </a:lvl9pPr>
          </a:lstStyle>
          <a:p>
            <a:pPr lvl="0"/>
            <a:r>
              <a:rPr lang="it-IT" dirty="0"/>
              <a:t>Modifica gli stili del testo dello schema</a:t>
            </a:r>
          </a:p>
        </p:txBody>
      </p:sp>
      <p:sp>
        <p:nvSpPr>
          <p:cNvPr id="4" name="Content Placeholder 3"/>
          <p:cNvSpPr>
            <a:spLocks noGrp="1"/>
          </p:cNvSpPr>
          <p:nvPr>
            <p:ph sz="half" idx="2"/>
          </p:nvPr>
        </p:nvSpPr>
        <p:spPr>
          <a:xfrm>
            <a:off x="469940" y="3184453"/>
            <a:ext cx="4789654" cy="3671459"/>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Text Placeholder 4"/>
          <p:cNvSpPr>
            <a:spLocks noGrp="1"/>
          </p:cNvSpPr>
          <p:nvPr>
            <p:ph type="body" sz="quarter" idx="3"/>
          </p:nvPr>
        </p:nvSpPr>
        <p:spPr>
          <a:xfrm>
            <a:off x="5435228" y="2252726"/>
            <a:ext cx="4798585" cy="912597"/>
          </a:xfrm>
        </p:spPr>
        <p:txBody>
          <a:bodyPr anchor="b">
            <a:normAutofit/>
          </a:bodyPr>
          <a:lstStyle>
            <a:lvl1pPr marL="0" indent="0">
              <a:buNone/>
              <a:defRPr lang="it-IT" sz="2800" kern="1200" dirty="0" smtClean="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vl2pPr marL="506395" indent="0">
              <a:buNone/>
              <a:defRPr sz="2215" b="1"/>
            </a:lvl2pPr>
            <a:lvl3pPr marL="1012789" indent="0">
              <a:buNone/>
              <a:defRPr sz="1994" b="1"/>
            </a:lvl3pPr>
            <a:lvl4pPr marL="1519184" indent="0">
              <a:buNone/>
              <a:defRPr sz="1772" b="1"/>
            </a:lvl4pPr>
            <a:lvl5pPr marL="2025579" indent="0">
              <a:buNone/>
              <a:defRPr sz="1772" b="1"/>
            </a:lvl5pPr>
            <a:lvl6pPr marL="2531974" indent="0">
              <a:buNone/>
              <a:defRPr sz="1772" b="1"/>
            </a:lvl6pPr>
            <a:lvl7pPr marL="3038368" indent="0">
              <a:buNone/>
              <a:defRPr sz="1772" b="1"/>
            </a:lvl7pPr>
            <a:lvl8pPr marL="3544763" indent="0">
              <a:buNone/>
              <a:defRPr sz="1772" b="1"/>
            </a:lvl8pPr>
            <a:lvl9pPr marL="4051158" indent="0">
              <a:buNone/>
              <a:defRPr sz="1772" b="1"/>
            </a:lvl9pPr>
          </a:lstStyle>
          <a:p>
            <a:pPr marL="0" lvl="0" indent="0" algn="l" defTabSz="1012789" rtl="0" eaLnBrk="1" latinLnBrk="0" hangingPunct="1">
              <a:lnSpc>
                <a:spcPct val="90000"/>
              </a:lnSpc>
              <a:spcBef>
                <a:spcPct val="0"/>
              </a:spcBef>
              <a:buFont typeface="Arial" panose="020B0604020202020204" pitchFamily="34" charset="0"/>
              <a:buNone/>
            </a:pPr>
            <a:r>
              <a:rPr lang="it-IT" dirty="0"/>
              <a:t>Modifica gli stili del testo dello schema</a:t>
            </a:r>
          </a:p>
        </p:txBody>
      </p:sp>
      <p:sp>
        <p:nvSpPr>
          <p:cNvPr id="6" name="Content Placeholder 5"/>
          <p:cNvSpPr>
            <a:spLocks noGrp="1"/>
          </p:cNvSpPr>
          <p:nvPr>
            <p:ph sz="quarter" idx="4"/>
          </p:nvPr>
        </p:nvSpPr>
        <p:spPr>
          <a:xfrm>
            <a:off x="5412731" y="3184453"/>
            <a:ext cx="4821082" cy="3671459"/>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cxnSp>
        <p:nvCxnSpPr>
          <p:cNvPr id="11" name="Connettore diritto 10">
            <a:extLst>
              <a:ext uri="{FF2B5EF4-FFF2-40B4-BE49-F238E27FC236}">
                <a16:creationId xmlns:a16="http://schemas.microsoft.com/office/drawing/2014/main" id="{1B92C6EC-304F-4E30-94E0-A25E29130434}"/>
              </a:ext>
            </a:extLst>
          </p:cNvPr>
          <p:cNvCxnSpPr>
            <a:cxnSpLocks/>
          </p:cNvCxnSpPr>
          <p:nvPr userDrawn="1"/>
        </p:nvCxnSpPr>
        <p:spPr>
          <a:xfrm>
            <a:off x="469939" y="2271856"/>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2" name="Rettangolo 11">
            <a:extLst>
              <a:ext uri="{FF2B5EF4-FFF2-40B4-BE49-F238E27FC236}">
                <a16:creationId xmlns:a16="http://schemas.microsoft.com/office/drawing/2014/main" id="{F4D73752-4E45-4B86-BA3D-54B4DD6119EA}"/>
              </a:ext>
            </a:extLst>
          </p:cNvPr>
          <p:cNvSpPr/>
          <p:nvPr userDrawn="1"/>
        </p:nvSpPr>
        <p:spPr>
          <a:xfrm>
            <a:off x="7584949" y="7055608"/>
            <a:ext cx="2648864"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5" name="Footer Placeholder 4">
            <a:extLst>
              <a:ext uri="{FF2B5EF4-FFF2-40B4-BE49-F238E27FC236}">
                <a16:creationId xmlns:a16="http://schemas.microsoft.com/office/drawing/2014/main" id="{3CACD205-AE92-41ED-AF92-B85F95A8EE4F}"/>
              </a:ext>
            </a:extLst>
          </p:cNvPr>
          <p:cNvSpPr>
            <a:spLocks noGrp="1"/>
          </p:cNvSpPr>
          <p:nvPr>
            <p:ph type="ftr" sz="quarter" idx="11"/>
          </p:nvPr>
        </p:nvSpPr>
        <p:spPr>
          <a:xfrm>
            <a:off x="469939" y="705560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6" name="CasellaDiTesto 15">
            <a:extLst>
              <a:ext uri="{FF2B5EF4-FFF2-40B4-BE49-F238E27FC236}">
                <a16:creationId xmlns:a16="http://schemas.microsoft.com/office/drawing/2014/main" id="{CD63D8F0-FEEE-4BC4-8A5D-670D4587FF4A}"/>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3" name="Immagine 12">
            <a:extLst>
              <a:ext uri="{FF2B5EF4-FFF2-40B4-BE49-F238E27FC236}">
                <a16:creationId xmlns:a16="http://schemas.microsoft.com/office/drawing/2014/main" id="{E1933284-B7E4-4A84-972A-5A80F025186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69939" y="78088"/>
            <a:ext cx="3845817" cy="952502"/>
          </a:xfrm>
          <a:prstGeom prst="rect">
            <a:avLst/>
          </a:prstGeom>
        </p:spPr>
      </p:pic>
    </p:spTree>
    <p:extLst>
      <p:ext uri="{BB962C8B-B14F-4D97-AF65-F5344CB8AC3E}">
        <p14:creationId xmlns:p14="http://schemas.microsoft.com/office/powerpoint/2010/main" val="1792985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322837" y="1076975"/>
            <a:ext cx="9885581" cy="1156309"/>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cxnSp>
        <p:nvCxnSpPr>
          <p:cNvPr id="8" name="Connettore diritto 7">
            <a:extLst>
              <a:ext uri="{FF2B5EF4-FFF2-40B4-BE49-F238E27FC236}">
                <a16:creationId xmlns:a16="http://schemas.microsoft.com/office/drawing/2014/main" id="{2CD67838-3350-454C-AABE-A4C284D26F8D}"/>
              </a:ext>
            </a:extLst>
          </p:cNvPr>
          <p:cNvCxnSpPr>
            <a:cxnSpLocks/>
          </p:cNvCxnSpPr>
          <p:nvPr userDrawn="1"/>
        </p:nvCxnSpPr>
        <p:spPr>
          <a:xfrm>
            <a:off x="322837" y="2302951"/>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9" name="Rettangolo 8">
            <a:extLst>
              <a:ext uri="{FF2B5EF4-FFF2-40B4-BE49-F238E27FC236}">
                <a16:creationId xmlns:a16="http://schemas.microsoft.com/office/drawing/2014/main" id="{F4D73752-4E45-4B86-BA3D-54B4DD6119EA}"/>
              </a:ext>
            </a:extLst>
          </p:cNvPr>
          <p:cNvSpPr/>
          <p:nvPr userDrawn="1"/>
        </p:nvSpPr>
        <p:spPr>
          <a:xfrm>
            <a:off x="7651104" y="7035728"/>
            <a:ext cx="2722755"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2" name="Footer Placeholder 4">
            <a:extLst>
              <a:ext uri="{FF2B5EF4-FFF2-40B4-BE49-F238E27FC236}">
                <a16:creationId xmlns:a16="http://schemas.microsoft.com/office/drawing/2014/main" id="{9F7C56E6-F1D8-40F9-9699-3F26C4E13EBB}"/>
              </a:ext>
            </a:extLst>
          </p:cNvPr>
          <p:cNvSpPr>
            <a:spLocks noGrp="1"/>
          </p:cNvSpPr>
          <p:nvPr>
            <p:ph type="ftr" sz="quarter" idx="11"/>
          </p:nvPr>
        </p:nvSpPr>
        <p:spPr>
          <a:xfrm>
            <a:off x="571829" y="703572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3" name="CasellaDiTesto 12">
            <a:extLst>
              <a:ext uri="{FF2B5EF4-FFF2-40B4-BE49-F238E27FC236}">
                <a16:creationId xmlns:a16="http://schemas.microsoft.com/office/drawing/2014/main" id="{DA12C523-79BF-4A50-80F6-DC5C8FBB530F}"/>
              </a:ext>
            </a:extLst>
          </p:cNvPr>
          <p:cNvSpPr txBox="1"/>
          <p:nvPr userDrawn="1"/>
        </p:nvSpPr>
        <p:spPr>
          <a:xfrm>
            <a:off x="8745377" y="221643"/>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0" name="Immagine 9">
            <a:extLst>
              <a:ext uri="{FF2B5EF4-FFF2-40B4-BE49-F238E27FC236}">
                <a16:creationId xmlns:a16="http://schemas.microsoft.com/office/drawing/2014/main" id="{1A57562D-A59C-4B6B-844B-76A556AD1A7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8231" y="90085"/>
            <a:ext cx="3845817" cy="952502"/>
          </a:xfrm>
          <a:prstGeom prst="rect">
            <a:avLst/>
          </a:prstGeom>
        </p:spPr>
      </p:pic>
    </p:spTree>
    <p:extLst>
      <p:ext uri="{BB962C8B-B14F-4D97-AF65-F5344CB8AC3E}">
        <p14:creationId xmlns:p14="http://schemas.microsoft.com/office/powerpoint/2010/main" val="51455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cxnSp>
        <p:nvCxnSpPr>
          <p:cNvPr id="7" name="Connettore diritto 6">
            <a:extLst>
              <a:ext uri="{FF2B5EF4-FFF2-40B4-BE49-F238E27FC236}">
                <a16:creationId xmlns:a16="http://schemas.microsoft.com/office/drawing/2014/main" id="{A4485016-9BFF-48EC-9CE7-22B77EDD3E30}"/>
              </a:ext>
            </a:extLst>
          </p:cNvPr>
          <p:cNvCxnSpPr>
            <a:cxnSpLocks/>
          </p:cNvCxnSpPr>
          <p:nvPr userDrawn="1"/>
        </p:nvCxnSpPr>
        <p:spPr>
          <a:xfrm>
            <a:off x="609600" y="1120327"/>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id="{F4D73752-4E45-4B86-BA3D-54B4DD6119EA}"/>
              </a:ext>
            </a:extLst>
          </p:cNvPr>
          <p:cNvSpPr/>
          <p:nvPr userDrawn="1"/>
        </p:nvSpPr>
        <p:spPr>
          <a:xfrm>
            <a:off x="7673495" y="7043792"/>
            <a:ext cx="2408718"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1" name="Footer Placeholder 4">
            <a:extLst>
              <a:ext uri="{FF2B5EF4-FFF2-40B4-BE49-F238E27FC236}">
                <a16:creationId xmlns:a16="http://schemas.microsoft.com/office/drawing/2014/main" id="{2548949E-FF3D-432C-85FE-767BD47E023F}"/>
              </a:ext>
            </a:extLst>
          </p:cNvPr>
          <p:cNvSpPr>
            <a:spLocks noGrp="1"/>
          </p:cNvSpPr>
          <p:nvPr>
            <p:ph type="ftr" sz="quarter" idx="11"/>
          </p:nvPr>
        </p:nvSpPr>
        <p:spPr>
          <a:xfrm>
            <a:off x="609600" y="703928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2" name="CasellaDiTesto 11">
            <a:extLst>
              <a:ext uri="{FF2B5EF4-FFF2-40B4-BE49-F238E27FC236}">
                <a16:creationId xmlns:a16="http://schemas.microsoft.com/office/drawing/2014/main" id="{4176AFAE-A177-47EA-91A7-5FB9E7A2C2D6}"/>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9" name="Immagine 8">
            <a:extLst>
              <a:ext uri="{FF2B5EF4-FFF2-40B4-BE49-F238E27FC236}">
                <a16:creationId xmlns:a16="http://schemas.microsoft.com/office/drawing/2014/main" id="{06558E0D-24B7-42A4-A9C6-15FACC2661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09600" y="78562"/>
            <a:ext cx="3845817" cy="952502"/>
          </a:xfrm>
          <a:prstGeom prst="rect">
            <a:avLst/>
          </a:prstGeom>
        </p:spPr>
      </p:pic>
    </p:spTree>
    <p:extLst>
      <p:ext uri="{BB962C8B-B14F-4D97-AF65-F5344CB8AC3E}">
        <p14:creationId xmlns:p14="http://schemas.microsoft.com/office/powerpoint/2010/main" val="3767716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3115" y="2246290"/>
            <a:ext cx="4043708" cy="1460073"/>
          </a:xfrm>
        </p:spPr>
        <p:txBody>
          <a:bodyPr anchor="b">
            <a:noAutofit/>
          </a:bodyPr>
          <a:lstStyle>
            <a:lvl1pPr>
              <a:defRPr sz="32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a:t>
            </a:r>
            <a:endParaRPr lang="en-US" dirty="0"/>
          </a:p>
        </p:txBody>
      </p:sp>
      <p:sp>
        <p:nvSpPr>
          <p:cNvPr id="3" name="Content Placeholder 2"/>
          <p:cNvSpPr>
            <a:spLocks noGrp="1"/>
          </p:cNvSpPr>
          <p:nvPr>
            <p:ph idx="1"/>
          </p:nvPr>
        </p:nvSpPr>
        <p:spPr>
          <a:xfrm>
            <a:off x="4545413" y="582705"/>
            <a:ext cx="5412730" cy="6222659"/>
          </a:xfrm>
        </p:spPr>
        <p:txBody>
          <a:bodyPr/>
          <a:lstStyle>
            <a:lvl1pPr>
              <a:defRPr sz="3544">
                <a:latin typeface="Open Sans Light" panose="020B0306030504020204" pitchFamily="34" charset="0"/>
                <a:ea typeface="Open Sans Light" panose="020B0306030504020204" pitchFamily="34" charset="0"/>
                <a:cs typeface="Open Sans Light" panose="020B0306030504020204" pitchFamily="34" charset="0"/>
              </a:defRPr>
            </a:lvl1pPr>
            <a:lvl2pPr>
              <a:defRPr sz="3101">
                <a:latin typeface="Open Sans Light" panose="020B0306030504020204" pitchFamily="34" charset="0"/>
                <a:ea typeface="Open Sans Light" panose="020B0306030504020204" pitchFamily="34" charset="0"/>
                <a:cs typeface="Open Sans Light" panose="020B0306030504020204" pitchFamily="34" charset="0"/>
              </a:defRPr>
            </a:lvl2pPr>
            <a:lvl3pPr>
              <a:defRPr sz="2658">
                <a:latin typeface="Open Sans Light" panose="020B0306030504020204" pitchFamily="34" charset="0"/>
                <a:ea typeface="Open Sans Light" panose="020B0306030504020204" pitchFamily="34" charset="0"/>
                <a:cs typeface="Open Sans Light" panose="020B0306030504020204" pitchFamily="34" charset="0"/>
              </a:defRPr>
            </a:lvl3pPr>
            <a:lvl4pPr>
              <a:defRPr sz="2215">
                <a:latin typeface="Open Sans Light" panose="020B0306030504020204" pitchFamily="34" charset="0"/>
                <a:ea typeface="Open Sans Light" panose="020B0306030504020204" pitchFamily="34" charset="0"/>
                <a:cs typeface="Open Sans Light" panose="020B0306030504020204" pitchFamily="34" charset="0"/>
              </a:defRPr>
            </a:lvl4pPr>
            <a:lvl5pPr>
              <a:defRPr sz="2215">
                <a:latin typeface="Open Sans Light" panose="020B0306030504020204" pitchFamily="34" charset="0"/>
                <a:ea typeface="Open Sans Light" panose="020B0306030504020204" pitchFamily="34" charset="0"/>
                <a:cs typeface="Open Sans Light" panose="020B0306030504020204" pitchFamily="34" charset="0"/>
              </a:defRPr>
            </a:lvl5pPr>
            <a:lvl6pPr>
              <a:defRPr sz="2215"/>
            </a:lvl6pPr>
            <a:lvl7pPr>
              <a:defRPr sz="2215"/>
            </a:lvl7pPr>
            <a:lvl8pPr>
              <a:defRPr sz="2215"/>
            </a:lvl8pPr>
            <a:lvl9pPr>
              <a:defRPr sz="2215"/>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Text Placeholder 3"/>
          <p:cNvSpPr>
            <a:spLocks noGrp="1"/>
          </p:cNvSpPr>
          <p:nvPr>
            <p:ph type="body" sz="half" idx="2"/>
          </p:nvPr>
        </p:nvSpPr>
        <p:spPr>
          <a:xfrm>
            <a:off x="403117" y="3706362"/>
            <a:ext cx="4043706" cy="3099001"/>
          </a:xfrm>
        </p:spPr>
        <p:txBody>
          <a:bodyPr/>
          <a:lstStyle>
            <a:lvl1pPr marL="0" indent="0">
              <a:buNone/>
              <a:defRPr sz="1772">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1551"/>
            </a:lvl2pPr>
            <a:lvl3pPr marL="1012789" indent="0">
              <a:buNone/>
              <a:defRPr sz="1329"/>
            </a:lvl3pPr>
            <a:lvl4pPr marL="1519184" indent="0">
              <a:buNone/>
              <a:defRPr sz="1108"/>
            </a:lvl4pPr>
            <a:lvl5pPr marL="2025579" indent="0">
              <a:buNone/>
              <a:defRPr sz="1108"/>
            </a:lvl5pPr>
            <a:lvl6pPr marL="2531974" indent="0">
              <a:buNone/>
              <a:defRPr sz="1108"/>
            </a:lvl6pPr>
            <a:lvl7pPr marL="3038368" indent="0">
              <a:buNone/>
              <a:defRPr sz="1108"/>
            </a:lvl7pPr>
            <a:lvl8pPr marL="3544763" indent="0">
              <a:buNone/>
              <a:defRPr sz="1108"/>
            </a:lvl8pPr>
            <a:lvl9pPr marL="4051158" indent="0">
              <a:buNone/>
              <a:defRPr sz="1108"/>
            </a:lvl9pPr>
          </a:lstStyle>
          <a:p>
            <a:pPr lvl="0"/>
            <a:r>
              <a:rPr lang="it-IT" dirty="0"/>
              <a:t>Modifica gli stili del testo dello schema</a:t>
            </a:r>
          </a:p>
        </p:txBody>
      </p:sp>
      <p:cxnSp>
        <p:nvCxnSpPr>
          <p:cNvPr id="9" name="Connettore diritto 8">
            <a:extLst>
              <a:ext uri="{FF2B5EF4-FFF2-40B4-BE49-F238E27FC236}">
                <a16:creationId xmlns:a16="http://schemas.microsoft.com/office/drawing/2014/main" id="{C8802ADC-B363-4C4D-A9C5-C49B4D55B707}"/>
              </a:ext>
            </a:extLst>
          </p:cNvPr>
          <p:cNvCxnSpPr>
            <a:cxnSpLocks/>
          </p:cNvCxnSpPr>
          <p:nvPr userDrawn="1"/>
        </p:nvCxnSpPr>
        <p:spPr>
          <a:xfrm>
            <a:off x="403117" y="2246290"/>
            <a:ext cx="4043707"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F4D73752-4E45-4B86-BA3D-54B4DD6119EA}"/>
              </a:ext>
            </a:extLst>
          </p:cNvPr>
          <p:cNvSpPr/>
          <p:nvPr userDrawn="1"/>
        </p:nvSpPr>
        <p:spPr>
          <a:xfrm>
            <a:off x="7527518" y="7062841"/>
            <a:ext cx="2602682"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3" name="Footer Placeholder 4">
            <a:extLst>
              <a:ext uri="{FF2B5EF4-FFF2-40B4-BE49-F238E27FC236}">
                <a16:creationId xmlns:a16="http://schemas.microsoft.com/office/drawing/2014/main" id="{F56B5475-0AE4-4584-9A58-9844C7E8757F}"/>
              </a:ext>
            </a:extLst>
          </p:cNvPr>
          <p:cNvSpPr>
            <a:spLocks noGrp="1"/>
          </p:cNvSpPr>
          <p:nvPr>
            <p:ph type="ftr" sz="quarter" idx="11"/>
          </p:nvPr>
        </p:nvSpPr>
        <p:spPr>
          <a:xfrm>
            <a:off x="403117" y="7062841"/>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4" name="CasellaDiTesto 13">
            <a:extLst>
              <a:ext uri="{FF2B5EF4-FFF2-40B4-BE49-F238E27FC236}">
                <a16:creationId xmlns:a16="http://schemas.microsoft.com/office/drawing/2014/main" id="{2D80246F-174D-4173-B0AE-19C9A9672839}"/>
              </a:ext>
            </a:extLst>
          </p:cNvPr>
          <p:cNvSpPr txBox="1"/>
          <p:nvPr userDrawn="1"/>
        </p:nvSpPr>
        <p:spPr>
          <a:xfrm>
            <a:off x="1525757" y="1232344"/>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1" name="Immagine 10">
            <a:extLst>
              <a:ext uri="{FF2B5EF4-FFF2-40B4-BE49-F238E27FC236}">
                <a16:creationId xmlns:a16="http://schemas.microsoft.com/office/drawing/2014/main" id="{973058FF-891C-42C5-A3A9-5233C776E75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85266" y="106454"/>
            <a:ext cx="3845817" cy="952502"/>
          </a:xfrm>
          <a:prstGeom prst="rect">
            <a:avLst/>
          </a:prstGeom>
        </p:spPr>
      </p:pic>
    </p:spTree>
    <p:extLst>
      <p:ext uri="{BB962C8B-B14F-4D97-AF65-F5344CB8AC3E}">
        <p14:creationId xmlns:p14="http://schemas.microsoft.com/office/powerpoint/2010/main" val="2838292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10290" y="2353063"/>
            <a:ext cx="3874045" cy="1542286"/>
          </a:xfrm>
        </p:spPr>
        <p:txBody>
          <a:bodyPr anchor="b"/>
          <a:lstStyle>
            <a:lvl1pPr>
              <a:defRPr sz="3544">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a:t>
            </a:r>
            <a:endParaRPr lang="en-US" dirty="0"/>
          </a:p>
        </p:txBody>
      </p:sp>
      <p:sp>
        <p:nvSpPr>
          <p:cNvPr id="3" name="Picture Placeholder 2"/>
          <p:cNvSpPr>
            <a:spLocks noGrp="1" noChangeAspect="1"/>
          </p:cNvSpPr>
          <p:nvPr>
            <p:ph type="pic" idx="1"/>
          </p:nvPr>
        </p:nvSpPr>
        <p:spPr>
          <a:xfrm>
            <a:off x="4545413" y="593906"/>
            <a:ext cx="5412730" cy="6169740"/>
          </a:xfrm>
        </p:spPr>
        <p:txBody>
          <a:bodyPr anchor="t"/>
          <a:lstStyle>
            <a:lvl1pPr marL="0" indent="0">
              <a:buNone/>
              <a:defRPr sz="3544">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3101"/>
            </a:lvl2pPr>
            <a:lvl3pPr marL="1012789" indent="0">
              <a:buNone/>
              <a:defRPr sz="2658"/>
            </a:lvl3pPr>
            <a:lvl4pPr marL="1519184" indent="0">
              <a:buNone/>
              <a:defRPr sz="2215"/>
            </a:lvl4pPr>
            <a:lvl5pPr marL="2025579" indent="0">
              <a:buNone/>
              <a:defRPr sz="2215"/>
            </a:lvl5pPr>
            <a:lvl6pPr marL="2531974" indent="0">
              <a:buNone/>
              <a:defRPr sz="2215"/>
            </a:lvl6pPr>
            <a:lvl7pPr marL="3038368" indent="0">
              <a:buNone/>
              <a:defRPr sz="2215"/>
            </a:lvl7pPr>
            <a:lvl8pPr marL="3544763" indent="0">
              <a:buNone/>
              <a:defRPr sz="2215"/>
            </a:lvl8pPr>
            <a:lvl9pPr marL="4051158" indent="0">
              <a:buNone/>
              <a:defRPr sz="2215"/>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510291" y="3938130"/>
            <a:ext cx="3874046" cy="2863775"/>
          </a:xfrm>
        </p:spPr>
        <p:txBody>
          <a:bodyPr/>
          <a:lstStyle>
            <a:lvl1pPr marL="0" indent="0">
              <a:buNone/>
              <a:defRPr sz="1772">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1551"/>
            </a:lvl2pPr>
            <a:lvl3pPr marL="1012789" indent="0">
              <a:buNone/>
              <a:defRPr sz="1329"/>
            </a:lvl3pPr>
            <a:lvl4pPr marL="1519184" indent="0">
              <a:buNone/>
              <a:defRPr sz="1108"/>
            </a:lvl4pPr>
            <a:lvl5pPr marL="2025579" indent="0">
              <a:buNone/>
              <a:defRPr sz="1108"/>
            </a:lvl5pPr>
            <a:lvl6pPr marL="2531974" indent="0">
              <a:buNone/>
              <a:defRPr sz="1108"/>
            </a:lvl6pPr>
            <a:lvl7pPr marL="3038368" indent="0">
              <a:buNone/>
              <a:defRPr sz="1108"/>
            </a:lvl7pPr>
            <a:lvl8pPr marL="3544763" indent="0">
              <a:buNone/>
              <a:defRPr sz="1108"/>
            </a:lvl8pPr>
            <a:lvl9pPr marL="4051158" indent="0">
              <a:buNone/>
              <a:defRPr sz="1108"/>
            </a:lvl9pPr>
          </a:lstStyle>
          <a:p>
            <a:pPr lvl="0"/>
            <a:r>
              <a:rPr lang="it-IT" dirty="0"/>
              <a:t>Modifica gli stili del testo dello schema</a:t>
            </a:r>
          </a:p>
        </p:txBody>
      </p:sp>
      <p:cxnSp>
        <p:nvCxnSpPr>
          <p:cNvPr id="10" name="Connettore diritto 9">
            <a:extLst>
              <a:ext uri="{FF2B5EF4-FFF2-40B4-BE49-F238E27FC236}">
                <a16:creationId xmlns:a16="http://schemas.microsoft.com/office/drawing/2014/main" id="{4D098742-F37C-4158-A432-4C9E9FEE0B33}"/>
              </a:ext>
            </a:extLst>
          </p:cNvPr>
          <p:cNvCxnSpPr>
            <a:cxnSpLocks/>
          </p:cNvCxnSpPr>
          <p:nvPr userDrawn="1"/>
        </p:nvCxnSpPr>
        <p:spPr>
          <a:xfrm>
            <a:off x="510291" y="2234740"/>
            <a:ext cx="3874047"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1" name="Rettangolo 10">
            <a:extLst>
              <a:ext uri="{FF2B5EF4-FFF2-40B4-BE49-F238E27FC236}">
                <a16:creationId xmlns:a16="http://schemas.microsoft.com/office/drawing/2014/main" id="{F4D73752-4E45-4B86-BA3D-54B4DD6119EA}"/>
              </a:ext>
            </a:extLst>
          </p:cNvPr>
          <p:cNvSpPr/>
          <p:nvPr userDrawn="1"/>
        </p:nvSpPr>
        <p:spPr>
          <a:xfrm>
            <a:off x="7557373" y="7002282"/>
            <a:ext cx="2773189"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4" name="Footer Placeholder 4">
            <a:extLst>
              <a:ext uri="{FF2B5EF4-FFF2-40B4-BE49-F238E27FC236}">
                <a16:creationId xmlns:a16="http://schemas.microsoft.com/office/drawing/2014/main" id="{0A165585-1A1C-4A7B-8DE0-DCCB13A9F90D}"/>
              </a:ext>
            </a:extLst>
          </p:cNvPr>
          <p:cNvSpPr>
            <a:spLocks noGrp="1"/>
          </p:cNvSpPr>
          <p:nvPr>
            <p:ph type="ftr" sz="quarter" idx="11"/>
          </p:nvPr>
        </p:nvSpPr>
        <p:spPr>
          <a:xfrm>
            <a:off x="510290" y="7004647"/>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5" name="CasellaDiTesto 14">
            <a:extLst>
              <a:ext uri="{FF2B5EF4-FFF2-40B4-BE49-F238E27FC236}">
                <a16:creationId xmlns:a16="http://schemas.microsoft.com/office/drawing/2014/main" id="{7ACD79D6-AB62-4035-B56D-AFEA7A8F4F0C}"/>
              </a:ext>
            </a:extLst>
          </p:cNvPr>
          <p:cNvSpPr txBox="1"/>
          <p:nvPr userDrawn="1"/>
        </p:nvSpPr>
        <p:spPr>
          <a:xfrm>
            <a:off x="1727256" y="1360263"/>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2" name="Immagine 11">
            <a:extLst>
              <a:ext uri="{FF2B5EF4-FFF2-40B4-BE49-F238E27FC236}">
                <a16:creationId xmlns:a16="http://schemas.microsoft.com/office/drawing/2014/main" id="{E0AEBF2F-8C27-46BB-8DD3-8E3485B05F6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10290" y="55100"/>
            <a:ext cx="3845817" cy="952502"/>
          </a:xfrm>
          <a:prstGeom prst="rect">
            <a:avLst/>
          </a:prstGeom>
        </p:spPr>
      </p:pic>
    </p:spTree>
    <p:extLst>
      <p:ext uri="{BB962C8B-B14F-4D97-AF65-F5344CB8AC3E}">
        <p14:creationId xmlns:p14="http://schemas.microsoft.com/office/powerpoint/2010/main" val="385883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348231" y="1183395"/>
            <a:ext cx="9885582" cy="836894"/>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Content Placeholder 2"/>
          <p:cNvSpPr>
            <a:spLocks noGrp="1"/>
          </p:cNvSpPr>
          <p:nvPr>
            <p:ph idx="1"/>
          </p:nvPr>
        </p:nvSpPr>
        <p:spPr>
          <a:xfrm>
            <a:off x="348232" y="2248063"/>
            <a:ext cx="9885582" cy="4593782"/>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cxnSp>
        <p:nvCxnSpPr>
          <p:cNvPr id="9" name="Connettore diritto 8">
            <a:extLst>
              <a:ext uri="{FF2B5EF4-FFF2-40B4-BE49-F238E27FC236}">
                <a16:creationId xmlns:a16="http://schemas.microsoft.com/office/drawing/2014/main" id="{E286143A-264A-4FCE-9999-9DAE117090C4}"/>
              </a:ext>
            </a:extLst>
          </p:cNvPr>
          <p:cNvCxnSpPr>
            <a:cxnSpLocks/>
          </p:cNvCxnSpPr>
          <p:nvPr userDrawn="1"/>
        </p:nvCxnSpPr>
        <p:spPr>
          <a:xfrm>
            <a:off x="348231" y="2120071"/>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F4D73752-4E45-4B86-BA3D-54B4DD6119EA}"/>
              </a:ext>
            </a:extLst>
          </p:cNvPr>
          <p:cNvSpPr/>
          <p:nvPr userDrawn="1"/>
        </p:nvSpPr>
        <p:spPr>
          <a:xfrm>
            <a:off x="7631131" y="7069619"/>
            <a:ext cx="2602682" cy="338554"/>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3" name="CasellaDiTesto 12">
            <a:extLst>
              <a:ext uri="{FF2B5EF4-FFF2-40B4-BE49-F238E27FC236}">
                <a16:creationId xmlns:a16="http://schemas.microsoft.com/office/drawing/2014/main" id="{D3CAD3A1-6D4C-428D-8856-67F50BAB0CE3}"/>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8" name="Immagine 7">
            <a:extLst>
              <a:ext uri="{FF2B5EF4-FFF2-40B4-BE49-F238E27FC236}">
                <a16:creationId xmlns:a16="http://schemas.microsoft.com/office/drawing/2014/main" id="{6D657DB0-07A0-4832-BCE2-2935DD0D3DB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8231" y="90085"/>
            <a:ext cx="3845817" cy="952502"/>
          </a:xfrm>
          <a:prstGeom prst="rect">
            <a:avLst/>
          </a:prstGeom>
        </p:spPr>
      </p:pic>
    </p:spTree>
    <p:extLst>
      <p:ext uri="{BB962C8B-B14F-4D97-AF65-F5344CB8AC3E}">
        <p14:creationId xmlns:p14="http://schemas.microsoft.com/office/powerpoint/2010/main" val="161517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9494" y="2209803"/>
            <a:ext cx="9221689" cy="2843774"/>
          </a:xfrm>
          <a:solidFill>
            <a:srgbClr val="003399"/>
          </a:solidFill>
        </p:spPr>
        <p:txBody>
          <a:bodyPr anchor="b">
            <a:normAutofit/>
          </a:bodyPr>
          <a:lstStyle>
            <a:lvl1pPr>
              <a:defRPr sz="5400">
                <a:solidFill>
                  <a:schemeClr val="bg1"/>
                </a:solidFill>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729494" y="5083469"/>
            <a:ext cx="9221689" cy="1661666"/>
          </a:xfrm>
        </p:spPr>
        <p:txBody>
          <a:bodyPr/>
          <a:lstStyle>
            <a:lvl1pPr marL="0" indent="0">
              <a:buNone/>
              <a:defRPr sz="2658">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2215">
                <a:solidFill>
                  <a:schemeClr val="tx1">
                    <a:tint val="75000"/>
                  </a:schemeClr>
                </a:solidFill>
              </a:defRPr>
            </a:lvl2pPr>
            <a:lvl3pPr marL="1012789" indent="0">
              <a:buNone/>
              <a:defRPr sz="1994">
                <a:solidFill>
                  <a:schemeClr val="tx1">
                    <a:tint val="75000"/>
                  </a:schemeClr>
                </a:solidFill>
              </a:defRPr>
            </a:lvl3pPr>
            <a:lvl4pPr marL="1519184" indent="0">
              <a:buNone/>
              <a:defRPr sz="1772">
                <a:solidFill>
                  <a:schemeClr val="tx1">
                    <a:tint val="75000"/>
                  </a:schemeClr>
                </a:solidFill>
              </a:defRPr>
            </a:lvl4pPr>
            <a:lvl5pPr marL="2025579" indent="0">
              <a:buNone/>
              <a:defRPr sz="1772">
                <a:solidFill>
                  <a:schemeClr val="tx1">
                    <a:tint val="75000"/>
                  </a:schemeClr>
                </a:solidFill>
              </a:defRPr>
            </a:lvl5pPr>
            <a:lvl6pPr marL="2531974" indent="0">
              <a:buNone/>
              <a:defRPr sz="1772">
                <a:solidFill>
                  <a:schemeClr val="tx1">
                    <a:tint val="75000"/>
                  </a:schemeClr>
                </a:solidFill>
              </a:defRPr>
            </a:lvl6pPr>
            <a:lvl7pPr marL="3038368" indent="0">
              <a:buNone/>
              <a:defRPr sz="1772">
                <a:solidFill>
                  <a:schemeClr val="tx1">
                    <a:tint val="75000"/>
                  </a:schemeClr>
                </a:solidFill>
              </a:defRPr>
            </a:lvl7pPr>
            <a:lvl8pPr marL="3544763" indent="0">
              <a:buNone/>
              <a:defRPr sz="1772">
                <a:solidFill>
                  <a:schemeClr val="tx1">
                    <a:tint val="75000"/>
                  </a:schemeClr>
                </a:solidFill>
              </a:defRPr>
            </a:lvl8pPr>
            <a:lvl9pPr marL="4051158" indent="0">
              <a:buNone/>
              <a:defRPr sz="1772">
                <a:solidFill>
                  <a:schemeClr val="tx1">
                    <a:tint val="75000"/>
                  </a:schemeClr>
                </a:solidFill>
              </a:defRPr>
            </a:lvl9pPr>
          </a:lstStyle>
          <a:p>
            <a:pPr lvl="0"/>
            <a:r>
              <a:rPr lang="it-IT" dirty="0"/>
              <a:t>Modifica gli stili del testo dello schema</a:t>
            </a:r>
          </a:p>
        </p:txBody>
      </p:sp>
      <p:sp>
        <p:nvSpPr>
          <p:cNvPr id="8" name="Rettangolo 7">
            <a:extLst>
              <a:ext uri="{FF2B5EF4-FFF2-40B4-BE49-F238E27FC236}">
                <a16:creationId xmlns:a16="http://schemas.microsoft.com/office/drawing/2014/main" id="{38414361-FE30-4497-B18E-21D5504DC6CF}"/>
              </a:ext>
            </a:extLst>
          </p:cNvPr>
          <p:cNvSpPr/>
          <p:nvPr userDrawn="1"/>
        </p:nvSpPr>
        <p:spPr>
          <a:xfrm>
            <a:off x="8033438" y="7148776"/>
            <a:ext cx="2417650" cy="446597"/>
          </a:xfrm>
          <a:prstGeom prst="rect">
            <a:avLst/>
          </a:prstGeom>
        </p:spPr>
        <p:txBody>
          <a:bodyPr wrap="non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702" b="0" i="0" u="none" strike="noStrike" baseline="0" dirty="0">
                <a:solidFill>
                  <a:srgbClr val="003399"/>
                </a:solidFill>
                <a:latin typeface="Montserrat Regular"/>
              </a:rPr>
              <a:t> </a:t>
            </a:r>
            <a:endParaRPr lang="en-GB" sz="702" dirty="0">
              <a:solidFill>
                <a:srgbClr val="003399"/>
              </a:solidFill>
              <a:latin typeface="Montserrat Regular"/>
            </a:endParaRPr>
          </a:p>
        </p:txBody>
      </p:sp>
      <p:sp>
        <p:nvSpPr>
          <p:cNvPr id="10" name="Footer Placeholder 4">
            <a:extLst>
              <a:ext uri="{FF2B5EF4-FFF2-40B4-BE49-F238E27FC236}">
                <a16:creationId xmlns:a16="http://schemas.microsoft.com/office/drawing/2014/main" id="{944C049F-E47C-4042-A1CC-5DB64D4147C3}"/>
              </a:ext>
            </a:extLst>
          </p:cNvPr>
          <p:cNvSpPr>
            <a:spLocks noGrp="1"/>
          </p:cNvSpPr>
          <p:nvPr>
            <p:ph type="ftr" sz="quarter" idx="11"/>
          </p:nvPr>
        </p:nvSpPr>
        <p:spPr>
          <a:xfrm>
            <a:off x="729494" y="7017671"/>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4" name="CasellaDiTesto 3">
            <a:extLst>
              <a:ext uri="{FF2B5EF4-FFF2-40B4-BE49-F238E27FC236}">
                <a16:creationId xmlns:a16="http://schemas.microsoft.com/office/drawing/2014/main" id="{4173FD1A-9309-43DF-AE7D-31A46306B6C3}"/>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9" name="Immagine 8">
            <a:extLst>
              <a:ext uri="{FF2B5EF4-FFF2-40B4-BE49-F238E27FC236}">
                <a16:creationId xmlns:a16="http://schemas.microsoft.com/office/drawing/2014/main" id="{BFFF6D57-5665-4EF3-9362-92CBEE3F4AA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9494" y="78562"/>
            <a:ext cx="3845817" cy="952502"/>
          </a:xfrm>
          <a:prstGeom prst="rect">
            <a:avLst/>
          </a:prstGeom>
        </p:spPr>
      </p:pic>
    </p:spTree>
    <p:extLst>
      <p:ext uri="{BB962C8B-B14F-4D97-AF65-F5344CB8AC3E}">
        <p14:creationId xmlns:p14="http://schemas.microsoft.com/office/powerpoint/2010/main" val="141699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03116" y="1024072"/>
            <a:ext cx="9830697" cy="1081659"/>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Content Placeholder 2"/>
          <p:cNvSpPr>
            <a:spLocks noGrp="1"/>
          </p:cNvSpPr>
          <p:nvPr>
            <p:ph sz="half" idx="1"/>
          </p:nvPr>
        </p:nvSpPr>
        <p:spPr>
          <a:xfrm>
            <a:off x="403116" y="2243329"/>
            <a:ext cx="4875967" cy="4598516"/>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Content Placeholder 3"/>
          <p:cNvSpPr>
            <a:spLocks noGrp="1"/>
          </p:cNvSpPr>
          <p:nvPr>
            <p:ph sz="half" idx="2"/>
          </p:nvPr>
        </p:nvSpPr>
        <p:spPr>
          <a:xfrm>
            <a:off x="5412730" y="2248061"/>
            <a:ext cx="4821083" cy="4593783"/>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cxnSp>
        <p:nvCxnSpPr>
          <p:cNvPr id="10" name="Connettore diritto 9">
            <a:extLst>
              <a:ext uri="{FF2B5EF4-FFF2-40B4-BE49-F238E27FC236}">
                <a16:creationId xmlns:a16="http://schemas.microsoft.com/office/drawing/2014/main" id="{491E6828-A3B3-45D0-95C3-1C4C00DC2AD9}"/>
              </a:ext>
            </a:extLst>
          </p:cNvPr>
          <p:cNvCxnSpPr>
            <a:cxnSpLocks/>
          </p:cNvCxnSpPr>
          <p:nvPr userDrawn="1"/>
        </p:nvCxnSpPr>
        <p:spPr>
          <a:xfrm>
            <a:off x="403116" y="2209801"/>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1" name="Rettangolo 10">
            <a:extLst>
              <a:ext uri="{FF2B5EF4-FFF2-40B4-BE49-F238E27FC236}">
                <a16:creationId xmlns:a16="http://schemas.microsoft.com/office/drawing/2014/main" id="{F4D73752-4E45-4B86-BA3D-54B4DD6119EA}"/>
              </a:ext>
            </a:extLst>
          </p:cNvPr>
          <p:cNvSpPr/>
          <p:nvPr userDrawn="1"/>
        </p:nvSpPr>
        <p:spPr>
          <a:xfrm>
            <a:off x="7640367" y="7014378"/>
            <a:ext cx="2593446"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2" name="Footer Placeholder 4">
            <a:extLst>
              <a:ext uri="{FF2B5EF4-FFF2-40B4-BE49-F238E27FC236}">
                <a16:creationId xmlns:a16="http://schemas.microsoft.com/office/drawing/2014/main" id="{27457869-B9E3-4682-98D0-3906711D35D2}"/>
              </a:ext>
            </a:extLst>
          </p:cNvPr>
          <p:cNvSpPr>
            <a:spLocks noGrp="1"/>
          </p:cNvSpPr>
          <p:nvPr>
            <p:ph type="ftr" sz="quarter" idx="11"/>
          </p:nvPr>
        </p:nvSpPr>
        <p:spPr>
          <a:xfrm>
            <a:off x="403116" y="701437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4" name="CasellaDiTesto 13">
            <a:extLst>
              <a:ext uri="{FF2B5EF4-FFF2-40B4-BE49-F238E27FC236}">
                <a16:creationId xmlns:a16="http://schemas.microsoft.com/office/drawing/2014/main" id="{016B4D58-AD45-4521-A2AC-6A6C53894BC8}"/>
              </a:ext>
            </a:extLst>
          </p:cNvPr>
          <p:cNvSpPr txBox="1"/>
          <p:nvPr userDrawn="1"/>
        </p:nvSpPr>
        <p:spPr>
          <a:xfrm>
            <a:off x="8793702" y="198773"/>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3" name="Immagine 12">
            <a:extLst>
              <a:ext uri="{FF2B5EF4-FFF2-40B4-BE49-F238E27FC236}">
                <a16:creationId xmlns:a16="http://schemas.microsoft.com/office/drawing/2014/main" id="{C8F77C9A-3228-4FF9-8C4E-8548428F20C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03117" y="71570"/>
            <a:ext cx="3790932" cy="938909"/>
          </a:xfrm>
          <a:prstGeom prst="rect">
            <a:avLst/>
          </a:prstGeom>
        </p:spPr>
      </p:pic>
    </p:spTree>
    <p:extLst>
      <p:ext uri="{BB962C8B-B14F-4D97-AF65-F5344CB8AC3E}">
        <p14:creationId xmlns:p14="http://schemas.microsoft.com/office/powerpoint/2010/main" val="364514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69939" y="1053872"/>
            <a:ext cx="9763874" cy="1053083"/>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469939" y="2318421"/>
            <a:ext cx="4789654" cy="866032"/>
          </a:xfrm>
        </p:spPr>
        <p:txBody>
          <a:bodyPr anchor="b">
            <a:noAutofit/>
          </a:bodyPr>
          <a:lstStyle>
            <a:lvl1pPr marL="0" indent="0" algn="l" defTabSz="1012789" rtl="0" eaLnBrk="1" latinLnBrk="0" hangingPunct="1">
              <a:lnSpc>
                <a:spcPct val="90000"/>
              </a:lnSpc>
              <a:spcBef>
                <a:spcPct val="0"/>
              </a:spcBef>
              <a:buNone/>
              <a:defRPr lang="it-IT" sz="2800" kern="1200" dirty="0" smtClean="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vl2pPr marL="506395" indent="0">
              <a:buNone/>
              <a:defRPr sz="2215" b="1"/>
            </a:lvl2pPr>
            <a:lvl3pPr marL="1012789" indent="0">
              <a:buNone/>
              <a:defRPr sz="1994" b="1"/>
            </a:lvl3pPr>
            <a:lvl4pPr marL="1519184" indent="0">
              <a:buNone/>
              <a:defRPr sz="1772" b="1"/>
            </a:lvl4pPr>
            <a:lvl5pPr marL="2025579" indent="0">
              <a:buNone/>
              <a:defRPr sz="1772" b="1"/>
            </a:lvl5pPr>
            <a:lvl6pPr marL="2531974" indent="0">
              <a:buNone/>
              <a:defRPr sz="1772" b="1"/>
            </a:lvl6pPr>
            <a:lvl7pPr marL="3038368" indent="0">
              <a:buNone/>
              <a:defRPr sz="1772" b="1"/>
            </a:lvl7pPr>
            <a:lvl8pPr marL="3544763" indent="0">
              <a:buNone/>
              <a:defRPr sz="1772" b="1"/>
            </a:lvl8pPr>
            <a:lvl9pPr marL="4051158" indent="0">
              <a:buNone/>
              <a:defRPr sz="1772" b="1"/>
            </a:lvl9pPr>
          </a:lstStyle>
          <a:p>
            <a:pPr lvl="0"/>
            <a:r>
              <a:rPr lang="it-IT" dirty="0"/>
              <a:t>Modifica gli stili del testo dello schema</a:t>
            </a:r>
          </a:p>
        </p:txBody>
      </p:sp>
      <p:sp>
        <p:nvSpPr>
          <p:cNvPr id="4" name="Content Placeholder 3"/>
          <p:cNvSpPr>
            <a:spLocks noGrp="1"/>
          </p:cNvSpPr>
          <p:nvPr>
            <p:ph sz="half" idx="2"/>
          </p:nvPr>
        </p:nvSpPr>
        <p:spPr>
          <a:xfrm>
            <a:off x="469940" y="3184453"/>
            <a:ext cx="4789654" cy="3671459"/>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Text Placeholder 4"/>
          <p:cNvSpPr>
            <a:spLocks noGrp="1"/>
          </p:cNvSpPr>
          <p:nvPr>
            <p:ph type="body" sz="quarter" idx="3"/>
          </p:nvPr>
        </p:nvSpPr>
        <p:spPr>
          <a:xfrm>
            <a:off x="5435228" y="2252726"/>
            <a:ext cx="4798585" cy="912597"/>
          </a:xfrm>
        </p:spPr>
        <p:txBody>
          <a:bodyPr anchor="b">
            <a:normAutofit/>
          </a:bodyPr>
          <a:lstStyle>
            <a:lvl1pPr marL="0" indent="0">
              <a:buNone/>
              <a:defRPr lang="it-IT" sz="2800" kern="1200" dirty="0" smtClean="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vl2pPr marL="506395" indent="0">
              <a:buNone/>
              <a:defRPr sz="2215" b="1"/>
            </a:lvl2pPr>
            <a:lvl3pPr marL="1012789" indent="0">
              <a:buNone/>
              <a:defRPr sz="1994" b="1"/>
            </a:lvl3pPr>
            <a:lvl4pPr marL="1519184" indent="0">
              <a:buNone/>
              <a:defRPr sz="1772" b="1"/>
            </a:lvl4pPr>
            <a:lvl5pPr marL="2025579" indent="0">
              <a:buNone/>
              <a:defRPr sz="1772" b="1"/>
            </a:lvl5pPr>
            <a:lvl6pPr marL="2531974" indent="0">
              <a:buNone/>
              <a:defRPr sz="1772" b="1"/>
            </a:lvl6pPr>
            <a:lvl7pPr marL="3038368" indent="0">
              <a:buNone/>
              <a:defRPr sz="1772" b="1"/>
            </a:lvl7pPr>
            <a:lvl8pPr marL="3544763" indent="0">
              <a:buNone/>
              <a:defRPr sz="1772" b="1"/>
            </a:lvl8pPr>
            <a:lvl9pPr marL="4051158" indent="0">
              <a:buNone/>
              <a:defRPr sz="1772" b="1"/>
            </a:lvl9pPr>
          </a:lstStyle>
          <a:p>
            <a:pPr marL="0" lvl="0" indent="0" algn="l" defTabSz="1012789" rtl="0" eaLnBrk="1" latinLnBrk="0" hangingPunct="1">
              <a:lnSpc>
                <a:spcPct val="90000"/>
              </a:lnSpc>
              <a:spcBef>
                <a:spcPct val="0"/>
              </a:spcBef>
              <a:buFont typeface="Arial" panose="020B0604020202020204" pitchFamily="34" charset="0"/>
              <a:buNone/>
            </a:pPr>
            <a:r>
              <a:rPr lang="it-IT" dirty="0"/>
              <a:t>Modifica gli stili del testo dello schema</a:t>
            </a:r>
          </a:p>
        </p:txBody>
      </p:sp>
      <p:sp>
        <p:nvSpPr>
          <p:cNvPr id="6" name="Content Placeholder 5"/>
          <p:cNvSpPr>
            <a:spLocks noGrp="1"/>
          </p:cNvSpPr>
          <p:nvPr>
            <p:ph sz="quarter" idx="4"/>
          </p:nvPr>
        </p:nvSpPr>
        <p:spPr>
          <a:xfrm>
            <a:off x="5412731" y="3184453"/>
            <a:ext cx="4821082" cy="3671459"/>
          </a:xfrm>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Open Sans Light" panose="020B0306030504020204" pitchFamily="34" charset="0"/>
                <a:ea typeface="Open Sans Light" panose="020B0306030504020204" pitchFamily="34" charset="0"/>
                <a:cs typeface="Open Sans Light" panose="020B0306030504020204" pitchFamily="34" charset="0"/>
              </a:defRPr>
            </a:lvl2pPr>
            <a:lvl3pPr>
              <a:defRPr>
                <a:latin typeface="Open Sans Light" panose="020B0306030504020204" pitchFamily="34" charset="0"/>
                <a:ea typeface="Open Sans Light" panose="020B0306030504020204" pitchFamily="34" charset="0"/>
                <a:cs typeface="Open Sans Light" panose="020B0306030504020204" pitchFamily="34" charset="0"/>
              </a:defRPr>
            </a:lvl3pPr>
            <a:lvl4pPr>
              <a:defRPr>
                <a:latin typeface="Open Sans Light" panose="020B0306030504020204" pitchFamily="34" charset="0"/>
                <a:ea typeface="Open Sans Light" panose="020B0306030504020204" pitchFamily="34" charset="0"/>
                <a:cs typeface="Open Sans Light" panose="020B0306030504020204" pitchFamily="34" charset="0"/>
              </a:defRPr>
            </a:lvl4pPr>
            <a:lvl5pP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cxnSp>
        <p:nvCxnSpPr>
          <p:cNvPr id="11" name="Connettore diritto 10">
            <a:extLst>
              <a:ext uri="{FF2B5EF4-FFF2-40B4-BE49-F238E27FC236}">
                <a16:creationId xmlns:a16="http://schemas.microsoft.com/office/drawing/2014/main" id="{1B92C6EC-304F-4E30-94E0-A25E29130434}"/>
              </a:ext>
            </a:extLst>
          </p:cNvPr>
          <p:cNvCxnSpPr>
            <a:cxnSpLocks/>
          </p:cNvCxnSpPr>
          <p:nvPr userDrawn="1"/>
        </p:nvCxnSpPr>
        <p:spPr>
          <a:xfrm>
            <a:off x="469939" y="2271856"/>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2" name="Rettangolo 11">
            <a:extLst>
              <a:ext uri="{FF2B5EF4-FFF2-40B4-BE49-F238E27FC236}">
                <a16:creationId xmlns:a16="http://schemas.microsoft.com/office/drawing/2014/main" id="{F4D73752-4E45-4B86-BA3D-54B4DD6119EA}"/>
              </a:ext>
            </a:extLst>
          </p:cNvPr>
          <p:cNvSpPr/>
          <p:nvPr userDrawn="1"/>
        </p:nvSpPr>
        <p:spPr>
          <a:xfrm>
            <a:off x="7584949" y="7055608"/>
            <a:ext cx="2648864"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5" name="Footer Placeholder 4">
            <a:extLst>
              <a:ext uri="{FF2B5EF4-FFF2-40B4-BE49-F238E27FC236}">
                <a16:creationId xmlns:a16="http://schemas.microsoft.com/office/drawing/2014/main" id="{3CACD205-AE92-41ED-AF92-B85F95A8EE4F}"/>
              </a:ext>
            </a:extLst>
          </p:cNvPr>
          <p:cNvSpPr>
            <a:spLocks noGrp="1"/>
          </p:cNvSpPr>
          <p:nvPr>
            <p:ph type="ftr" sz="quarter" idx="11"/>
          </p:nvPr>
        </p:nvSpPr>
        <p:spPr>
          <a:xfrm>
            <a:off x="469939" y="705560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6" name="CasellaDiTesto 15">
            <a:extLst>
              <a:ext uri="{FF2B5EF4-FFF2-40B4-BE49-F238E27FC236}">
                <a16:creationId xmlns:a16="http://schemas.microsoft.com/office/drawing/2014/main" id="{CD63D8F0-FEEE-4BC4-8A5D-670D4587FF4A}"/>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3" name="Immagine 12">
            <a:extLst>
              <a:ext uri="{FF2B5EF4-FFF2-40B4-BE49-F238E27FC236}">
                <a16:creationId xmlns:a16="http://schemas.microsoft.com/office/drawing/2014/main" id="{E1933284-B7E4-4A84-972A-5A80F025186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69939" y="78088"/>
            <a:ext cx="3845817" cy="952502"/>
          </a:xfrm>
          <a:prstGeom prst="rect">
            <a:avLst/>
          </a:prstGeom>
        </p:spPr>
      </p:pic>
    </p:spTree>
    <p:extLst>
      <p:ext uri="{BB962C8B-B14F-4D97-AF65-F5344CB8AC3E}">
        <p14:creationId xmlns:p14="http://schemas.microsoft.com/office/powerpoint/2010/main" val="274899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322837" y="1076975"/>
            <a:ext cx="9885581" cy="1156309"/>
          </a:xfrm>
        </p:spPr>
        <p:txBody>
          <a:bodyPr>
            <a:noAutofit/>
          </a:bodyPr>
          <a:lstStyle>
            <a:lvl1pPr>
              <a:defRPr sz="40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 dello schema</a:t>
            </a:r>
            <a:endParaRPr lang="en-US" dirty="0"/>
          </a:p>
        </p:txBody>
      </p:sp>
      <p:cxnSp>
        <p:nvCxnSpPr>
          <p:cNvPr id="8" name="Connettore diritto 7">
            <a:extLst>
              <a:ext uri="{FF2B5EF4-FFF2-40B4-BE49-F238E27FC236}">
                <a16:creationId xmlns:a16="http://schemas.microsoft.com/office/drawing/2014/main" id="{2CD67838-3350-454C-AABE-A4C284D26F8D}"/>
              </a:ext>
            </a:extLst>
          </p:cNvPr>
          <p:cNvCxnSpPr>
            <a:cxnSpLocks/>
          </p:cNvCxnSpPr>
          <p:nvPr userDrawn="1"/>
        </p:nvCxnSpPr>
        <p:spPr>
          <a:xfrm>
            <a:off x="322837" y="2302951"/>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9" name="Rettangolo 8">
            <a:extLst>
              <a:ext uri="{FF2B5EF4-FFF2-40B4-BE49-F238E27FC236}">
                <a16:creationId xmlns:a16="http://schemas.microsoft.com/office/drawing/2014/main" id="{F4D73752-4E45-4B86-BA3D-54B4DD6119EA}"/>
              </a:ext>
            </a:extLst>
          </p:cNvPr>
          <p:cNvSpPr/>
          <p:nvPr userDrawn="1"/>
        </p:nvSpPr>
        <p:spPr>
          <a:xfrm>
            <a:off x="7651104" y="7035728"/>
            <a:ext cx="2722755"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2" name="Footer Placeholder 4">
            <a:extLst>
              <a:ext uri="{FF2B5EF4-FFF2-40B4-BE49-F238E27FC236}">
                <a16:creationId xmlns:a16="http://schemas.microsoft.com/office/drawing/2014/main" id="{9F7C56E6-F1D8-40F9-9699-3F26C4E13EBB}"/>
              </a:ext>
            </a:extLst>
          </p:cNvPr>
          <p:cNvSpPr>
            <a:spLocks noGrp="1"/>
          </p:cNvSpPr>
          <p:nvPr>
            <p:ph type="ftr" sz="quarter" idx="11"/>
          </p:nvPr>
        </p:nvSpPr>
        <p:spPr>
          <a:xfrm>
            <a:off x="571829" y="703572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3" name="CasellaDiTesto 12">
            <a:extLst>
              <a:ext uri="{FF2B5EF4-FFF2-40B4-BE49-F238E27FC236}">
                <a16:creationId xmlns:a16="http://schemas.microsoft.com/office/drawing/2014/main" id="{DA12C523-79BF-4A50-80F6-DC5C8FBB530F}"/>
              </a:ext>
            </a:extLst>
          </p:cNvPr>
          <p:cNvSpPr txBox="1"/>
          <p:nvPr userDrawn="1"/>
        </p:nvSpPr>
        <p:spPr>
          <a:xfrm>
            <a:off x="8745377" y="221643"/>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0" name="Immagine 9">
            <a:extLst>
              <a:ext uri="{FF2B5EF4-FFF2-40B4-BE49-F238E27FC236}">
                <a16:creationId xmlns:a16="http://schemas.microsoft.com/office/drawing/2014/main" id="{1A57562D-A59C-4B6B-844B-76A556AD1A7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8231" y="90085"/>
            <a:ext cx="3845817" cy="952502"/>
          </a:xfrm>
          <a:prstGeom prst="rect">
            <a:avLst/>
          </a:prstGeom>
        </p:spPr>
      </p:pic>
    </p:spTree>
    <p:extLst>
      <p:ext uri="{BB962C8B-B14F-4D97-AF65-F5344CB8AC3E}">
        <p14:creationId xmlns:p14="http://schemas.microsoft.com/office/powerpoint/2010/main" val="53963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cxnSp>
        <p:nvCxnSpPr>
          <p:cNvPr id="7" name="Connettore diritto 6">
            <a:extLst>
              <a:ext uri="{FF2B5EF4-FFF2-40B4-BE49-F238E27FC236}">
                <a16:creationId xmlns:a16="http://schemas.microsoft.com/office/drawing/2014/main" id="{A4485016-9BFF-48EC-9CE7-22B77EDD3E30}"/>
              </a:ext>
            </a:extLst>
          </p:cNvPr>
          <p:cNvCxnSpPr>
            <a:cxnSpLocks/>
          </p:cNvCxnSpPr>
          <p:nvPr userDrawn="1"/>
        </p:nvCxnSpPr>
        <p:spPr>
          <a:xfrm>
            <a:off x="609600" y="1120327"/>
            <a:ext cx="9885582"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id="{F4D73752-4E45-4B86-BA3D-54B4DD6119EA}"/>
              </a:ext>
            </a:extLst>
          </p:cNvPr>
          <p:cNvSpPr/>
          <p:nvPr userDrawn="1"/>
        </p:nvSpPr>
        <p:spPr>
          <a:xfrm>
            <a:off x="7673495" y="7043792"/>
            <a:ext cx="2408718"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1" name="Footer Placeholder 4">
            <a:extLst>
              <a:ext uri="{FF2B5EF4-FFF2-40B4-BE49-F238E27FC236}">
                <a16:creationId xmlns:a16="http://schemas.microsoft.com/office/drawing/2014/main" id="{2548949E-FF3D-432C-85FE-767BD47E023F}"/>
              </a:ext>
            </a:extLst>
          </p:cNvPr>
          <p:cNvSpPr>
            <a:spLocks noGrp="1"/>
          </p:cNvSpPr>
          <p:nvPr>
            <p:ph type="ftr" sz="quarter" idx="11"/>
          </p:nvPr>
        </p:nvSpPr>
        <p:spPr>
          <a:xfrm>
            <a:off x="609600" y="7039288"/>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2" name="CasellaDiTesto 11">
            <a:extLst>
              <a:ext uri="{FF2B5EF4-FFF2-40B4-BE49-F238E27FC236}">
                <a16:creationId xmlns:a16="http://schemas.microsoft.com/office/drawing/2014/main" id="{4176AFAE-A177-47EA-91A7-5FB9E7A2C2D6}"/>
              </a:ext>
            </a:extLst>
          </p:cNvPr>
          <p:cNvSpPr txBox="1"/>
          <p:nvPr userDrawn="1"/>
        </p:nvSpPr>
        <p:spPr>
          <a:xfrm>
            <a:off x="8522208" y="231648"/>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9" name="Immagine 8">
            <a:extLst>
              <a:ext uri="{FF2B5EF4-FFF2-40B4-BE49-F238E27FC236}">
                <a16:creationId xmlns:a16="http://schemas.microsoft.com/office/drawing/2014/main" id="{06558E0D-24B7-42A4-A9C6-15FACC2661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09600" y="78562"/>
            <a:ext cx="3845817" cy="952502"/>
          </a:xfrm>
          <a:prstGeom prst="rect">
            <a:avLst/>
          </a:prstGeom>
        </p:spPr>
      </p:pic>
    </p:spTree>
    <p:extLst>
      <p:ext uri="{BB962C8B-B14F-4D97-AF65-F5344CB8AC3E}">
        <p14:creationId xmlns:p14="http://schemas.microsoft.com/office/powerpoint/2010/main" val="193199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3115" y="2246290"/>
            <a:ext cx="4043708" cy="1460073"/>
          </a:xfrm>
        </p:spPr>
        <p:txBody>
          <a:bodyPr anchor="b">
            <a:noAutofit/>
          </a:bodyPr>
          <a:lstStyle>
            <a:lvl1pPr>
              <a:defRPr sz="3200">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a:t>
            </a:r>
            <a:endParaRPr lang="en-US" dirty="0"/>
          </a:p>
        </p:txBody>
      </p:sp>
      <p:sp>
        <p:nvSpPr>
          <p:cNvPr id="3" name="Content Placeholder 2"/>
          <p:cNvSpPr>
            <a:spLocks noGrp="1"/>
          </p:cNvSpPr>
          <p:nvPr>
            <p:ph idx="1"/>
          </p:nvPr>
        </p:nvSpPr>
        <p:spPr>
          <a:xfrm>
            <a:off x="4545413" y="582705"/>
            <a:ext cx="5412730" cy="6222659"/>
          </a:xfrm>
        </p:spPr>
        <p:txBody>
          <a:bodyPr/>
          <a:lstStyle>
            <a:lvl1pPr>
              <a:defRPr sz="3544">
                <a:latin typeface="Open Sans Light" panose="020B0306030504020204" pitchFamily="34" charset="0"/>
                <a:ea typeface="Open Sans Light" panose="020B0306030504020204" pitchFamily="34" charset="0"/>
                <a:cs typeface="Open Sans Light" panose="020B0306030504020204" pitchFamily="34" charset="0"/>
              </a:defRPr>
            </a:lvl1pPr>
            <a:lvl2pPr>
              <a:defRPr sz="3101">
                <a:latin typeface="Open Sans Light" panose="020B0306030504020204" pitchFamily="34" charset="0"/>
                <a:ea typeface="Open Sans Light" panose="020B0306030504020204" pitchFamily="34" charset="0"/>
                <a:cs typeface="Open Sans Light" panose="020B0306030504020204" pitchFamily="34" charset="0"/>
              </a:defRPr>
            </a:lvl2pPr>
            <a:lvl3pPr>
              <a:defRPr sz="2658">
                <a:latin typeface="Open Sans Light" panose="020B0306030504020204" pitchFamily="34" charset="0"/>
                <a:ea typeface="Open Sans Light" panose="020B0306030504020204" pitchFamily="34" charset="0"/>
                <a:cs typeface="Open Sans Light" panose="020B0306030504020204" pitchFamily="34" charset="0"/>
              </a:defRPr>
            </a:lvl3pPr>
            <a:lvl4pPr>
              <a:defRPr sz="2215">
                <a:latin typeface="Open Sans Light" panose="020B0306030504020204" pitchFamily="34" charset="0"/>
                <a:ea typeface="Open Sans Light" panose="020B0306030504020204" pitchFamily="34" charset="0"/>
                <a:cs typeface="Open Sans Light" panose="020B0306030504020204" pitchFamily="34" charset="0"/>
              </a:defRPr>
            </a:lvl4pPr>
            <a:lvl5pPr>
              <a:defRPr sz="2215">
                <a:latin typeface="Open Sans Light" panose="020B0306030504020204" pitchFamily="34" charset="0"/>
                <a:ea typeface="Open Sans Light" panose="020B0306030504020204" pitchFamily="34" charset="0"/>
                <a:cs typeface="Open Sans Light" panose="020B0306030504020204" pitchFamily="34" charset="0"/>
              </a:defRPr>
            </a:lvl5pPr>
            <a:lvl6pPr>
              <a:defRPr sz="2215"/>
            </a:lvl6pPr>
            <a:lvl7pPr>
              <a:defRPr sz="2215"/>
            </a:lvl7pPr>
            <a:lvl8pPr>
              <a:defRPr sz="2215"/>
            </a:lvl8pPr>
            <a:lvl9pPr>
              <a:defRPr sz="2215"/>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Text Placeholder 3"/>
          <p:cNvSpPr>
            <a:spLocks noGrp="1"/>
          </p:cNvSpPr>
          <p:nvPr>
            <p:ph type="body" sz="half" idx="2"/>
          </p:nvPr>
        </p:nvSpPr>
        <p:spPr>
          <a:xfrm>
            <a:off x="403117" y="3706362"/>
            <a:ext cx="4043706" cy="3099001"/>
          </a:xfrm>
        </p:spPr>
        <p:txBody>
          <a:bodyPr/>
          <a:lstStyle>
            <a:lvl1pPr marL="0" indent="0">
              <a:buNone/>
              <a:defRPr sz="1772">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1551"/>
            </a:lvl2pPr>
            <a:lvl3pPr marL="1012789" indent="0">
              <a:buNone/>
              <a:defRPr sz="1329"/>
            </a:lvl3pPr>
            <a:lvl4pPr marL="1519184" indent="0">
              <a:buNone/>
              <a:defRPr sz="1108"/>
            </a:lvl4pPr>
            <a:lvl5pPr marL="2025579" indent="0">
              <a:buNone/>
              <a:defRPr sz="1108"/>
            </a:lvl5pPr>
            <a:lvl6pPr marL="2531974" indent="0">
              <a:buNone/>
              <a:defRPr sz="1108"/>
            </a:lvl6pPr>
            <a:lvl7pPr marL="3038368" indent="0">
              <a:buNone/>
              <a:defRPr sz="1108"/>
            </a:lvl7pPr>
            <a:lvl8pPr marL="3544763" indent="0">
              <a:buNone/>
              <a:defRPr sz="1108"/>
            </a:lvl8pPr>
            <a:lvl9pPr marL="4051158" indent="0">
              <a:buNone/>
              <a:defRPr sz="1108"/>
            </a:lvl9pPr>
          </a:lstStyle>
          <a:p>
            <a:pPr lvl="0"/>
            <a:r>
              <a:rPr lang="it-IT" dirty="0"/>
              <a:t>Modifica gli stili del testo dello schema</a:t>
            </a:r>
          </a:p>
        </p:txBody>
      </p:sp>
      <p:cxnSp>
        <p:nvCxnSpPr>
          <p:cNvPr id="9" name="Connettore diritto 8">
            <a:extLst>
              <a:ext uri="{FF2B5EF4-FFF2-40B4-BE49-F238E27FC236}">
                <a16:creationId xmlns:a16="http://schemas.microsoft.com/office/drawing/2014/main" id="{C8802ADC-B363-4C4D-A9C5-C49B4D55B707}"/>
              </a:ext>
            </a:extLst>
          </p:cNvPr>
          <p:cNvCxnSpPr>
            <a:cxnSpLocks/>
          </p:cNvCxnSpPr>
          <p:nvPr userDrawn="1"/>
        </p:nvCxnSpPr>
        <p:spPr>
          <a:xfrm>
            <a:off x="403117" y="2246290"/>
            <a:ext cx="4043707"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F4D73752-4E45-4B86-BA3D-54B4DD6119EA}"/>
              </a:ext>
            </a:extLst>
          </p:cNvPr>
          <p:cNvSpPr/>
          <p:nvPr userDrawn="1"/>
        </p:nvSpPr>
        <p:spPr>
          <a:xfrm>
            <a:off x="7527518" y="7062841"/>
            <a:ext cx="2602682"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3" name="Footer Placeholder 4">
            <a:extLst>
              <a:ext uri="{FF2B5EF4-FFF2-40B4-BE49-F238E27FC236}">
                <a16:creationId xmlns:a16="http://schemas.microsoft.com/office/drawing/2014/main" id="{F56B5475-0AE4-4584-9A58-9844C7E8757F}"/>
              </a:ext>
            </a:extLst>
          </p:cNvPr>
          <p:cNvSpPr>
            <a:spLocks noGrp="1"/>
          </p:cNvSpPr>
          <p:nvPr>
            <p:ph type="ftr" sz="quarter" idx="11"/>
          </p:nvPr>
        </p:nvSpPr>
        <p:spPr>
          <a:xfrm>
            <a:off x="403117" y="7062841"/>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4" name="CasellaDiTesto 13">
            <a:extLst>
              <a:ext uri="{FF2B5EF4-FFF2-40B4-BE49-F238E27FC236}">
                <a16:creationId xmlns:a16="http://schemas.microsoft.com/office/drawing/2014/main" id="{2D80246F-174D-4173-B0AE-19C9A9672839}"/>
              </a:ext>
            </a:extLst>
          </p:cNvPr>
          <p:cNvSpPr txBox="1"/>
          <p:nvPr userDrawn="1"/>
        </p:nvSpPr>
        <p:spPr>
          <a:xfrm>
            <a:off x="1525757" y="1232344"/>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1" name="Immagine 10">
            <a:extLst>
              <a:ext uri="{FF2B5EF4-FFF2-40B4-BE49-F238E27FC236}">
                <a16:creationId xmlns:a16="http://schemas.microsoft.com/office/drawing/2014/main" id="{973058FF-891C-42C5-A3A9-5233C776E75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85266" y="106454"/>
            <a:ext cx="3845817" cy="952502"/>
          </a:xfrm>
          <a:prstGeom prst="rect">
            <a:avLst/>
          </a:prstGeom>
        </p:spPr>
      </p:pic>
    </p:spTree>
    <p:extLst>
      <p:ext uri="{BB962C8B-B14F-4D97-AF65-F5344CB8AC3E}">
        <p14:creationId xmlns:p14="http://schemas.microsoft.com/office/powerpoint/2010/main" val="170152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10290" y="2353063"/>
            <a:ext cx="3874045" cy="1542286"/>
          </a:xfrm>
        </p:spPr>
        <p:txBody>
          <a:bodyPr anchor="b"/>
          <a:lstStyle>
            <a:lvl1pPr>
              <a:defRPr sz="3544">
                <a:latin typeface="Open Sans Bold" panose="020B0806030504020204" pitchFamily="34" charset="0"/>
                <a:ea typeface="Open Sans Bold" panose="020B0806030504020204" pitchFamily="34" charset="0"/>
                <a:cs typeface="Open Sans Bold" panose="020B0806030504020204" pitchFamily="34" charset="0"/>
              </a:defRPr>
            </a:lvl1pPr>
          </a:lstStyle>
          <a:p>
            <a:r>
              <a:rPr lang="it-IT" dirty="0"/>
              <a:t>Fare clic per modificare lo stile del titolo</a:t>
            </a:r>
            <a:endParaRPr lang="en-US" dirty="0"/>
          </a:p>
        </p:txBody>
      </p:sp>
      <p:sp>
        <p:nvSpPr>
          <p:cNvPr id="3" name="Picture Placeholder 2"/>
          <p:cNvSpPr>
            <a:spLocks noGrp="1" noChangeAspect="1"/>
          </p:cNvSpPr>
          <p:nvPr>
            <p:ph type="pic" idx="1"/>
          </p:nvPr>
        </p:nvSpPr>
        <p:spPr>
          <a:xfrm>
            <a:off x="4545413" y="593906"/>
            <a:ext cx="5412730" cy="6169740"/>
          </a:xfrm>
        </p:spPr>
        <p:txBody>
          <a:bodyPr anchor="t"/>
          <a:lstStyle>
            <a:lvl1pPr marL="0" indent="0">
              <a:buNone/>
              <a:defRPr sz="3544">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3101"/>
            </a:lvl2pPr>
            <a:lvl3pPr marL="1012789" indent="0">
              <a:buNone/>
              <a:defRPr sz="2658"/>
            </a:lvl3pPr>
            <a:lvl4pPr marL="1519184" indent="0">
              <a:buNone/>
              <a:defRPr sz="2215"/>
            </a:lvl4pPr>
            <a:lvl5pPr marL="2025579" indent="0">
              <a:buNone/>
              <a:defRPr sz="2215"/>
            </a:lvl5pPr>
            <a:lvl6pPr marL="2531974" indent="0">
              <a:buNone/>
              <a:defRPr sz="2215"/>
            </a:lvl6pPr>
            <a:lvl7pPr marL="3038368" indent="0">
              <a:buNone/>
              <a:defRPr sz="2215"/>
            </a:lvl7pPr>
            <a:lvl8pPr marL="3544763" indent="0">
              <a:buNone/>
              <a:defRPr sz="2215"/>
            </a:lvl8pPr>
            <a:lvl9pPr marL="4051158" indent="0">
              <a:buNone/>
              <a:defRPr sz="2215"/>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510291" y="3938130"/>
            <a:ext cx="3874046" cy="2863775"/>
          </a:xfrm>
        </p:spPr>
        <p:txBody>
          <a:bodyPr/>
          <a:lstStyle>
            <a:lvl1pPr marL="0" indent="0">
              <a:buNone/>
              <a:defRPr sz="1772">
                <a:latin typeface="Open Sans Light" panose="020B0306030504020204" pitchFamily="34" charset="0"/>
                <a:ea typeface="Open Sans Light" panose="020B0306030504020204" pitchFamily="34" charset="0"/>
                <a:cs typeface="Open Sans Light" panose="020B0306030504020204" pitchFamily="34" charset="0"/>
              </a:defRPr>
            </a:lvl1pPr>
            <a:lvl2pPr marL="506395" indent="0">
              <a:buNone/>
              <a:defRPr sz="1551"/>
            </a:lvl2pPr>
            <a:lvl3pPr marL="1012789" indent="0">
              <a:buNone/>
              <a:defRPr sz="1329"/>
            </a:lvl3pPr>
            <a:lvl4pPr marL="1519184" indent="0">
              <a:buNone/>
              <a:defRPr sz="1108"/>
            </a:lvl4pPr>
            <a:lvl5pPr marL="2025579" indent="0">
              <a:buNone/>
              <a:defRPr sz="1108"/>
            </a:lvl5pPr>
            <a:lvl6pPr marL="2531974" indent="0">
              <a:buNone/>
              <a:defRPr sz="1108"/>
            </a:lvl6pPr>
            <a:lvl7pPr marL="3038368" indent="0">
              <a:buNone/>
              <a:defRPr sz="1108"/>
            </a:lvl7pPr>
            <a:lvl8pPr marL="3544763" indent="0">
              <a:buNone/>
              <a:defRPr sz="1108"/>
            </a:lvl8pPr>
            <a:lvl9pPr marL="4051158" indent="0">
              <a:buNone/>
              <a:defRPr sz="1108"/>
            </a:lvl9pPr>
          </a:lstStyle>
          <a:p>
            <a:pPr lvl="0"/>
            <a:r>
              <a:rPr lang="it-IT" dirty="0"/>
              <a:t>Modifica gli stili del testo dello schema</a:t>
            </a:r>
          </a:p>
        </p:txBody>
      </p:sp>
      <p:cxnSp>
        <p:nvCxnSpPr>
          <p:cNvPr id="10" name="Connettore diritto 9">
            <a:extLst>
              <a:ext uri="{FF2B5EF4-FFF2-40B4-BE49-F238E27FC236}">
                <a16:creationId xmlns:a16="http://schemas.microsoft.com/office/drawing/2014/main" id="{4D098742-F37C-4158-A432-4C9E9FEE0B33}"/>
              </a:ext>
            </a:extLst>
          </p:cNvPr>
          <p:cNvCxnSpPr>
            <a:cxnSpLocks/>
          </p:cNvCxnSpPr>
          <p:nvPr userDrawn="1"/>
        </p:nvCxnSpPr>
        <p:spPr>
          <a:xfrm>
            <a:off x="510291" y="2234740"/>
            <a:ext cx="3874047" cy="0"/>
          </a:xfrm>
          <a:prstGeom prst="line">
            <a:avLst/>
          </a:prstGeom>
          <a:ln w="38100">
            <a:solidFill>
              <a:srgbClr val="98C222"/>
            </a:solidFill>
          </a:ln>
        </p:spPr>
        <p:style>
          <a:lnRef idx="1">
            <a:schemeClr val="accent1"/>
          </a:lnRef>
          <a:fillRef idx="0">
            <a:schemeClr val="accent1"/>
          </a:fillRef>
          <a:effectRef idx="0">
            <a:schemeClr val="accent1"/>
          </a:effectRef>
          <a:fontRef idx="minor">
            <a:schemeClr val="tx1"/>
          </a:fontRef>
        </p:style>
      </p:cxnSp>
      <p:sp>
        <p:nvSpPr>
          <p:cNvPr id="11" name="Rettangolo 10">
            <a:extLst>
              <a:ext uri="{FF2B5EF4-FFF2-40B4-BE49-F238E27FC236}">
                <a16:creationId xmlns:a16="http://schemas.microsoft.com/office/drawing/2014/main" id="{F4D73752-4E45-4B86-BA3D-54B4DD6119EA}"/>
              </a:ext>
            </a:extLst>
          </p:cNvPr>
          <p:cNvSpPr/>
          <p:nvPr userDrawn="1"/>
        </p:nvSpPr>
        <p:spPr>
          <a:xfrm>
            <a:off x="7557373" y="7002282"/>
            <a:ext cx="2773189" cy="461665"/>
          </a:xfrm>
          <a:prstGeom prst="rect">
            <a:avLst/>
          </a:prstGeom>
        </p:spPr>
        <p:txBody>
          <a:bodyPr wrap="square">
            <a:spAutoFit/>
          </a:bodyPr>
          <a:lstStyle/>
          <a:p>
            <a:r>
              <a:rPr lang="it-IT" sz="800" b="0" i="0" u="none" strike="noStrike" baseline="0" dirty="0">
                <a:solidFill>
                  <a:srgbClr val="003399"/>
                </a:solidFill>
                <a:latin typeface="Montserrat Regular"/>
              </a:rPr>
              <a:t>La cooperazione al cuore del Mediterraneo</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rPr>
              <a:t>La coopération au cœur de la Méditerranée</a:t>
            </a:r>
            <a:endParaRPr lang="en-GB" sz="800" i="1" dirty="0">
              <a:solidFill>
                <a:srgbClr val="003399"/>
              </a:solidFill>
              <a:effectLst/>
              <a:latin typeface="Montserrat" panose="00000500000000000000" pitchFamily="50" charset="0"/>
              <a:ea typeface="Calibri" panose="020F0502020204030204" pitchFamily="34" charset="0"/>
              <a:cs typeface="Arial" panose="020B0604020202020204" pitchFamily="34" charset="0"/>
            </a:endParaRPr>
          </a:p>
          <a:p>
            <a:r>
              <a:rPr lang="it-IT" sz="800" b="0" i="0" u="none" strike="noStrike" baseline="0" dirty="0">
                <a:solidFill>
                  <a:srgbClr val="003399"/>
                </a:solidFill>
                <a:latin typeface="Montserrat Regular"/>
              </a:rPr>
              <a:t> </a:t>
            </a:r>
            <a:endParaRPr lang="en-GB" sz="800" dirty="0">
              <a:solidFill>
                <a:srgbClr val="003399"/>
              </a:solidFill>
              <a:latin typeface="Montserrat Regular"/>
            </a:endParaRPr>
          </a:p>
        </p:txBody>
      </p:sp>
      <p:sp>
        <p:nvSpPr>
          <p:cNvPr id="14" name="Footer Placeholder 4">
            <a:extLst>
              <a:ext uri="{FF2B5EF4-FFF2-40B4-BE49-F238E27FC236}">
                <a16:creationId xmlns:a16="http://schemas.microsoft.com/office/drawing/2014/main" id="{0A165585-1A1C-4A7B-8DE0-DCCB13A9F90D}"/>
              </a:ext>
            </a:extLst>
          </p:cNvPr>
          <p:cNvSpPr>
            <a:spLocks noGrp="1"/>
          </p:cNvSpPr>
          <p:nvPr>
            <p:ph type="ftr" sz="quarter" idx="11"/>
          </p:nvPr>
        </p:nvSpPr>
        <p:spPr>
          <a:xfrm>
            <a:off x="510290" y="7004647"/>
            <a:ext cx="6890327" cy="404427"/>
          </a:xfrm>
        </p:spPr>
        <p:txBody>
          <a:bodyPr/>
          <a:lstStyle>
            <a:lvl1pPr>
              <a:defRPr>
                <a:latin typeface="Open Sans Bold" panose="020B0806030504020204" pitchFamily="34" charset="0"/>
                <a:ea typeface="Open Sans Bold" panose="020B0806030504020204" pitchFamily="34" charset="0"/>
                <a:cs typeface="Open Sans Bold" panose="020B0806030504020204" pitchFamily="34" charset="0"/>
              </a:defRPr>
            </a:lvl1pPr>
          </a:lstStyle>
          <a:p>
            <a:r>
              <a:rPr lang="en-GB" dirty="0"/>
              <a:t>XXXXXXXXXXXXXXXXXXXXX- XXXXXXXXXXXXXXXXXXXXXXXXXXXX</a:t>
            </a:r>
          </a:p>
        </p:txBody>
      </p:sp>
      <p:sp>
        <p:nvSpPr>
          <p:cNvPr id="15" name="CasellaDiTesto 14">
            <a:extLst>
              <a:ext uri="{FF2B5EF4-FFF2-40B4-BE49-F238E27FC236}">
                <a16:creationId xmlns:a16="http://schemas.microsoft.com/office/drawing/2014/main" id="{7ACD79D6-AB62-4035-B56D-AFEA7A8F4F0C}"/>
              </a:ext>
            </a:extLst>
          </p:cNvPr>
          <p:cNvSpPr txBox="1"/>
          <p:nvPr userDrawn="1"/>
        </p:nvSpPr>
        <p:spPr>
          <a:xfrm>
            <a:off x="1727256" y="1360263"/>
            <a:ext cx="1440111" cy="646331"/>
          </a:xfrm>
          <a:prstGeom prst="rect">
            <a:avLst/>
          </a:prstGeom>
          <a:noFill/>
          <a:ln>
            <a:solidFill>
              <a:srgbClr val="003399"/>
            </a:solidFill>
          </a:ln>
        </p:spPr>
        <p:txBody>
          <a:bodyPr wrap="square" rtlCol="0">
            <a:spAutoFit/>
          </a:bodyPr>
          <a:lstStyle/>
          <a:p>
            <a:r>
              <a:rPr lang="it-IT" dirty="0"/>
              <a:t>LOGO Istituzione </a:t>
            </a:r>
            <a:endParaRPr lang="en-GB" dirty="0"/>
          </a:p>
        </p:txBody>
      </p:sp>
      <p:pic>
        <p:nvPicPr>
          <p:cNvPr id="12" name="Immagine 11">
            <a:extLst>
              <a:ext uri="{FF2B5EF4-FFF2-40B4-BE49-F238E27FC236}">
                <a16:creationId xmlns:a16="http://schemas.microsoft.com/office/drawing/2014/main" id="{E0AEBF2F-8C27-46BB-8DD3-8E3485B05F6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10290" y="55100"/>
            <a:ext cx="3845817" cy="952502"/>
          </a:xfrm>
          <a:prstGeom prst="rect">
            <a:avLst/>
          </a:prstGeom>
        </p:spPr>
      </p:pic>
    </p:spTree>
    <p:extLst>
      <p:ext uri="{BB962C8B-B14F-4D97-AF65-F5344CB8AC3E}">
        <p14:creationId xmlns:p14="http://schemas.microsoft.com/office/powerpoint/2010/main" val="3962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7830" y="404428"/>
            <a:ext cx="5919750" cy="1898520"/>
          </a:xfrm>
          <a:prstGeom prst="rect">
            <a:avLst/>
          </a:prstGeom>
        </p:spPr>
        <p:txBody>
          <a:bodyPr vert="horz" lIns="91440" tIns="45720" rIns="91440" bIns="45720" rtlCol="0" anchor="ctr">
            <a:noAutofit/>
          </a:body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592072" y="2434441"/>
            <a:ext cx="9795510" cy="4407403"/>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735062" y="7040542"/>
            <a:ext cx="2405658" cy="404427"/>
          </a:xfrm>
          <a:prstGeom prst="rect">
            <a:avLst/>
          </a:prstGeom>
        </p:spPr>
        <p:txBody>
          <a:bodyPr vert="horz" lIns="91440" tIns="45720" rIns="91440" bIns="45720" rtlCol="0" anchor="ctr"/>
          <a:lstStyle>
            <a:lvl1pPr algn="l">
              <a:defRPr sz="1329">
                <a:solidFill>
                  <a:schemeClr val="tx1">
                    <a:tint val="75000"/>
                  </a:schemeClr>
                </a:solidFill>
              </a:defRPr>
            </a:lvl1pPr>
          </a:lstStyle>
          <a:p>
            <a:fld id="{CCFBD956-0EB4-4539-AA1F-16FFB0A4DA82}" type="datetimeFigureOut">
              <a:rPr lang="en-GB" smtClean="0"/>
              <a:t>02/07/2021</a:t>
            </a:fld>
            <a:endParaRPr lang="en-GB"/>
          </a:p>
        </p:txBody>
      </p:sp>
      <p:sp>
        <p:nvSpPr>
          <p:cNvPr id="5" name="Footer Placeholder 4"/>
          <p:cNvSpPr>
            <a:spLocks noGrp="1"/>
          </p:cNvSpPr>
          <p:nvPr>
            <p:ph type="ftr" sz="quarter" idx="3"/>
          </p:nvPr>
        </p:nvSpPr>
        <p:spPr>
          <a:xfrm>
            <a:off x="3541663" y="7040542"/>
            <a:ext cx="3608487" cy="404427"/>
          </a:xfrm>
          <a:prstGeom prst="rect">
            <a:avLst/>
          </a:prstGeom>
        </p:spPr>
        <p:txBody>
          <a:bodyPr vert="horz" lIns="91440" tIns="45720" rIns="91440" bIns="45720" rtlCol="0" anchor="ctr"/>
          <a:lstStyle>
            <a:lvl1pPr algn="ctr">
              <a:defRPr sz="132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40542"/>
            <a:ext cx="2405658" cy="404427"/>
          </a:xfrm>
          <a:prstGeom prst="rect">
            <a:avLst/>
          </a:prstGeom>
        </p:spPr>
        <p:txBody>
          <a:bodyPr vert="horz" lIns="91440" tIns="45720" rIns="91440" bIns="45720" rtlCol="0" anchor="ctr"/>
          <a:lstStyle>
            <a:lvl1pPr algn="r">
              <a:defRPr sz="1329">
                <a:solidFill>
                  <a:schemeClr val="tx1">
                    <a:tint val="75000"/>
                  </a:schemeClr>
                </a:solidFill>
              </a:defRPr>
            </a:lvl1pPr>
          </a:lstStyle>
          <a:p>
            <a:fld id="{1A750809-CD1F-471D-95F5-3B98F76CEDA8}" type="slidenum">
              <a:rPr lang="en-GB" smtClean="0"/>
              <a:t>‹N°›</a:t>
            </a:fld>
            <a:endParaRPr lang="en-GB"/>
          </a:p>
        </p:txBody>
      </p:sp>
      <p:cxnSp>
        <p:nvCxnSpPr>
          <p:cNvPr id="9" name="Connettore diritto 8">
            <a:extLst>
              <a:ext uri="{FF2B5EF4-FFF2-40B4-BE49-F238E27FC236}">
                <a16:creationId xmlns:a16="http://schemas.microsoft.com/office/drawing/2014/main" id="{13835D05-4576-473F-BD3E-0652E7DA73BA}"/>
              </a:ext>
            </a:extLst>
          </p:cNvPr>
          <p:cNvCxnSpPr>
            <a:cxnSpLocks/>
          </p:cNvCxnSpPr>
          <p:nvPr userDrawn="1"/>
        </p:nvCxnSpPr>
        <p:spPr>
          <a:xfrm>
            <a:off x="0" y="0"/>
            <a:ext cx="0" cy="7596188"/>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EE381930-C8F1-46CD-BECB-E3301AD45E4E}"/>
              </a:ext>
            </a:extLst>
          </p:cNvPr>
          <p:cNvCxnSpPr>
            <a:cxnSpLocks/>
          </p:cNvCxnSpPr>
          <p:nvPr userDrawn="1"/>
        </p:nvCxnSpPr>
        <p:spPr>
          <a:xfrm>
            <a:off x="10691813" y="0"/>
            <a:ext cx="0" cy="7596188"/>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7489D839-DFCF-4061-9CB6-9DA219EBC9C9}"/>
              </a:ext>
            </a:extLst>
          </p:cNvPr>
          <p:cNvCxnSpPr>
            <a:cxnSpLocks/>
          </p:cNvCxnSpPr>
          <p:nvPr userDrawn="1"/>
        </p:nvCxnSpPr>
        <p:spPr>
          <a:xfrm flipH="1">
            <a:off x="1" y="19112"/>
            <a:ext cx="10691812" cy="0"/>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09C83577-1D1C-4A33-AF25-632639709858}"/>
              </a:ext>
            </a:extLst>
          </p:cNvPr>
          <p:cNvCxnSpPr>
            <a:cxnSpLocks/>
          </p:cNvCxnSpPr>
          <p:nvPr userDrawn="1"/>
        </p:nvCxnSpPr>
        <p:spPr>
          <a:xfrm flipH="1">
            <a:off x="-39926" y="7576458"/>
            <a:ext cx="10731739" cy="0"/>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10737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Lst>
  <p:txStyles>
    <p:titleStyle>
      <a:lvl1pPr algn="l" defTabSz="1012789" rtl="0" eaLnBrk="1" latinLnBrk="0" hangingPunct="1">
        <a:lnSpc>
          <a:spcPct val="90000"/>
        </a:lnSpc>
        <a:spcBef>
          <a:spcPct val="0"/>
        </a:spcBef>
        <a:buNone/>
        <a:defRPr sz="40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p:titleStyle>
    <p:bodyStyle>
      <a:lvl1pPr marL="253197" indent="-253197" algn="l" defTabSz="1012789" rtl="0" eaLnBrk="1" latinLnBrk="0" hangingPunct="1">
        <a:lnSpc>
          <a:spcPct val="90000"/>
        </a:lnSpc>
        <a:spcBef>
          <a:spcPts val="1108"/>
        </a:spcBef>
        <a:buFont typeface="Arial" panose="020B0604020202020204" pitchFamily="34" charset="0"/>
        <a:buChar char="•"/>
        <a:defRPr sz="3101"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759592" indent="-253197" algn="l" defTabSz="1012789" rtl="0" eaLnBrk="1" latinLnBrk="0" hangingPunct="1">
        <a:lnSpc>
          <a:spcPct val="90000"/>
        </a:lnSpc>
        <a:spcBef>
          <a:spcPts val="554"/>
        </a:spcBef>
        <a:buFont typeface="Arial" panose="020B0604020202020204" pitchFamily="34" charset="0"/>
        <a:buChar char="•"/>
        <a:defRPr sz="2658"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265987" indent="-253197" algn="l" defTabSz="1012789" rtl="0" eaLnBrk="1" latinLnBrk="0" hangingPunct="1">
        <a:lnSpc>
          <a:spcPct val="90000"/>
        </a:lnSpc>
        <a:spcBef>
          <a:spcPts val="554"/>
        </a:spcBef>
        <a:buFont typeface="Arial" panose="020B0604020202020204" pitchFamily="34" charset="0"/>
        <a:buChar char="•"/>
        <a:defRPr sz="2215"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772382"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278776"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785171"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6pPr>
      <a:lvl7pPr marL="3291566"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7pPr>
      <a:lvl8pPr marL="3797960"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8pPr>
      <a:lvl9pPr marL="4304355"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9pPr>
    </p:bodyStyle>
    <p:otherStyle>
      <a:defPPr>
        <a:defRPr lang="en-US"/>
      </a:defPPr>
      <a:lvl1pPr marL="0" algn="l" defTabSz="1012789" rtl="0" eaLnBrk="1" latinLnBrk="0" hangingPunct="1">
        <a:defRPr sz="1994" kern="1200">
          <a:solidFill>
            <a:schemeClr val="tx1"/>
          </a:solidFill>
          <a:latin typeface="+mn-lt"/>
          <a:ea typeface="+mn-ea"/>
          <a:cs typeface="+mn-cs"/>
        </a:defRPr>
      </a:lvl1pPr>
      <a:lvl2pPr marL="506395" algn="l" defTabSz="1012789" rtl="0" eaLnBrk="1" latinLnBrk="0" hangingPunct="1">
        <a:defRPr sz="1994" kern="1200">
          <a:solidFill>
            <a:schemeClr val="tx1"/>
          </a:solidFill>
          <a:latin typeface="+mn-lt"/>
          <a:ea typeface="+mn-ea"/>
          <a:cs typeface="+mn-cs"/>
        </a:defRPr>
      </a:lvl2pPr>
      <a:lvl3pPr marL="1012789" algn="l" defTabSz="1012789" rtl="0" eaLnBrk="1" latinLnBrk="0" hangingPunct="1">
        <a:defRPr sz="1994" kern="1200">
          <a:solidFill>
            <a:schemeClr val="tx1"/>
          </a:solidFill>
          <a:latin typeface="+mn-lt"/>
          <a:ea typeface="+mn-ea"/>
          <a:cs typeface="+mn-cs"/>
        </a:defRPr>
      </a:lvl3pPr>
      <a:lvl4pPr marL="1519184" algn="l" defTabSz="1012789" rtl="0" eaLnBrk="1" latinLnBrk="0" hangingPunct="1">
        <a:defRPr sz="1994" kern="1200">
          <a:solidFill>
            <a:schemeClr val="tx1"/>
          </a:solidFill>
          <a:latin typeface="+mn-lt"/>
          <a:ea typeface="+mn-ea"/>
          <a:cs typeface="+mn-cs"/>
        </a:defRPr>
      </a:lvl4pPr>
      <a:lvl5pPr marL="2025579" algn="l" defTabSz="1012789" rtl="0" eaLnBrk="1" latinLnBrk="0" hangingPunct="1">
        <a:defRPr sz="1994" kern="1200">
          <a:solidFill>
            <a:schemeClr val="tx1"/>
          </a:solidFill>
          <a:latin typeface="+mn-lt"/>
          <a:ea typeface="+mn-ea"/>
          <a:cs typeface="+mn-cs"/>
        </a:defRPr>
      </a:lvl5pPr>
      <a:lvl6pPr marL="2531974" algn="l" defTabSz="1012789" rtl="0" eaLnBrk="1" latinLnBrk="0" hangingPunct="1">
        <a:defRPr sz="1994" kern="1200">
          <a:solidFill>
            <a:schemeClr val="tx1"/>
          </a:solidFill>
          <a:latin typeface="+mn-lt"/>
          <a:ea typeface="+mn-ea"/>
          <a:cs typeface="+mn-cs"/>
        </a:defRPr>
      </a:lvl6pPr>
      <a:lvl7pPr marL="3038368" algn="l" defTabSz="1012789" rtl="0" eaLnBrk="1" latinLnBrk="0" hangingPunct="1">
        <a:defRPr sz="1994" kern="1200">
          <a:solidFill>
            <a:schemeClr val="tx1"/>
          </a:solidFill>
          <a:latin typeface="+mn-lt"/>
          <a:ea typeface="+mn-ea"/>
          <a:cs typeface="+mn-cs"/>
        </a:defRPr>
      </a:lvl7pPr>
      <a:lvl8pPr marL="3544763" algn="l" defTabSz="1012789" rtl="0" eaLnBrk="1" latinLnBrk="0" hangingPunct="1">
        <a:defRPr sz="1994" kern="1200">
          <a:solidFill>
            <a:schemeClr val="tx1"/>
          </a:solidFill>
          <a:latin typeface="+mn-lt"/>
          <a:ea typeface="+mn-ea"/>
          <a:cs typeface="+mn-cs"/>
        </a:defRPr>
      </a:lvl8pPr>
      <a:lvl9pPr marL="4051158" algn="l" defTabSz="1012789" rtl="0" eaLnBrk="1" latinLnBrk="0" hangingPunct="1">
        <a:defRPr sz="199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7830" y="404428"/>
            <a:ext cx="5919750" cy="1898520"/>
          </a:xfrm>
          <a:prstGeom prst="rect">
            <a:avLst/>
          </a:prstGeom>
        </p:spPr>
        <p:txBody>
          <a:bodyPr vert="horz" lIns="91440" tIns="45720" rIns="91440" bIns="45720" rtlCol="0" anchor="ctr">
            <a:noAutofit/>
          </a:body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592072" y="2434441"/>
            <a:ext cx="9795510" cy="4407403"/>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735062" y="7040542"/>
            <a:ext cx="2405658" cy="404427"/>
          </a:xfrm>
          <a:prstGeom prst="rect">
            <a:avLst/>
          </a:prstGeom>
        </p:spPr>
        <p:txBody>
          <a:bodyPr vert="horz" lIns="91440" tIns="45720" rIns="91440" bIns="45720" rtlCol="0" anchor="ctr"/>
          <a:lstStyle>
            <a:lvl1pPr algn="l">
              <a:defRPr sz="1329">
                <a:solidFill>
                  <a:schemeClr val="tx1">
                    <a:tint val="75000"/>
                  </a:schemeClr>
                </a:solidFill>
              </a:defRPr>
            </a:lvl1pPr>
          </a:lstStyle>
          <a:p>
            <a:fld id="{CCFBD956-0EB4-4539-AA1F-16FFB0A4DA82}" type="datetimeFigureOut">
              <a:rPr lang="en-GB" smtClean="0"/>
              <a:t>02/07/2021</a:t>
            </a:fld>
            <a:endParaRPr lang="en-GB"/>
          </a:p>
        </p:txBody>
      </p:sp>
      <p:sp>
        <p:nvSpPr>
          <p:cNvPr id="5" name="Footer Placeholder 4"/>
          <p:cNvSpPr>
            <a:spLocks noGrp="1"/>
          </p:cNvSpPr>
          <p:nvPr>
            <p:ph type="ftr" sz="quarter" idx="3"/>
          </p:nvPr>
        </p:nvSpPr>
        <p:spPr>
          <a:xfrm>
            <a:off x="3541663" y="7040542"/>
            <a:ext cx="3608487" cy="404427"/>
          </a:xfrm>
          <a:prstGeom prst="rect">
            <a:avLst/>
          </a:prstGeom>
        </p:spPr>
        <p:txBody>
          <a:bodyPr vert="horz" lIns="91440" tIns="45720" rIns="91440" bIns="45720" rtlCol="0" anchor="ctr"/>
          <a:lstStyle>
            <a:lvl1pPr algn="ctr">
              <a:defRPr sz="132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40542"/>
            <a:ext cx="2405658" cy="404427"/>
          </a:xfrm>
          <a:prstGeom prst="rect">
            <a:avLst/>
          </a:prstGeom>
        </p:spPr>
        <p:txBody>
          <a:bodyPr vert="horz" lIns="91440" tIns="45720" rIns="91440" bIns="45720" rtlCol="0" anchor="ctr"/>
          <a:lstStyle>
            <a:lvl1pPr algn="r">
              <a:defRPr sz="1329">
                <a:solidFill>
                  <a:schemeClr val="tx1">
                    <a:tint val="75000"/>
                  </a:schemeClr>
                </a:solidFill>
              </a:defRPr>
            </a:lvl1pPr>
          </a:lstStyle>
          <a:p>
            <a:fld id="{1A750809-CD1F-471D-95F5-3B98F76CEDA8}" type="slidenum">
              <a:rPr lang="en-GB" smtClean="0"/>
              <a:t>‹N°›</a:t>
            </a:fld>
            <a:endParaRPr lang="en-GB"/>
          </a:p>
        </p:txBody>
      </p:sp>
      <p:cxnSp>
        <p:nvCxnSpPr>
          <p:cNvPr id="9" name="Connettore diritto 8">
            <a:extLst>
              <a:ext uri="{FF2B5EF4-FFF2-40B4-BE49-F238E27FC236}">
                <a16:creationId xmlns:a16="http://schemas.microsoft.com/office/drawing/2014/main" id="{13835D05-4576-473F-BD3E-0652E7DA73BA}"/>
              </a:ext>
            </a:extLst>
          </p:cNvPr>
          <p:cNvCxnSpPr>
            <a:cxnSpLocks/>
          </p:cNvCxnSpPr>
          <p:nvPr userDrawn="1"/>
        </p:nvCxnSpPr>
        <p:spPr>
          <a:xfrm>
            <a:off x="0" y="0"/>
            <a:ext cx="0" cy="7596188"/>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EE381930-C8F1-46CD-BECB-E3301AD45E4E}"/>
              </a:ext>
            </a:extLst>
          </p:cNvPr>
          <p:cNvCxnSpPr>
            <a:cxnSpLocks/>
          </p:cNvCxnSpPr>
          <p:nvPr userDrawn="1"/>
        </p:nvCxnSpPr>
        <p:spPr>
          <a:xfrm>
            <a:off x="10691813" y="0"/>
            <a:ext cx="0" cy="7596188"/>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7489D839-DFCF-4061-9CB6-9DA219EBC9C9}"/>
              </a:ext>
            </a:extLst>
          </p:cNvPr>
          <p:cNvCxnSpPr>
            <a:cxnSpLocks/>
          </p:cNvCxnSpPr>
          <p:nvPr userDrawn="1"/>
        </p:nvCxnSpPr>
        <p:spPr>
          <a:xfrm flipH="1">
            <a:off x="1" y="19112"/>
            <a:ext cx="10691812" cy="0"/>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09C83577-1D1C-4A33-AF25-632639709858}"/>
              </a:ext>
            </a:extLst>
          </p:cNvPr>
          <p:cNvCxnSpPr>
            <a:cxnSpLocks/>
          </p:cNvCxnSpPr>
          <p:nvPr userDrawn="1"/>
        </p:nvCxnSpPr>
        <p:spPr>
          <a:xfrm flipH="1">
            <a:off x="-39926" y="7576458"/>
            <a:ext cx="10731739" cy="0"/>
          </a:xfrm>
          <a:prstGeom prst="line">
            <a:avLst/>
          </a:prstGeom>
          <a:ln w="76200">
            <a:solidFill>
              <a:srgbClr val="98C2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86518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txStyles>
    <p:titleStyle>
      <a:lvl1pPr algn="l" defTabSz="1012789" rtl="0" eaLnBrk="1" latinLnBrk="0" hangingPunct="1">
        <a:lnSpc>
          <a:spcPct val="90000"/>
        </a:lnSpc>
        <a:spcBef>
          <a:spcPct val="0"/>
        </a:spcBef>
        <a:buNone/>
        <a:defRPr sz="40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p:titleStyle>
    <p:bodyStyle>
      <a:lvl1pPr marL="253197" indent="-253197" algn="l" defTabSz="1012789" rtl="0" eaLnBrk="1" latinLnBrk="0" hangingPunct="1">
        <a:lnSpc>
          <a:spcPct val="90000"/>
        </a:lnSpc>
        <a:spcBef>
          <a:spcPts val="1108"/>
        </a:spcBef>
        <a:buFont typeface="Arial" panose="020B0604020202020204" pitchFamily="34" charset="0"/>
        <a:buChar char="•"/>
        <a:defRPr sz="3101"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759592" indent="-253197" algn="l" defTabSz="1012789" rtl="0" eaLnBrk="1" latinLnBrk="0" hangingPunct="1">
        <a:lnSpc>
          <a:spcPct val="90000"/>
        </a:lnSpc>
        <a:spcBef>
          <a:spcPts val="554"/>
        </a:spcBef>
        <a:buFont typeface="Arial" panose="020B0604020202020204" pitchFamily="34" charset="0"/>
        <a:buChar char="•"/>
        <a:defRPr sz="2658"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265987" indent="-253197" algn="l" defTabSz="1012789" rtl="0" eaLnBrk="1" latinLnBrk="0" hangingPunct="1">
        <a:lnSpc>
          <a:spcPct val="90000"/>
        </a:lnSpc>
        <a:spcBef>
          <a:spcPts val="554"/>
        </a:spcBef>
        <a:buFont typeface="Arial" panose="020B0604020202020204" pitchFamily="34" charset="0"/>
        <a:buChar char="•"/>
        <a:defRPr sz="2215"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772382"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278776"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785171"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6pPr>
      <a:lvl7pPr marL="3291566"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7pPr>
      <a:lvl8pPr marL="3797960"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8pPr>
      <a:lvl9pPr marL="4304355" indent="-253197" algn="l" defTabSz="1012789" rtl="0" eaLnBrk="1" latinLnBrk="0" hangingPunct="1">
        <a:lnSpc>
          <a:spcPct val="90000"/>
        </a:lnSpc>
        <a:spcBef>
          <a:spcPts val="554"/>
        </a:spcBef>
        <a:buFont typeface="Arial" panose="020B0604020202020204" pitchFamily="34" charset="0"/>
        <a:buChar char="•"/>
        <a:defRPr sz="1994" kern="1200">
          <a:solidFill>
            <a:schemeClr val="tx1"/>
          </a:solidFill>
          <a:latin typeface="+mn-lt"/>
          <a:ea typeface="+mn-ea"/>
          <a:cs typeface="+mn-cs"/>
        </a:defRPr>
      </a:lvl9pPr>
    </p:bodyStyle>
    <p:otherStyle>
      <a:defPPr>
        <a:defRPr lang="en-US"/>
      </a:defPPr>
      <a:lvl1pPr marL="0" algn="l" defTabSz="1012789" rtl="0" eaLnBrk="1" latinLnBrk="0" hangingPunct="1">
        <a:defRPr sz="1994" kern="1200">
          <a:solidFill>
            <a:schemeClr val="tx1"/>
          </a:solidFill>
          <a:latin typeface="+mn-lt"/>
          <a:ea typeface="+mn-ea"/>
          <a:cs typeface="+mn-cs"/>
        </a:defRPr>
      </a:lvl1pPr>
      <a:lvl2pPr marL="506395" algn="l" defTabSz="1012789" rtl="0" eaLnBrk="1" latinLnBrk="0" hangingPunct="1">
        <a:defRPr sz="1994" kern="1200">
          <a:solidFill>
            <a:schemeClr val="tx1"/>
          </a:solidFill>
          <a:latin typeface="+mn-lt"/>
          <a:ea typeface="+mn-ea"/>
          <a:cs typeface="+mn-cs"/>
        </a:defRPr>
      </a:lvl2pPr>
      <a:lvl3pPr marL="1012789" algn="l" defTabSz="1012789" rtl="0" eaLnBrk="1" latinLnBrk="0" hangingPunct="1">
        <a:defRPr sz="1994" kern="1200">
          <a:solidFill>
            <a:schemeClr val="tx1"/>
          </a:solidFill>
          <a:latin typeface="+mn-lt"/>
          <a:ea typeface="+mn-ea"/>
          <a:cs typeface="+mn-cs"/>
        </a:defRPr>
      </a:lvl3pPr>
      <a:lvl4pPr marL="1519184" algn="l" defTabSz="1012789" rtl="0" eaLnBrk="1" latinLnBrk="0" hangingPunct="1">
        <a:defRPr sz="1994" kern="1200">
          <a:solidFill>
            <a:schemeClr val="tx1"/>
          </a:solidFill>
          <a:latin typeface="+mn-lt"/>
          <a:ea typeface="+mn-ea"/>
          <a:cs typeface="+mn-cs"/>
        </a:defRPr>
      </a:lvl4pPr>
      <a:lvl5pPr marL="2025579" algn="l" defTabSz="1012789" rtl="0" eaLnBrk="1" latinLnBrk="0" hangingPunct="1">
        <a:defRPr sz="1994" kern="1200">
          <a:solidFill>
            <a:schemeClr val="tx1"/>
          </a:solidFill>
          <a:latin typeface="+mn-lt"/>
          <a:ea typeface="+mn-ea"/>
          <a:cs typeface="+mn-cs"/>
        </a:defRPr>
      </a:lvl5pPr>
      <a:lvl6pPr marL="2531974" algn="l" defTabSz="1012789" rtl="0" eaLnBrk="1" latinLnBrk="0" hangingPunct="1">
        <a:defRPr sz="1994" kern="1200">
          <a:solidFill>
            <a:schemeClr val="tx1"/>
          </a:solidFill>
          <a:latin typeface="+mn-lt"/>
          <a:ea typeface="+mn-ea"/>
          <a:cs typeface="+mn-cs"/>
        </a:defRPr>
      </a:lvl6pPr>
      <a:lvl7pPr marL="3038368" algn="l" defTabSz="1012789" rtl="0" eaLnBrk="1" latinLnBrk="0" hangingPunct="1">
        <a:defRPr sz="1994" kern="1200">
          <a:solidFill>
            <a:schemeClr val="tx1"/>
          </a:solidFill>
          <a:latin typeface="+mn-lt"/>
          <a:ea typeface="+mn-ea"/>
          <a:cs typeface="+mn-cs"/>
        </a:defRPr>
      </a:lvl7pPr>
      <a:lvl8pPr marL="3544763" algn="l" defTabSz="1012789" rtl="0" eaLnBrk="1" latinLnBrk="0" hangingPunct="1">
        <a:defRPr sz="1994" kern="1200">
          <a:solidFill>
            <a:schemeClr val="tx1"/>
          </a:solidFill>
          <a:latin typeface="+mn-lt"/>
          <a:ea typeface="+mn-ea"/>
          <a:cs typeface="+mn-cs"/>
        </a:defRPr>
      </a:lvl8pPr>
      <a:lvl9pPr marL="4051158" algn="l" defTabSz="1012789" rtl="0" eaLnBrk="1" latinLnBrk="0" hangingPunct="1">
        <a:defRPr sz="19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B0FD72-0C26-48C3-93DC-DA261857A250}"/>
              </a:ext>
            </a:extLst>
          </p:cNvPr>
          <p:cNvSpPr>
            <a:spLocks noGrp="1"/>
          </p:cNvSpPr>
          <p:nvPr>
            <p:ph type="ctrTitle"/>
          </p:nvPr>
        </p:nvSpPr>
        <p:spPr/>
        <p:txBody>
          <a:bodyPr/>
          <a:lstStyle/>
          <a:p>
            <a:r>
              <a:rPr lang="en-GB" sz="3200" b="1" dirty="0"/>
              <a:t>Progetto </a:t>
            </a:r>
            <a:r>
              <a:rPr lang="en-GB" sz="3200" b="1" dirty="0" err="1"/>
              <a:t>GRRinPORT</a:t>
            </a:r>
            <a:r>
              <a:rPr lang="en-GB" sz="3200" b="1" dirty="0"/>
              <a:t>- </a:t>
            </a:r>
            <a:r>
              <a:rPr lang="en-GB" sz="3200" b="1" dirty="0" err="1"/>
              <a:t>Conferenza</a:t>
            </a:r>
            <a:r>
              <a:rPr lang="en-GB" sz="3200" b="1" dirty="0"/>
              <a:t> finale</a:t>
            </a:r>
            <a:br>
              <a:rPr lang="en-GB" sz="3200" b="1" dirty="0"/>
            </a:br>
            <a:r>
              <a:rPr lang="en-GB" sz="3200" b="1" dirty="0" err="1"/>
              <a:t>Projet</a:t>
            </a:r>
            <a:r>
              <a:rPr lang="en-GB" sz="3200" b="1" dirty="0"/>
              <a:t> </a:t>
            </a:r>
            <a:r>
              <a:rPr lang="en-GB" sz="3200" b="1" dirty="0" err="1"/>
              <a:t>GRRinPORT</a:t>
            </a:r>
            <a:r>
              <a:rPr lang="en-GB" sz="3200" b="1" dirty="0"/>
              <a:t> - </a:t>
            </a:r>
            <a:r>
              <a:rPr lang="en-GB" sz="3200" b="1" dirty="0" err="1"/>
              <a:t>Conférence</a:t>
            </a:r>
            <a:r>
              <a:rPr lang="en-GB" sz="3200" b="1" dirty="0"/>
              <a:t> finale</a:t>
            </a:r>
            <a:r>
              <a:rPr lang="en-GB" sz="3200" dirty="0"/>
              <a:t/>
            </a:r>
            <a:br>
              <a:rPr lang="en-GB" sz="3200" dirty="0"/>
            </a:br>
            <a:r>
              <a:rPr lang="en-GB" sz="2800" dirty="0"/>
              <a:t>Cagliari 09-07-2021</a:t>
            </a:r>
          </a:p>
        </p:txBody>
      </p:sp>
      <p:sp>
        <p:nvSpPr>
          <p:cNvPr id="3" name="Sottotitolo 2">
            <a:extLst>
              <a:ext uri="{FF2B5EF4-FFF2-40B4-BE49-F238E27FC236}">
                <a16:creationId xmlns:a16="http://schemas.microsoft.com/office/drawing/2014/main" id="{14AD27FB-2C20-47D9-80EC-534BC417C6F5}"/>
              </a:ext>
            </a:extLst>
          </p:cNvPr>
          <p:cNvSpPr>
            <a:spLocks noGrp="1"/>
          </p:cNvSpPr>
          <p:nvPr>
            <p:ph type="subTitle" idx="1"/>
          </p:nvPr>
        </p:nvSpPr>
        <p:spPr/>
        <p:txBody>
          <a:bodyPr>
            <a:normAutofit/>
          </a:bodyPr>
          <a:lstStyle/>
          <a:p>
            <a:r>
              <a:rPr lang="en-GB" sz="3600" dirty="0"/>
              <a:t>Plan </a:t>
            </a:r>
            <a:r>
              <a:rPr lang="en-GB" sz="3600" dirty="0" err="1"/>
              <a:t>d’actions</a:t>
            </a:r>
            <a:r>
              <a:rPr lang="en-GB" sz="3600" dirty="0"/>
              <a:t> pour la </a:t>
            </a:r>
            <a:r>
              <a:rPr lang="en-GB" sz="3600" dirty="0" err="1"/>
              <a:t>gestion</a:t>
            </a:r>
            <a:r>
              <a:rPr lang="en-GB" sz="3600" dirty="0"/>
              <a:t> </a:t>
            </a:r>
            <a:r>
              <a:rPr lang="en-GB" sz="3600" dirty="0" err="1"/>
              <a:t>soutenable</a:t>
            </a:r>
            <a:r>
              <a:rPr lang="en-GB" sz="3600" dirty="0"/>
              <a:t> des </a:t>
            </a:r>
            <a:r>
              <a:rPr lang="en-GB" sz="3600" dirty="0" err="1"/>
              <a:t>déchets</a:t>
            </a:r>
            <a:r>
              <a:rPr lang="en-GB" sz="3600" dirty="0"/>
              <a:t> </a:t>
            </a:r>
            <a:r>
              <a:rPr lang="en-GB" sz="3600" dirty="0" err="1" smtClean="0"/>
              <a:t>portuaires</a:t>
            </a:r>
            <a:endParaRPr lang="en-GB" sz="3600" dirty="0"/>
          </a:p>
        </p:txBody>
      </p:sp>
    </p:spTree>
    <p:extLst>
      <p:ext uri="{BB962C8B-B14F-4D97-AF65-F5344CB8AC3E}">
        <p14:creationId xmlns:p14="http://schemas.microsoft.com/office/powerpoint/2010/main" val="327977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n°1 : améliorer les procédures de collecte et de gestion des déchets à bord et les infrastructures de collecte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5" name="Espace réservé du contenu 4"/>
          <p:cNvGraphicFramePr>
            <a:graphicFrameLocks noGrp="1"/>
          </p:cNvGraphicFramePr>
          <p:nvPr>
            <p:ph idx="1"/>
            <p:extLst>
              <p:ext uri="{D42A27DB-BD31-4B8C-83A1-F6EECF244321}">
                <p14:modId xmlns:p14="http://schemas.microsoft.com/office/powerpoint/2010/main" val="1137339602"/>
              </p:ext>
            </p:extLst>
          </p:nvPr>
        </p:nvGraphicFramePr>
        <p:xfrm>
          <a:off x="348231" y="2247900"/>
          <a:ext cx="9885582" cy="4859969"/>
        </p:xfrm>
        <a:graphic>
          <a:graphicData uri="http://schemas.openxmlformats.org/drawingml/2006/table">
            <a:tbl>
              <a:tblPr firstRow="1" bandRow="1">
                <a:tableStyleId>{5C22544A-7EE6-4342-B048-85BDC9FD1C3A}</a:tableStyleId>
              </a:tblPr>
              <a:tblGrid>
                <a:gridCol w="2379855">
                  <a:extLst>
                    <a:ext uri="{9D8B030D-6E8A-4147-A177-3AD203B41FA5}">
                      <a16:colId xmlns:a16="http://schemas.microsoft.com/office/drawing/2014/main" val="1571355154"/>
                    </a:ext>
                  </a:extLst>
                </a:gridCol>
                <a:gridCol w="7505727">
                  <a:extLst>
                    <a:ext uri="{9D8B030D-6E8A-4147-A177-3AD203B41FA5}">
                      <a16:colId xmlns:a16="http://schemas.microsoft.com/office/drawing/2014/main" val="3797602183"/>
                    </a:ext>
                  </a:extLst>
                </a:gridCol>
              </a:tblGrid>
              <a:tr h="282892">
                <a:tc gridSpan="2">
                  <a:txBody>
                    <a:bodyPr/>
                    <a:lstStyle/>
                    <a:p>
                      <a:pPr algn="just">
                        <a:spcAft>
                          <a:spcPts val="0"/>
                        </a:spcAft>
                      </a:pPr>
                      <a:r>
                        <a:rPr lang="fr-FR" sz="1600" dirty="0">
                          <a:effectLst/>
                          <a:latin typeface="Open Sans Light" panose="020B0306030504020204"/>
                        </a:rPr>
                        <a:t>Action 1.5: Mettre en place des groupes de travail périodiques afin d'améliorer les procédures de gestion des déchets à bord et au port</a:t>
                      </a:r>
                      <a:endParaRPr lang="fr-FR" sz="10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hMerge="1">
                  <a:txBody>
                    <a:bodyPr/>
                    <a:lstStyle/>
                    <a:p>
                      <a:endParaRPr lang="fr-FR"/>
                    </a:p>
                  </a:txBody>
                  <a:tcPr/>
                </a:tc>
                <a:extLst>
                  <a:ext uri="{0D108BD9-81ED-4DB2-BD59-A6C34878D82A}">
                    <a16:rowId xmlns:a16="http://schemas.microsoft.com/office/drawing/2014/main" val="4223461959"/>
                  </a:ext>
                </a:extLst>
              </a:tr>
              <a:tr h="1011844">
                <a:tc>
                  <a:txBody>
                    <a:bodyPr/>
                    <a:lstStyle/>
                    <a:p>
                      <a:pPr algn="just">
                        <a:spcAft>
                          <a:spcPts val="0"/>
                        </a:spcAft>
                      </a:pPr>
                      <a:r>
                        <a:rPr lang="fr-FR" sz="1200" dirty="0" smtClean="0">
                          <a:effectLst/>
                          <a:latin typeface="Open Sans Light" panose="020B0306030504020204"/>
                        </a:rPr>
                        <a:t>But(s</a:t>
                      </a:r>
                      <a:r>
                        <a:rPr lang="fr-FR" sz="1200" dirty="0">
                          <a:effectLst/>
                          <a:latin typeface="Open Sans Light" panose="020B0306030504020204"/>
                        </a:rPr>
                        <a:t>) de l'action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algn="just">
                        <a:lnSpc>
                          <a:spcPct val="107000"/>
                        </a:lnSpc>
                        <a:spcAft>
                          <a:spcPts val="800"/>
                        </a:spcAft>
                      </a:pPr>
                      <a:r>
                        <a:rPr lang="fr-FR" sz="1200" dirty="0">
                          <a:effectLst/>
                          <a:latin typeface="Open Sans Light" panose="020B0306030504020204"/>
                        </a:rPr>
                        <a:t>Afin de partager les procédures de gestion des déchets entre tous les acteurs impliqués, définir les meilleures solutions, normaliser les méthodes de gestion des déchets à bord des bateaux et dans les ports et, le cas échéant, les améliorer périodiquement, il convient de mettre en place des tables de travail périodiques où chaque participant peut apporter sa propre contribution et partager son </a:t>
                      </a:r>
                      <a:r>
                        <a:rPr lang="fr-FR" sz="1200" dirty="0" smtClean="0">
                          <a:effectLst/>
                          <a:latin typeface="Open Sans Light" panose="020B0306030504020204"/>
                        </a:rPr>
                        <a:t>expérience </a:t>
                      </a:r>
                      <a:r>
                        <a:rPr lang="fr-FR" sz="1200" dirty="0">
                          <a:effectLst/>
                          <a:latin typeface="Open Sans Light" panose="020B0306030504020204"/>
                        </a:rPr>
                        <a:t>afin d'améliorer et de standardiser les plans de collecte et de gestion des déchets</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extLst>
                  <a:ext uri="{0D108BD9-81ED-4DB2-BD59-A6C34878D82A}">
                    <a16:rowId xmlns:a16="http://schemas.microsoft.com/office/drawing/2014/main" val="620322006"/>
                  </a:ext>
                </a:extLst>
              </a:tr>
              <a:tr h="866732">
                <a:tc>
                  <a:txBody>
                    <a:bodyPr/>
                    <a:lstStyle/>
                    <a:p>
                      <a:pPr algn="just">
                        <a:lnSpc>
                          <a:spcPct val="107000"/>
                        </a:lnSpc>
                        <a:spcAft>
                          <a:spcPts val="800"/>
                        </a:spcAft>
                      </a:pPr>
                      <a:r>
                        <a:rPr lang="fr-FR" sz="1200" dirty="0">
                          <a:effectLst/>
                          <a:latin typeface="Open Sans Light" panose="020B0306030504020204"/>
                        </a:rPr>
                        <a:t>Thème/compétence</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marL="171450" lvl="0" indent="-171450" algn="just" defTabSz="1012789" rtl="0" eaLnBrk="1" latinLnBrk="0" hangingPunct="1">
                        <a:buFont typeface="Arial" panose="020B0604020202020204" pitchFamily="34" charset="0"/>
                        <a:buChar char="•"/>
                      </a:pPr>
                      <a:r>
                        <a:rPr lang="fr-FR" sz="1200" kern="1200" dirty="0" smtClean="0">
                          <a:solidFill>
                            <a:schemeClr val="dk1"/>
                          </a:solidFill>
                          <a:effectLst/>
                          <a:latin typeface="Open Sans Light" panose="020B0306030504020204"/>
                          <a:ea typeface="+mn-ea"/>
                          <a:cs typeface="+mn-cs"/>
                        </a:rPr>
                        <a:t>action </a:t>
                      </a:r>
                      <a:r>
                        <a:rPr lang="fr-FR" sz="1200" kern="1200" dirty="0">
                          <a:solidFill>
                            <a:schemeClr val="dk1"/>
                          </a:solidFill>
                          <a:effectLst/>
                          <a:latin typeface="Open Sans Light" panose="020B0306030504020204"/>
                          <a:ea typeface="+mn-ea"/>
                          <a:cs typeface="+mn-cs"/>
                        </a:rPr>
                        <a:t>de coordination nationale et transfrontalière</a:t>
                      </a:r>
                    </a:p>
                    <a:p>
                      <a:pPr marL="171450" lvl="0" indent="-171450" algn="just" defTabSz="1012789" rtl="0" eaLnBrk="1" latinLnBrk="0" hangingPunct="1">
                        <a:buFont typeface="Arial" panose="020B0604020202020204" pitchFamily="34" charset="0"/>
                        <a:buChar char="•"/>
                      </a:pPr>
                      <a:r>
                        <a:rPr lang="fr-FR" sz="1200" kern="1200" dirty="0" smtClean="0">
                          <a:solidFill>
                            <a:schemeClr val="dk1"/>
                          </a:solidFill>
                          <a:effectLst/>
                          <a:latin typeface="Open Sans Light" panose="020B0306030504020204"/>
                          <a:ea typeface="+mn-ea"/>
                          <a:cs typeface="+mn-cs"/>
                        </a:rPr>
                        <a:t>partage </a:t>
                      </a:r>
                      <a:r>
                        <a:rPr lang="fr-FR" sz="1200" kern="1200" dirty="0">
                          <a:solidFill>
                            <a:schemeClr val="dk1"/>
                          </a:solidFill>
                          <a:effectLst/>
                          <a:latin typeface="Open Sans Light" panose="020B0306030504020204"/>
                          <a:ea typeface="+mn-ea"/>
                          <a:cs typeface="+mn-cs"/>
                        </a:rPr>
                        <a:t>d’expériences</a:t>
                      </a:r>
                    </a:p>
                    <a:p>
                      <a:pPr marL="171450" lvl="0" indent="-171450" algn="just" defTabSz="1012789" rtl="0" eaLnBrk="1" latinLnBrk="0" hangingPunct="1">
                        <a:buFont typeface="Arial" panose="020B0604020202020204" pitchFamily="34" charset="0"/>
                        <a:buChar char="•"/>
                      </a:pPr>
                      <a:r>
                        <a:rPr lang="fr-FR" sz="1200" kern="1200" dirty="0" smtClean="0">
                          <a:solidFill>
                            <a:schemeClr val="dk1"/>
                          </a:solidFill>
                          <a:effectLst/>
                          <a:latin typeface="Open Sans Light" panose="020B0306030504020204"/>
                          <a:ea typeface="+mn-ea"/>
                          <a:cs typeface="+mn-cs"/>
                        </a:rPr>
                        <a:t>participation </a:t>
                      </a:r>
                      <a:r>
                        <a:rPr lang="fr-FR" sz="1200" kern="1200" dirty="0">
                          <a:solidFill>
                            <a:schemeClr val="dk1"/>
                          </a:solidFill>
                          <a:effectLst/>
                          <a:latin typeface="Open Sans Light" panose="020B0306030504020204"/>
                          <a:ea typeface="+mn-ea"/>
                          <a:cs typeface="+mn-cs"/>
                        </a:rPr>
                        <a:t>active à la proposition de nouvelles solutions</a:t>
                      </a:r>
                    </a:p>
                    <a:p>
                      <a:pPr marL="171450" lvl="0" indent="-171450" algn="just" defTabSz="1012789" rtl="0" eaLnBrk="1" latinLnBrk="0" hangingPunct="1">
                        <a:buFont typeface="Arial" panose="020B0604020202020204" pitchFamily="34" charset="0"/>
                        <a:buChar char="•"/>
                      </a:pPr>
                      <a:r>
                        <a:rPr lang="fr-FR" sz="1200" kern="1200" dirty="0" smtClean="0">
                          <a:solidFill>
                            <a:schemeClr val="dk1"/>
                          </a:solidFill>
                          <a:effectLst/>
                          <a:latin typeface="Open Sans Light" panose="020B0306030504020204"/>
                          <a:ea typeface="+mn-ea"/>
                          <a:cs typeface="+mn-cs"/>
                        </a:rPr>
                        <a:t>identification </a:t>
                      </a:r>
                      <a:r>
                        <a:rPr lang="fr-FR" sz="1200" kern="1200" dirty="0">
                          <a:solidFill>
                            <a:schemeClr val="dk1"/>
                          </a:solidFill>
                          <a:effectLst/>
                          <a:latin typeface="Open Sans Light" panose="020B0306030504020204"/>
                          <a:ea typeface="+mn-ea"/>
                          <a:cs typeface="+mn-cs"/>
                        </a:rPr>
                        <a:t>des bonnes </a:t>
                      </a:r>
                      <a:r>
                        <a:rPr lang="fr-FR" sz="1200" kern="1200" dirty="0" smtClean="0">
                          <a:solidFill>
                            <a:schemeClr val="dk1"/>
                          </a:solidFill>
                          <a:effectLst/>
                          <a:latin typeface="Open Sans Light" panose="020B0306030504020204"/>
                          <a:ea typeface="+mn-ea"/>
                          <a:cs typeface="+mn-cs"/>
                        </a:rPr>
                        <a:t>pratiques</a:t>
                      </a:r>
                    </a:p>
                    <a:p>
                      <a:pPr marL="171450" lvl="0" indent="-171450" algn="just" defTabSz="1012789" rtl="0" eaLnBrk="1" latinLnBrk="0" hangingPunct="1">
                        <a:buFont typeface="Arial" panose="020B0604020202020204" pitchFamily="34" charset="0"/>
                        <a:buChar char="•"/>
                      </a:pPr>
                      <a:r>
                        <a:rPr lang="fr-FR" sz="1200" kern="1200" dirty="0" smtClean="0">
                          <a:solidFill>
                            <a:schemeClr val="dk1"/>
                          </a:solidFill>
                          <a:effectLst/>
                          <a:latin typeface="Open Sans Light" panose="020B0306030504020204"/>
                          <a:ea typeface="+mn-ea"/>
                          <a:cs typeface="+mn-cs"/>
                        </a:rPr>
                        <a:t>revue </a:t>
                      </a:r>
                      <a:r>
                        <a:rPr lang="fr-FR" sz="1200" kern="1200" dirty="0">
                          <a:solidFill>
                            <a:schemeClr val="dk1"/>
                          </a:solidFill>
                          <a:effectLst/>
                          <a:latin typeface="Open Sans Light" panose="020B0306030504020204"/>
                          <a:ea typeface="+mn-ea"/>
                          <a:cs typeface="+mn-cs"/>
                        </a:rPr>
                        <a:t>des procédures de gestion</a:t>
                      </a:r>
                    </a:p>
                    <a:p>
                      <a:pPr marL="171450" lvl="0" indent="-171450" algn="just" defTabSz="1012789" rtl="0" eaLnBrk="1" latinLnBrk="0" hangingPunct="1">
                        <a:buFont typeface="Arial" panose="020B0604020202020204" pitchFamily="34" charset="0"/>
                        <a:buChar char="•"/>
                      </a:pPr>
                      <a:r>
                        <a:rPr lang="fr-FR" sz="1200" kern="1200" dirty="0" smtClean="0">
                          <a:solidFill>
                            <a:schemeClr val="dk1"/>
                          </a:solidFill>
                          <a:effectLst/>
                          <a:latin typeface="Open Sans Light" panose="020B0306030504020204"/>
                          <a:ea typeface="+mn-ea"/>
                          <a:cs typeface="+mn-cs"/>
                        </a:rPr>
                        <a:t>organisation </a:t>
                      </a:r>
                      <a:r>
                        <a:rPr lang="fr-FR" sz="1200" kern="1200" dirty="0">
                          <a:solidFill>
                            <a:schemeClr val="dk1"/>
                          </a:solidFill>
                          <a:effectLst/>
                          <a:latin typeface="Open Sans Light" panose="020B0306030504020204"/>
                          <a:ea typeface="+mn-ea"/>
                          <a:cs typeface="+mn-cs"/>
                        </a:rPr>
                        <a:t>de formations périodiques du personnel et de campagnes d'information</a:t>
                      </a:r>
                    </a:p>
                  </a:txBody>
                  <a:tcPr marL="59095" marR="59095" marT="0" marB="0"/>
                </a:tc>
                <a:extLst>
                  <a:ext uri="{0D108BD9-81ED-4DB2-BD59-A6C34878D82A}">
                    <a16:rowId xmlns:a16="http://schemas.microsoft.com/office/drawing/2014/main" val="3465387766"/>
                  </a:ext>
                </a:extLst>
              </a:tr>
              <a:tr h="257174">
                <a:tc>
                  <a:txBody>
                    <a:bodyPr/>
                    <a:lstStyle/>
                    <a:p>
                      <a:pPr algn="just">
                        <a:spcAft>
                          <a:spcPts val="0"/>
                        </a:spcAft>
                      </a:pPr>
                      <a:r>
                        <a:rPr lang="fr-FR" sz="1200" dirty="0">
                          <a:effectLst/>
                          <a:latin typeface="Open Sans Light" panose="020B0306030504020204"/>
                        </a:rPr>
                        <a:t>Espaces d'application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algn="just">
                        <a:lnSpc>
                          <a:spcPct val="107000"/>
                        </a:lnSpc>
                        <a:spcAft>
                          <a:spcPts val="800"/>
                        </a:spcAft>
                      </a:pPr>
                      <a:r>
                        <a:rPr lang="fr-FR" sz="1200" dirty="0">
                          <a:effectLst/>
                          <a:latin typeface="Open Sans Light" panose="020B0306030504020204"/>
                        </a:rPr>
                        <a:t>Ports du projet</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extLst>
                  <a:ext uri="{0D108BD9-81ED-4DB2-BD59-A6C34878D82A}">
                    <a16:rowId xmlns:a16="http://schemas.microsoft.com/office/drawing/2014/main" val="990809860"/>
                  </a:ext>
                </a:extLst>
              </a:tr>
              <a:tr h="257174">
                <a:tc>
                  <a:txBody>
                    <a:bodyPr/>
                    <a:lstStyle/>
                    <a:p>
                      <a:pPr algn="just">
                        <a:spcAft>
                          <a:spcPts val="0"/>
                        </a:spcAft>
                      </a:pPr>
                      <a:r>
                        <a:rPr lang="fr-FR" sz="1200">
                          <a:effectLst/>
                          <a:latin typeface="Open Sans Light" panose="020B0306030504020204"/>
                        </a:rPr>
                        <a:t>Responsables de projet</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algn="just">
                        <a:lnSpc>
                          <a:spcPct val="107000"/>
                        </a:lnSpc>
                        <a:spcAft>
                          <a:spcPts val="800"/>
                        </a:spcAft>
                      </a:pPr>
                      <a:r>
                        <a:rPr lang="fr-FR" sz="1200" dirty="0">
                          <a:effectLst/>
                          <a:latin typeface="Open Sans Light" panose="020B0306030504020204"/>
                        </a:rPr>
                        <a:t>Autorités portuaires</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extLst>
                  <a:ext uri="{0D108BD9-81ED-4DB2-BD59-A6C34878D82A}">
                    <a16:rowId xmlns:a16="http://schemas.microsoft.com/office/drawing/2014/main" val="2820494317"/>
                  </a:ext>
                </a:extLst>
              </a:tr>
              <a:tr h="315175">
                <a:tc>
                  <a:txBody>
                    <a:bodyPr/>
                    <a:lstStyle/>
                    <a:p>
                      <a:pPr algn="just">
                        <a:spcAft>
                          <a:spcPts val="0"/>
                        </a:spcAft>
                      </a:pPr>
                      <a:r>
                        <a:rPr lang="fr-FR" sz="1200" dirty="0">
                          <a:effectLst/>
                          <a:latin typeface="Open Sans Light" panose="020B0306030504020204"/>
                        </a:rPr>
                        <a:t>Partenaires possibles</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algn="just">
                        <a:spcAft>
                          <a:spcPts val="0"/>
                        </a:spcAft>
                      </a:pPr>
                      <a:r>
                        <a:rPr lang="fr-FR" sz="1200" dirty="0">
                          <a:effectLst/>
                          <a:latin typeface="Open Sans Light" panose="020B0306030504020204"/>
                        </a:rPr>
                        <a:t>Villes, compagnies maritimes, gestionnaires maritimes, organisations de gestion des déchets compétentes, etc.</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extLst>
                  <a:ext uri="{0D108BD9-81ED-4DB2-BD59-A6C34878D82A}">
                    <a16:rowId xmlns:a16="http://schemas.microsoft.com/office/drawing/2014/main" val="3033664350"/>
                  </a:ext>
                </a:extLst>
              </a:tr>
              <a:tr h="207228">
                <a:tc>
                  <a:txBody>
                    <a:bodyPr/>
                    <a:lstStyle/>
                    <a:p>
                      <a:pPr algn="just">
                        <a:spcAft>
                          <a:spcPts val="0"/>
                        </a:spcAft>
                      </a:pPr>
                      <a:r>
                        <a:rPr lang="fr-FR" sz="1200">
                          <a:effectLst/>
                          <a:latin typeface="Open Sans Light" panose="020B0306030504020204"/>
                        </a:rPr>
                        <a:t>Délai de mise en œuvre prévu</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algn="just">
                        <a:lnSpc>
                          <a:spcPct val="107000"/>
                        </a:lnSpc>
                        <a:spcAft>
                          <a:spcPts val="800"/>
                        </a:spcAft>
                      </a:pPr>
                      <a:r>
                        <a:rPr lang="en-GB" sz="1200" dirty="0">
                          <a:effectLst/>
                          <a:latin typeface="Open Sans Light" panose="020B0306030504020204"/>
                        </a:rPr>
                        <a:t>De 18 à 24 </a:t>
                      </a:r>
                      <a:r>
                        <a:rPr lang="en-GB" sz="1200" dirty="0" err="1">
                          <a:effectLst/>
                          <a:latin typeface="Open Sans Light" panose="020B0306030504020204"/>
                        </a:rPr>
                        <a:t>mois</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extLst>
                  <a:ext uri="{0D108BD9-81ED-4DB2-BD59-A6C34878D82A}">
                    <a16:rowId xmlns:a16="http://schemas.microsoft.com/office/drawing/2014/main" val="3446166185"/>
                  </a:ext>
                </a:extLst>
              </a:tr>
              <a:tr h="722276">
                <a:tc>
                  <a:txBody>
                    <a:bodyPr/>
                    <a:lstStyle/>
                    <a:p>
                      <a:pPr algn="just">
                        <a:spcAft>
                          <a:spcPts val="0"/>
                        </a:spcAft>
                      </a:pPr>
                      <a:r>
                        <a:rPr lang="fr-FR" sz="1200">
                          <a:effectLst/>
                          <a:latin typeface="Open Sans Light" panose="020B0306030504020204"/>
                        </a:rPr>
                        <a:t>Impacts souhaités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une meilleure collecte et gestion des déchets</a:t>
                      </a:r>
                    </a:p>
                    <a:p>
                      <a:pPr marL="171450" lvl="0" indent="-171450" algn="just">
                        <a:buFont typeface="Arial" panose="020B0604020202020204" pitchFamily="34" charset="0"/>
                        <a:buChar char="•"/>
                      </a:pPr>
                      <a:r>
                        <a:rPr lang="fr-FR" sz="1200" dirty="0">
                          <a:effectLst/>
                          <a:latin typeface="Open Sans Light" panose="020B0306030504020204"/>
                        </a:rPr>
                        <a:t>une meilleure gestion environnementale des déchets dans la zone portuaire</a:t>
                      </a:r>
                    </a:p>
                    <a:p>
                      <a:pPr marL="171450" lvl="0" indent="-171450" algn="just">
                        <a:buFont typeface="Arial" panose="020B0604020202020204" pitchFamily="34" charset="0"/>
                        <a:buChar char="•"/>
                      </a:pPr>
                      <a:r>
                        <a:rPr lang="fr-FR" sz="1200" dirty="0">
                          <a:effectLst/>
                          <a:latin typeface="Open Sans Light" panose="020B0306030504020204"/>
                        </a:rPr>
                        <a:t>facilité d'accès et efficacité du service</a:t>
                      </a:r>
                    </a:p>
                    <a:p>
                      <a:pPr marL="171450" lvl="0" indent="-171450" algn="just">
                        <a:buFont typeface="Arial" panose="020B0604020202020204" pitchFamily="34" charset="0"/>
                        <a:buChar char="•"/>
                      </a:pPr>
                      <a:r>
                        <a:rPr lang="fr-FR" sz="1200" dirty="0">
                          <a:effectLst/>
                          <a:latin typeface="Open Sans Light" panose="020B0306030504020204"/>
                        </a:rPr>
                        <a:t>uniformité des procédures de </a:t>
                      </a:r>
                      <a:r>
                        <a:rPr lang="fr-FR" sz="1200" dirty="0" smtClean="0">
                          <a:effectLst/>
                          <a:latin typeface="Open Sans Light" panose="020B0306030504020204"/>
                        </a:rPr>
                        <a:t>gestion</a:t>
                      </a:r>
                      <a:r>
                        <a:rPr lang="it-IT" sz="1200" dirty="0">
                          <a:effectLst/>
                          <a:latin typeface="Open Sans Light" panose="020B0306030504020204"/>
                        </a:rPr>
                        <a:t> </a:t>
                      </a:r>
                      <a:endParaRPr lang="fr-FR" sz="1200" dirty="0">
                        <a:effectLst/>
                        <a:latin typeface="Open Sans Light" panose="020B0306030504020204"/>
                        <a:cs typeface="Arial" panose="020B0604020202020204" pitchFamily="34" charset="0"/>
                      </a:endParaRPr>
                    </a:p>
                  </a:txBody>
                  <a:tcPr marL="59095" marR="59095" marT="0" marB="0"/>
                </a:tc>
                <a:extLst>
                  <a:ext uri="{0D108BD9-81ED-4DB2-BD59-A6C34878D82A}">
                    <a16:rowId xmlns:a16="http://schemas.microsoft.com/office/drawing/2014/main" val="4037795806"/>
                  </a:ext>
                </a:extLst>
              </a:tr>
              <a:tr h="444309">
                <a:tc>
                  <a:txBody>
                    <a:bodyPr/>
                    <a:lstStyle/>
                    <a:p>
                      <a:pPr algn="just">
                        <a:spcAft>
                          <a:spcPts val="0"/>
                        </a:spcAft>
                      </a:pPr>
                      <a:r>
                        <a:rPr lang="fr-FR" sz="1200" dirty="0">
                          <a:effectLst/>
                          <a:latin typeface="Open Sans Light" panose="020B0306030504020204"/>
                        </a:rPr>
                        <a:t>Critères d'évaluation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59095" marR="59095"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flux de déchets gérés dans le port</a:t>
                      </a:r>
                    </a:p>
                    <a:p>
                      <a:pPr marL="171450" lvl="0" indent="-171450" algn="just">
                        <a:buFont typeface="Arial" panose="020B0604020202020204" pitchFamily="34" charset="0"/>
                        <a:buChar char="•"/>
                      </a:pPr>
                      <a:r>
                        <a:rPr lang="fr-FR" sz="1200" dirty="0">
                          <a:effectLst/>
                          <a:latin typeface="Open Sans Light" panose="020B0306030504020204"/>
                        </a:rPr>
                        <a:t>mise à jour des plans de collecte et de gestion des déchets</a:t>
                      </a:r>
                      <a:endParaRPr lang="fr-FR" sz="1200" dirty="0">
                        <a:effectLst/>
                        <a:latin typeface="Open Sans Light" panose="020B0306030504020204"/>
                        <a:cs typeface="Arial" panose="020B0604020202020204" pitchFamily="34" charset="0"/>
                      </a:endParaRPr>
                    </a:p>
                  </a:txBody>
                  <a:tcPr marL="59095" marR="59095" marT="0" marB="0"/>
                </a:tc>
                <a:extLst>
                  <a:ext uri="{0D108BD9-81ED-4DB2-BD59-A6C34878D82A}">
                    <a16:rowId xmlns:a16="http://schemas.microsoft.com/office/drawing/2014/main" val="1794246771"/>
                  </a:ext>
                </a:extLst>
              </a:tr>
            </a:tbl>
          </a:graphicData>
        </a:graphic>
      </p:graphicFrame>
    </p:spTree>
    <p:extLst>
      <p:ext uri="{BB962C8B-B14F-4D97-AF65-F5344CB8AC3E}">
        <p14:creationId xmlns:p14="http://schemas.microsoft.com/office/powerpoint/2010/main" val="1995238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a:t>
            </a:r>
            <a:r>
              <a:rPr lang="fr-FR" sz="2400" dirty="0" smtClean="0"/>
              <a:t>n°2 : </a:t>
            </a:r>
            <a:r>
              <a:rPr lang="fr-FR" sz="2400" dirty="0"/>
              <a:t>appliquer les conditions appropriées pour encourager et améliorer la gestion des déchets à bord des navires et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mc:AlternateContent xmlns:mc="http://schemas.openxmlformats.org/markup-compatibility/2006" xmlns:a14="http://schemas.microsoft.com/office/drawing/2010/main">
        <mc:Choice Requires="a14">
          <p:graphicFrame>
            <p:nvGraphicFramePr>
              <p:cNvPr id="6" name="Espace réservé du contenu 5"/>
              <p:cNvGraphicFramePr>
                <a:graphicFrameLocks noGrp="1"/>
              </p:cNvGraphicFramePr>
              <p:nvPr>
                <p:ph idx="1"/>
                <p:extLst>
                  <p:ext uri="{D42A27DB-BD31-4B8C-83A1-F6EECF244321}">
                    <p14:modId xmlns:p14="http://schemas.microsoft.com/office/powerpoint/2010/main" val="3395183206"/>
                  </p:ext>
                </p:extLst>
              </p:nvPr>
            </p:nvGraphicFramePr>
            <p:xfrm>
              <a:off x="348231" y="2247709"/>
              <a:ext cx="9885582" cy="4591061"/>
            </p:xfrm>
            <a:graphic>
              <a:graphicData uri="http://schemas.openxmlformats.org/drawingml/2006/table">
                <a:tbl>
                  <a:tblPr firstRow="1" bandRow="1">
                    <a:tableStyleId>{5C22544A-7EE6-4342-B048-85BDC9FD1C3A}</a:tableStyleId>
                  </a:tblPr>
                  <a:tblGrid>
                    <a:gridCol w="2353405">
                      <a:extLst>
                        <a:ext uri="{9D8B030D-6E8A-4147-A177-3AD203B41FA5}">
                          <a16:colId xmlns:a16="http://schemas.microsoft.com/office/drawing/2014/main" val="2912061264"/>
                        </a:ext>
                      </a:extLst>
                    </a:gridCol>
                    <a:gridCol w="7532177">
                      <a:extLst>
                        <a:ext uri="{9D8B030D-6E8A-4147-A177-3AD203B41FA5}">
                          <a16:colId xmlns:a16="http://schemas.microsoft.com/office/drawing/2014/main" val="3022387371"/>
                        </a:ext>
                      </a:extLst>
                    </a:gridCol>
                  </a:tblGrid>
                  <a:tr h="298356">
                    <a:tc gridSpan="2">
                      <a:txBody>
                        <a:bodyPr/>
                        <a:lstStyle/>
                        <a:p>
                          <a:pPr algn="just">
                            <a:spcAft>
                              <a:spcPts val="0"/>
                            </a:spcAft>
                          </a:pPr>
                          <a:r>
                            <a:rPr lang="fr-FR" sz="1600" dirty="0">
                              <a:effectLst/>
                              <a:latin typeface="Open Sans Light" panose="020B0306030504020204"/>
                            </a:rPr>
                            <a:t>Action 2.1: Définir les conditions d'exemption de dépôt</a:t>
                          </a:r>
                          <a:endParaRPr lang="fr-FR" sz="105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hMerge="1">
                      <a:txBody>
                        <a:bodyPr/>
                        <a:lstStyle/>
                        <a:p>
                          <a:endParaRPr lang="fr-FR"/>
                        </a:p>
                      </a:txBody>
                      <a:tcPr/>
                    </a:tc>
                    <a:extLst>
                      <a:ext uri="{0D108BD9-81ED-4DB2-BD59-A6C34878D82A}">
                        <a16:rowId xmlns:a16="http://schemas.microsoft.com/office/drawing/2014/main" val="3199270506"/>
                      </a:ext>
                    </a:extLst>
                  </a:tr>
                  <a:tr h="1030108">
                    <a:tc>
                      <a:txBody>
                        <a:bodyPr/>
                        <a:lstStyle/>
                        <a:p>
                          <a:pPr algn="just">
                            <a:spcAft>
                              <a:spcPts val="0"/>
                            </a:spcAft>
                          </a:pPr>
                          <a:r>
                            <a:rPr lang="fr-FR" sz="1200" dirty="0" smtClean="0">
                              <a:effectLst/>
                              <a:latin typeface="Open Sans Light" panose="020B0306030504020204"/>
                            </a:rPr>
                            <a:t>But(s</a:t>
                          </a:r>
                          <a:r>
                            <a:rPr lang="fr-FR" sz="1200" dirty="0">
                              <a:effectLst/>
                              <a:latin typeface="Open Sans Light" panose="020B0306030504020204"/>
                            </a:rPr>
                            <a:t>) de l'action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780" algn="just"/>
                          <a:r>
                            <a:rPr lang="fr-FR" sz="1200" dirty="0">
                              <a:effectLst/>
                              <a:latin typeface="Open Sans Light" panose="020B0306030504020204"/>
                            </a:rPr>
                            <a:t>Afin de réduire le nombre de cas pour lesquels un navire peut se rendre au prochain port d'escale sans avoir livré ses déchets, il est nécessaire de définir des conditions d'exemption de livraison plus strictes et des critères clairs. En particulier, il est nécessaire de définir: les méthodes et les critères à utiliser pour calculer la capacité de stockage dédiée suffisante; les critères permettant de distinguer les navires qui effectuent un service régulier avec des escales fréquentes et régulières (par exemple une escale dans le port </a:t>
                          </a:r>
                          <a14:m>
                            <m:oMath xmlns:m="http://schemas.openxmlformats.org/officeDocument/2006/math">
                              <m:r>
                                <a:rPr lang="fr-FR" sz="1200" i="1" dirty="0" smtClean="0">
                                  <a:effectLst/>
                                  <a:latin typeface="Cambria Math" panose="02040503050406030204" pitchFamily="18" charset="0"/>
                                </a:rPr>
                                <m:t>𝑥</m:t>
                              </m:r>
                            </m:oMath>
                          </a14:m>
                          <a:r>
                            <a:rPr lang="fr-FR" sz="1200" dirty="0">
                              <a:effectLst/>
                              <a:latin typeface="Open Sans Light" panose="020B0306030504020204"/>
                            </a:rPr>
                            <a:t> avec une fréquence d'au moins </a:t>
                          </a:r>
                          <a14:m>
                            <m:oMath xmlns:m="http://schemas.openxmlformats.org/officeDocument/2006/math">
                              <m:r>
                                <a:rPr lang="fr-FR" sz="1200" i="1" dirty="0" smtClean="0">
                                  <a:effectLst/>
                                  <a:latin typeface="Cambria Math" panose="02040503050406030204" pitchFamily="18" charset="0"/>
                                </a:rPr>
                                <m:t>𝑦</m:t>
                              </m:r>
                            </m:oMath>
                          </a14:m>
                          <a:r>
                            <a:rPr lang="fr-FR" sz="1200" dirty="0">
                              <a:effectLst/>
                              <a:latin typeface="Open Sans Light" panose="020B0306030504020204"/>
                            </a:rPr>
                            <a:t> fois par semaine/mois</a:t>
                          </a:r>
                          <a:r>
                            <a:rPr lang="fr-FR" sz="1200" dirty="0" smtClean="0">
                              <a:effectLst/>
                              <a:latin typeface="Open Sans Light" panose="020B0306030504020204"/>
                            </a:rPr>
                            <a:t>).</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2410336173"/>
                      </a:ext>
                    </a:extLst>
                  </a:tr>
                  <a:tr h="609409">
                    <a:tc>
                      <a:txBody>
                        <a:bodyPr/>
                        <a:lstStyle/>
                        <a:p>
                          <a:pPr algn="just">
                            <a:spcAft>
                              <a:spcPts val="0"/>
                            </a:spcAft>
                          </a:pPr>
                          <a:r>
                            <a:rPr lang="fr-FR" sz="1200" dirty="0">
                              <a:effectLst/>
                              <a:latin typeface="Open Sans Light" panose="020B0306030504020204"/>
                            </a:rPr>
                            <a:t>Thème/compétence</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identification claire de la capacité de stockage</a:t>
                          </a:r>
                        </a:p>
                        <a:p>
                          <a:pPr marL="171450" lvl="0" indent="-171450" algn="just">
                            <a:buFont typeface="Arial" panose="020B0604020202020204" pitchFamily="34" charset="0"/>
                            <a:buChar char="•"/>
                          </a:pPr>
                          <a:r>
                            <a:rPr lang="fr-FR" sz="1200" dirty="0">
                              <a:effectLst/>
                              <a:latin typeface="Open Sans Light" panose="020B0306030504020204"/>
                            </a:rPr>
                            <a:t>présence d'infrastructures d'accueil portuaires performantes</a:t>
                          </a:r>
                        </a:p>
                        <a:p>
                          <a:pPr marL="171450" lvl="0" indent="-171450" algn="just">
                            <a:buFont typeface="Arial" panose="020B0604020202020204" pitchFamily="34" charset="0"/>
                            <a:buChar char="•"/>
                          </a:pPr>
                          <a:r>
                            <a:rPr lang="fr-FR" sz="1200" dirty="0">
                              <a:effectLst/>
                              <a:latin typeface="Open Sans Light" panose="020B0306030504020204"/>
                            </a:rPr>
                            <a:t>harmonisation des conditions d'exemption et des procédures de demande et d'approbation</a:t>
                          </a:r>
                        </a:p>
                        <a:p>
                          <a:pPr marL="171450" lvl="0" indent="-171450" algn="just">
                            <a:buFont typeface="Arial" panose="020B0604020202020204" pitchFamily="34" charset="0"/>
                            <a:buChar char="•"/>
                          </a:pPr>
                          <a:r>
                            <a:rPr lang="fr-FR" sz="1200" dirty="0">
                              <a:effectLst/>
                              <a:latin typeface="Open Sans Light" panose="020B0306030504020204"/>
                            </a:rPr>
                            <a:t>intensification des contrôles et inspections</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2239405850"/>
                      </a:ext>
                    </a:extLst>
                  </a:tr>
                  <a:tr h="271233">
                    <a:tc>
                      <a:txBody>
                        <a:bodyPr/>
                        <a:lstStyle/>
                        <a:p>
                          <a:pPr algn="just">
                            <a:spcAft>
                              <a:spcPts val="0"/>
                            </a:spcAft>
                          </a:pPr>
                          <a:r>
                            <a:rPr lang="fr-FR" sz="1200">
                              <a:effectLst/>
                              <a:latin typeface="Open Sans Light" panose="020B0306030504020204"/>
                            </a:rPr>
                            <a:t>Espaces d'application</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fr-FR" sz="1200">
                              <a:effectLst/>
                              <a:latin typeface="Open Sans Light" panose="020B0306030504020204"/>
                            </a:rPr>
                            <a:t>Ports du projet</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4096474542"/>
                      </a:ext>
                    </a:extLst>
                  </a:tr>
                  <a:tr h="271233">
                    <a:tc>
                      <a:txBody>
                        <a:bodyPr/>
                        <a:lstStyle/>
                        <a:p>
                          <a:pPr algn="just">
                            <a:spcAft>
                              <a:spcPts val="0"/>
                            </a:spcAft>
                          </a:pPr>
                          <a:r>
                            <a:rPr lang="fr-FR" sz="1200">
                              <a:effectLst/>
                              <a:latin typeface="Open Sans Light" panose="020B0306030504020204"/>
                            </a:rPr>
                            <a:t>Responsables de projet</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fr-FR" sz="1200">
                              <a:effectLst/>
                              <a:latin typeface="Open Sans Light" panose="020B0306030504020204"/>
                            </a:rPr>
                            <a:t>Autorités portuaires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3241775888"/>
                      </a:ext>
                    </a:extLst>
                  </a:tr>
                  <a:tr h="393576">
                    <a:tc>
                      <a:txBody>
                        <a:bodyPr/>
                        <a:lstStyle/>
                        <a:p>
                          <a:pPr algn="just">
                            <a:spcAft>
                              <a:spcPts val="0"/>
                            </a:spcAft>
                          </a:pPr>
                          <a:r>
                            <a:rPr lang="fr-FR" sz="1200">
                              <a:effectLst/>
                              <a:latin typeface="Open Sans Light" panose="020B0306030504020204"/>
                            </a:rPr>
                            <a:t>Partenaires possibles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fr-FR" sz="1200">
                              <a:effectLst/>
                              <a:latin typeface="Open Sans Light" panose="020B0306030504020204"/>
                            </a:rPr>
                            <a:t>Villes, compagnies maritimes, gestionnaires maritimes, organisations de gestion des déchets compétentes, etc.</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549236388"/>
                      </a:ext>
                    </a:extLst>
                  </a:tr>
                  <a:tr h="213133">
                    <a:tc>
                      <a:txBody>
                        <a:bodyPr/>
                        <a:lstStyle/>
                        <a:p>
                          <a:pPr algn="just">
                            <a:spcAft>
                              <a:spcPts val="0"/>
                            </a:spcAft>
                          </a:pPr>
                          <a:r>
                            <a:rPr lang="fr-FR" sz="1200">
                              <a:effectLst/>
                              <a:latin typeface="Open Sans Light" panose="020B0306030504020204"/>
                            </a:rPr>
                            <a:t>Délai de mise en œuvre prévu</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en-GB" sz="1200" dirty="0">
                              <a:effectLst/>
                              <a:latin typeface="Open Sans Light" panose="020B0306030504020204"/>
                            </a:rPr>
                            <a:t>De 12 à 18 </a:t>
                          </a:r>
                          <a:r>
                            <a:rPr lang="en-GB" sz="1200" dirty="0" err="1">
                              <a:effectLst/>
                              <a:latin typeface="Open Sans Light" panose="020B0306030504020204"/>
                            </a:rPr>
                            <a:t>mois</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234840306"/>
                      </a:ext>
                    </a:extLst>
                  </a:tr>
                  <a:tr h="650382">
                    <a:tc>
                      <a:txBody>
                        <a:bodyPr/>
                        <a:lstStyle/>
                        <a:p>
                          <a:pPr algn="just">
                            <a:spcAft>
                              <a:spcPts val="0"/>
                            </a:spcAft>
                          </a:pPr>
                          <a:r>
                            <a:rPr lang="fr-FR" sz="1200">
                              <a:effectLst/>
                              <a:latin typeface="Open Sans Light" panose="020B0306030504020204"/>
                            </a:rPr>
                            <a:t>Impacts souhaités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réduction des rejets en mer</a:t>
                          </a:r>
                        </a:p>
                        <a:p>
                          <a:pPr marL="171450" lvl="0" indent="-171450" algn="just">
                            <a:buFont typeface="Arial" panose="020B0604020202020204" pitchFamily="34" charset="0"/>
                            <a:buChar char="•"/>
                          </a:pPr>
                          <a:r>
                            <a:rPr lang="fr-FR" sz="1200" dirty="0">
                              <a:effectLst/>
                              <a:latin typeface="Open Sans Light" panose="020B0306030504020204"/>
                            </a:rPr>
                            <a:t>réduction globale des quantités de déchets non triés</a:t>
                          </a:r>
                        </a:p>
                        <a:p>
                          <a:pPr marL="171450" lvl="0" indent="-171450" algn="just">
                            <a:buFont typeface="Arial" panose="020B0604020202020204" pitchFamily="34" charset="0"/>
                            <a:buChar char="•"/>
                          </a:pPr>
                          <a:r>
                            <a:rPr lang="fr-FR" sz="1200" dirty="0">
                              <a:effectLst/>
                              <a:latin typeface="Open Sans Light" panose="020B0306030504020204"/>
                            </a:rPr>
                            <a:t>meilleure gestion environnementale des déchets</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1240778643"/>
                      </a:ext>
                    </a:extLst>
                  </a:tr>
                  <a:tr h="609409">
                    <a:tc>
                      <a:txBody>
                        <a:bodyPr/>
                        <a:lstStyle/>
                        <a:p>
                          <a:pPr algn="just">
                            <a:spcAft>
                              <a:spcPts val="0"/>
                            </a:spcAft>
                          </a:pPr>
                          <a:r>
                            <a:rPr lang="fr-FR" sz="1200" dirty="0">
                              <a:effectLst/>
                              <a:latin typeface="Open Sans Light" panose="020B0306030504020204"/>
                            </a:rPr>
                            <a:t>Critères d'évaluation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nombre de demandes de dispense de cession</a:t>
                          </a:r>
                        </a:p>
                        <a:p>
                          <a:pPr marL="171450" lvl="0" indent="-171450" algn="just">
                            <a:buFont typeface="Arial" panose="020B0604020202020204" pitchFamily="34" charset="0"/>
                            <a:buChar char="•"/>
                          </a:pPr>
                          <a:r>
                            <a:rPr lang="fr-FR" sz="1200" dirty="0">
                              <a:effectLst/>
                              <a:latin typeface="Open Sans Light" panose="020B0306030504020204"/>
                            </a:rPr>
                            <a:t>nombre de demandes d'exemptions</a:t>
                          </a:r>
                        </a:p>
                        <a:p>
                          <a:pPr marL="171450" lvl="0" indent="-171450" algn="just">
                            <a:buFont typeface="Arial" panose="020B0604020202020204" pitchFamily="34" charset="0"/>
                            <a:buChar char="•"/>
                          </a:pPr>
                          <a:r>
                            <a:rPr lang="fr-FR" sz="1200" dirty="0">
                              <a:effectLst/>
                              <a:latin typeface="Open Sans Light" panose="020B0306030504020204"/>
                            </a:rPr>
                            <a:t>accords sur la livraison des déchets et sur le paiement des tarifs dans un port donné</a:t>
                          </a:r>
                        </a:p>
                        <a:p>
                          <a:pPr marL="171450" lvl="0" indent="-171450" algn="just">
                            <a:buFont typeface="Arial" panose="020B0604020202020204" pitchFamily="34" charset="0"/>
                            <a:buChar char="•"/>
                          </a:pPr>
                          <a:r>
                            <a:rPr lang="fr-FR" sz="1200" dirty="0">
                              <a:effectLst/>
                              <a:latin typeface="Open Sans Light" panose="020B0306030504020204"/>
                            </a:rPr>
                            <a:t>quantités de déchets différenciés</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2808385141"/>
                      </a:ext>
                    </a:extLst>
                  </a:tr>
                </a:tbl>
              </a:graphicData>
            </a:graphic>
          </p:graphicFrame>
        </mc:Choice>
        <mc:Fallback xmlns="">
          <p:graphicFrame>
            <p:nvGraphicFramePr>
              <p:cNvPr id="6" name="Espace réservé du contenu 5"/>
              <p:cNvGraphicFramePr>
                <a:graphicFrameLocks noGrp="1"/>
              </p:cNvGraphicFramePr>
              <p:nvPr>
                <p:ph idx="1"/>
                <p:extLst>
                  <p:ext uri="{D42A27DB-BD31-4B8C-83A1-F6EECF244321}">
                    <p14:modId xmlns:p14="http://schemas.microsoft.com/office/powerpoint/2010/main" val="3395183206"/>
                  </p:ext>
                </p:extLst>
              </p:nvPr>
            </p:nvGraphicFramePr>
            <p:xfrm>
              <a:off x="348231" y="2247709"/>
              <a:ext cx="9885582" cy="4658233"/>
            </p:xfrm>
            <a:graphic>
              <a:graphicData uri="http://schemas.openxmlformats.org/drawingml/2006/table">
                <a:tbl>
                  <a:tblPr firstRow="1" bandRow="1">
                    <a:tableStyleId>{5C22544A-7EE6-4342-B048-85BDC9FD1C3A}</a:tableStyleId>
                  </a:tblPr>
                  <a:tblGrid>
                    <a:gridCol w="2353405">
                      <a:extLst>
                        <a:ext uri="{9D8B030D-6E8A-4147-A177-3AD203B41FA5}">
                          <a16:colId xmlns:a16="http://schemas.microsoft.com/office/drawing/2014/main" val="2912061264"/>
                        </a:ext>
                      </a:extLst>
                    </a:gridCol>
                    <a:gridCol w="7532177">
                      <a:extLst>
                        <a:ext uri="{9D8B030D-6E8A-4147-A177-3AD203B41FA5}">
                          <a16:colId xmlns:a16="http://schemas.microsoft.com/office/drawing/2014/main" val="3022387371"/>
                        </a:ext>
                      </a:extLst>
                    </a:gridCol>
                  </a:tblGrid>
                  <a:tr h="298356">
                    <a:tc gridSpan="2">
                      <a:txBody>
                        <a:bodyPr/>
                        <a:lstStyle/>
                        <a:p>
                          <a:pPr algn="just">
                            <a:spcAft>
                              <a:spcPts val="0"/>
                            </a:spcAft>
                          </a:pPr>
                          <a:r>
                            <a:rPr lang="fr-FR" sz="1600" dirty="0">
                              <a:effectLst/>
                              <a:latin typeface="Open Sans Light" panose="020B0306030504020204"/>
                            </a:rPr>
                            <a:t>Action 2.1: Définir les conditions d'exemption de dépôt</a:t>
                          </a:r>
                          <a:endParaRPr lang="fr-FR" sz="105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hMerge="1">
                      <a:txBody>
                        <a:bodyPr/>
                        <a:lstStyle/>
                        <a:p>
                          <a:endParaRPr lang="fr-FR"/>
                        </a:p>
                      </a:txBody>
                      <a:tcPr/>
                    </a:tc>
                    <a:extLst>
                      <a:ext uri="{0D108BD9-81ED-4DB2-BD59-A6C34878D82A}">
                        <a16:rowId xmlns:a16="http://schemas.microsoft.com/office/drawing/2014/main" val="3199270506"/>
                      </a:ext>
                    </a:extLst>
                  </a:tr>
                  <a:tr h="1097280">
                    <a:tc>
                      <a:txBody>
                        <a:bodyPr/>
                        <a:lstStyle/>
                        <a:p>
                          <a:pPr algn="just">
                            <a:spcAft>
                              <a:spcPts val="0"/>
                            </a:spcAft>
                          </a:pPr>
                          <a:r>
                            <a:rPr lang="fr-FR" sz="1200" dirty="0" smtClean="0">
                              <a:effectLst/>
                              <a:latin typeface="Open Sans Light" panose="020B0306030504020204"/>
                            </a:rPr>
                            <a:t>But(s</a:t>
                          </a:r>
                          <a:r>
                            <a:rPr lang="fr-FR" sz="1200" dirty="0">
                              <a:effectLst/>
                              <a:latin typeface="Open Sans Light" panose="020B0306030504020204"/>
                            </a:rPr>
                            <a:t>) de l'action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endParaRPr lang="fr-FR"/>
                        </a:p>
                      </a:txBody>
                      <a:tcPr marL="62326" marR="62326" marT="0" marB="0">
                        <a:blipFill>
                          <a:blip r:embed="rId3"/>
                          <a:stretch>
                            <a:fillRect l="-31311" t="-32778" r="-324" b="-305556"/>
                          </a:stretch>
                        </a:blipFill>
                      </a:tcPr>
                    </a:tc>
                    <a:extLst>
                      <a:ext uri="{0D108BD9-81ED-4DB2-BD59-A6C34878D82A}">
                        <a16:rowId xmlns:a16="http://schemas.microsoft.com/office/drawing/2014/main" val="2410336173"/>
                      </a:ext>
                    </a:extLst>
                  </a:tr>
                  <a:tr h="731520">
                    <a:tc>
                      <a:txBody>
                        <a:bodyPr/>
                        <a:lstStyle/>
                        <a:p>
                          <a:pPr algn="just">
                            <a:spcAft>
                              <a:spcPts val="0"/>
                            </a:spcAft>
                          </a:pPr>
                          <a:r>
                            <a:rPr lang="fr-FR" sz="1200" dirty="0">
                              <a:effectLst/>
                              <a:latin typeface="Open Sans Light" panose="020B0306030504020204"/>
                            </a:rPr>
                            <a:t>Thème/compétence</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identification claire de la capacité de stockage</a:t>
                          </a:r>
                        </a:p>
                        <a:p>
                          <a:pPr marL="171450" lvl="0" indent="-171450" algn="just">
                            <a:buFont typeface="Arial" panose="020B0604020202020204" pitchFamily="34" charset="0"/>
                            <a:buChar char="•"/>
                          </a:pPr>
                          <a:r>
                            <a:rPr lang="fr-FR" sz="1200" dirty="0">
                              <a:effectLst/>
                              <a:latin typeface="Open Sans Light" panose="020B0306030504020204"/>
                            </a:rPr>
                            <a:t>présence d'infrastructures d'accueil portuaires performantes</a:t>
                          </a:r>
                        </a:p>
                        <a:p>
                          <a:pPr marL="171450" lvl="0" indent="-171450" algn="just">
                            <a:buFont typeface="Arial" panose="020B0604020202020204" pitchFamily="34" charset="0"/>
                            <a:buChar char="•"/>
                          </a:pPr>
                          <a:r>
                            <a:rPr lang="fr-FR" sz="1200" dirty="0">
                              <a:effectLst/>
                              <a:latin typeface="Open Sans Light" panose="020B0306030504020204"/>
                            </a:rPr>
                            <a:t>harmonisation des conditions d'exemption et des procédures de demande et d'approbation</a:t>
                          </a:r>
                        </a:p>
                        <a:p>
                          <a:pPr marL="171450" lvl="0" indent="-171450" algn="just">
                            <a:buFont typeface="Arial" panose="020B0604020202020204" pitchFamily="34" charset="0"/>
                            <a:buChar char="•"/>
                          </a:pPr>
                          <a:r>
                            <a:rPr lang="fr-FR" sz="1200" dirty="0">
                              <a:effectLst/>
                              <a:latin typeface="Open Sans Light" panose="020B0306030504020204"/>
                            </a:rPr>
                            <a:t>intensification des contrôles et inspections</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2239405850"/>
                      </a:ext>
                    </a:extLst>
                  </a:tr>
                  <a:tr h="271233">
                    <a:tc>
                      <a:txBody>
                        <a:bodyPr/>
                        <a:lstStyle/>
                        <a:p>
                          <a:pPr algn="just">
                            <a:spcAft>
                              <a:spcPts val="0"/>
                            </a:spcAft>
                          </a:pPr>
                          <a:r>
                            <a:rPr lang="fr-FR" sz="1200">
                              <a:effectLst/>
                              <a:latin typeface="Open Sans Light" panose="020B0306030504020204"/>
                            </a:rPr>
                            <a:t>Espaces d'application</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fr-FR" sz="1200">
                              <a:effectLst/>
                              <a:latin typeface="Open Sans Light" panose="020B0306030504020204"/>
                            </a:rPr>
                            <a:t>Ports du projet</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4096474542"/>
                      </a:ext>
                    </a:extLst>
                  </a:tr>
                  <a:tr h="271233">
                    <a:tc>
                      <a:txBody>
                        <a:bodyPr/>
                        <a:lstStyle/>
                        <a:p>
                          <a:pPr algn="just">
                            <a:spcAft>
                              <a:spcPts val="0"/>
                            </a:spcAft>
                          </a:pPr>
                          <a:r>
                            <a:rPr lang="fr-FR" sz="1200">
                              <a:effectLst/>
                              <a:latin typeface="Open Sans Light" panose="020B0306030504020204"/>
                            </a:rPr>
                            <a:t>Responsables de projet</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fr-FR" sz="1200">
                              <a:effectLst/>
                              <a:latin typeface="Open Sans Light" panose="020B0306030504020204"/>
                            </a:rPr>
                            <a:t>Autorités portuaires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3241775888"/>
                      </a:ext>
                    </a:extLst>
                  </a:tr>
                  <a:tr h="393576">
                    <a:tc>
                      <a:txBody>
                        <a:bodyPr/>
                        <a:lstStyle/>
                        <a:p>
                          <a:pPr algn="just">
                            <a:spcAft>
                              <a:spcPts val="0"/>
                            </a:spcAft>
                          </a:pPr>
                          <a:r>
                            <a:rPr lang="fr-FR" sz="1200">
                              <a:effectLst/>
                              <a:latin typeface="Open Sans Light" panose="020B0306030504020204"/>
                            </a:rPr>
                            <a:t>Partenaires possibles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fr-FR" sz="1200">
                              <a:effectLst/>
                              <a:latin typeface="Open Sans Light" panose="020B0306030504020204"/>
                            </a:rPr>
                            <a:t>Villes, compagnies maritimes, gestionnaires maritimes, organisations de gestion des déchets compétentes, etc.</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549236388"/>
                      </a:ext>
                    </a:extLst>
                  </a:tr>
                  <a:tr h="213133">
                    <a:tc>
                      <a:txBody>
                        <a:bodyPr/>
                        <a:lstStyle/>
                        <a:p>
                          <a:pPr algn="just">
                            <a:spcAft>
                              <a:spcPts val="0"/>
                            </a:spcAft>
                          </a:pPr>
                          <a:r>
                            <a:rPr lang="fr-FR" sz="1200">
                              <a:effectLst/>
                              <a:latin typeface="Open Sans Light" panose="020B0306030504020204"/>
                            </a:rPr>
                            <a:t>Délai de mise en œuvre prévu</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algn="just">
                            <a:spcAft>
                              <a:spcPts val="0"/>
                            </a:spcAft>
                          </a:pPr>
                          <a:r>
                            <a:rPr lang="en-GB" sz="1200" dirty="0">
                              <a:effectLst/>
                              <a:latin typeface="Open Sans Light" panose="020B0306030504020204"/>
                            </a:rPr>
                            <a:t>De 12 à 18 </a:t>
                          </a:r>
                          <a:r>
                            <a:rPr lang="en-GB" sz="1200" dirty="0" err="1">
                              <a:effectLst/>
                              <a:latin typeface="Open Sans Light" panose="020B0306030504020204"/>
                            </a:rPr>
                            <a:t>mois</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extLst>
                      <a:ext uri="{0D108BD9-81ED-4DB2-BD59-A6C34878D82A}">
                        <a16:rowId xmlns:a16="http://schemas.microsoft.com/office/drawing/2014/main" val="234840306"/>
                      </a:ext>
                    </a:extLst>
                  </a:tr>
                  <a:tr h="650382">
                    <a:tc>
                      <a:txBody>
                        <a:bodyPr/>
                        <a:lstStyle/>
                        <a:p>
                          <a:pPr algn="just">
                            <a:spcAft>
                              <a:spcPts val="0"/>
                            </a:spcAft>
                          </a:pPr>
                          <a:r>
                            <a:rPr lang="fr-FR" sz="1200">
                              <a:effectLst/>
                              <a:latin typeface="Open Sans Light" panose="020B0306030504020204"/>
                            </a:rPr>
                            <a:t>Impacts souhaités</a:t>
                          </a:r>
                          <a:endParaRPr lang="fr-FR" sz="120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réduction des rejets en mer</a:t>
                          </a:r>
                        </a:p>
                        <a:p>
                          <a:pPr marL="171450" lvl="0" indent="-171450" algn="just">
                            <a:buFont typeface="Arial" panose="020B0604020202020204" pitchFamily="34" charset="0"/>
                            <a:buChar char="•"/>
                          </a:pPr>
                          <a:r>
                            <a:rPr lang="fr-FR" sz="1200" dirty="0">
                              <a:effectLst/>
                              <a:latin typeface="Open Sans Light" panose="020B0306030504020204"/>
                            </a:rPr>
                            <a:t>réduction globale des quantités de déchets non triés</a:t>
                          </a:r>
                        </a:p>
                        <a:p>
                          <a:pPr marL="171450" lvl="0" indent="-171450" algn="just">
                            <a:buFont typeface="Arial" panose="020B0604020202020204" pitchFamily="34" charset="0"/>
                            <a:buChar char="•"/>
                          </a:pPr>
                          <a:r>
                            <a:rPr lang="fr-FR" sz="1200" dirty="0">
                              <a:effectLst/>
                              <a:latin typeface="Open Sans Light" panose="020B0306030504020204"/>
                            </a:rPr>
                            <a:t>meilleure gestion environnementale des déchets</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1240778643"/>
                      </a:ext>
                    </a:extLst>
                  </a:tr>
                  <a:tr h="731520">
                    <a:tc>
                      <a:txBody>
                        <a:bodyPr/>
                        <a:lstStyle/>
                        <a:p>
                          <a:pPr algn="just">
                            <a:spcAft>
                              <a:spcPts val="0"/>
                            </a:spcAft>
                          </a:pPr>
                          <a:r>
                            <a:rPr lang="fr-FR" sz="1200" dirty="0">
                              <a:effectLst/>
                              <a:latin typeface="Open Sans Light" panose="020B0306030504020204"/>
                            </a:rPr>
                            <a:t>Critères d'évaluation</a:t>
                          </a:r>
                          <a:endParaRPr lang="fr-FR" sz="1200" dirty="0">
                            <a:effectLst/>
                            <a:latin typeface="Open Sans Light" panose="020B0306030504020204"/>
                            <a:ea typeface="Times New Roman" panose="02020603050405020304" pitchFamily="18" charset="0"/>
                            <a:cs typeface="Arial" panose="020B0604020202020204" pitchFamily="34" charset="0"/>
                          </a:endParaRPr>
                        </a:p>
                      </a:txBody>
                      <a:tcPr marL="62326" marR="62326" marT="0" marB="0"/>
                    </a:tc>
                    <a:tc>
                      <a:txBody>
                        <a:bodyPr/>
                        <a:lstStyle/>
                        <a:p>
                          <a:pPr marL="171450" lvl="0" indent="-171450" algn="just">
                            <a:buFont typeface="Arial" panose="020B0604020202020204" pitchFamily="34" charset="0"/>
                            <a:buChar char="•"/>
                          </a:pPr>
                          <a:r>
                            <a:rPr lang="fr-FR" sz="1200" dirty="0">
                              <a:effectLst/>
                              <a:latin typeface="Open Sans Light" panose="020B0306030504020204"/>
                            </a:rPr>
                            <a:t>nombre de demandes de dispense de cession</a:t>
                          </a:r>
                        </a:p>
                        <a:p>
                          <a:pPr marL="171450" lvl="0" indent="-171450" algn="just">
                            <a:buFont typeface="Arial" panose="020B0604020202020204" pitchFamily="34" charset="0"/>
                            <a:buChar char="•"/>
                          </a:pPr>
                          <a:r>
                            <a:rPr lang="fr-FR" sz="1200" dirty="0">
                              <a:effectLst/>
                              <a:latin typeface="Open Sans Light" panose="020B0306030504020204"/>
                            </a:rPr>
                            <a:t>nombre de demandes d'exemptions</a:t>
                          </a:r>
                        </a:p>
                        <a:p>
                          <a:pPr marL="171450" lvl="0" indent="-171450" algn="just">
                            <a:buFont typeface="Arial" panose="020B0604020202020204" pitchFamily="34" charset="0"/>
                            <a:buChar char="•"/>
                          </a:pPr>
                          <a:r>
                            <a:rPr lang="fr-FR" sz="1200" dirty="0">
                              <a:effectLst/>
                              <a:latin typeface="Open Sans Light" panose="020B0306030504020204"/>
                            </a:rPr>
                            <a:t>accords sur la livraison des déchets et sur le paiement des tarifs dans un port donné</a:t>
                          </a:r>
                        </a:p>
                        <a:p>
                          <a:pPr marL="171450" lvl="0" indent="-171450" algn="just">
                            <a:buFont typeface="Arial" panose="020B0604020202020204" pitchFamily="34" charset="0"/>
                            <a:buChar char="•"/>
                          </a:pPr>
                          <a:r>
                            <a:rPr lang="fr-FR" sz="1200" dirty="0">
                              <a:effectLst/>
                              <a:latin typeface="Open Sans Light" panose="020B0306030504020204"/>
                            </a:rPr>
                            <a:t>quantités de déchets différenciés</a:t>
                          </a:r>
                          <a:endParaRPr lang="fr-FR" sz="1200" dirty="0">
                            <a:effectLst/>
                            <a:latin typeface="Open Sans Light" panose="020B0306030504020204"/>
                            <a:cs typeface="Arial" panose="020B0604020202020204" pitchFamily="34" charset="0"/>
                          </a:endParaRPr>
                        </a:p>
                      </a:txBody>
                      <a:tcPr marL="62326" marR="62326" marT="0" marB="0"/>
                    </a:tc>
                    <a:extLst>
                      <a:ext uri="{0D108BD9-81ED-4DB2-BD59-A6C34878D82A}">
                        <a16:rowId xmlns:a16="http://schemas.microsoft.com/office/drawing/2014/main" val="2808385141"/>
                      </a:ext>
                    </a:extLst>
                  </a:tr>
                </a:tbl>
              </a:graphicData>
            </a:graphic>
          </p:graphicFrame>
        </mc:Fallback>
      </mc:AlternateContent>
    </p:spTree>
    <p:extLst>
      <p:ext uri="{BB962C8B-B14F-4D97-AF65-F5344CB8AC3E}">
        <p14:creationId xmlns:p14="http://schemas.microsoft.com/office/powerpoint/2010/main" val="446146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a:t>
            </a:r>
            <a:r>
              <a:rPr lang="fr-FR" sz="2400" dirty="0" smtClean="0"/>
              <a:t>n°2 : </a:t>
            </a:r>
            <a:r>
              <a:rPr lang="fr-FR" sz="2400" dirty="0"/>
              <a:t>appliquer les conditions appropriées pour encourager et améliorer la gestion des déchets à bord des navires et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5" name="Espace réservé du contenu 4"/>
          <p:cNvGraphicFramePr>
            <a:graphicFrameLocks noGrp="1"/>
          </p:cNvGraphicFramePr>
          <p:nvPr>
            <p:ph idx="1"/>
            <p:extLst>
              <p:ext uri="{D42A27DB-BD31-4B8C-83A1-F6EECF244321}">
                <p14:modId xmlns:p14="http://schemas.microsoft.com/office/powerpoint/2010/main" val="464391694"/>
              </p:ext>
            </p:extLst>
          </p:nvPr>
        </p:nvGraphicFramePr>
        <p:xfrm>
          <a:off x="348231" y="2247899"/>
          <a:ext cx="9885582" cy="4856099"/>
        </p:xfrm>
        <a:graphic>
          <a:graphicData uri="http://schemas.openxmlformats.org/drawingml/2006/table">
            <a:tbl>
              <a:tblPr firstRow="1" bandRow="1">
                <a:tableStyleId>{5C22544A-7EE6-4342-B048-85BDC9FD1C3A}</a:tableStyleId>
              </a:tblPr>
              <a:tblGrid>
                <a:gridCol w="2372298">
                  <a:extLst>
                    <a:ext uri="{9D8B030D-6E8A-4147-A177-3AD203B41FA5}">
                      <a16:colId xmlns:a16="http://schemas.microsoft.com/office/drawing/2014/main" val="2685866790"/>
                    </a:ext>
                  </a:extLst>
                </a:gridCol>
                <a:gridCol w="7513284">
                  <a:extLst>
                    <a:ext uri="{9D8B030D-6E8A-4147-A177-3AD203B41FA5}">
                      <a16:colId xmlns:a16="http://schemas.microsoft.com/office/drawing/2014/main" val="2922397191"/>
                    </a:ext>
                  </a:extLst>
                </a:gridCol>
              </a:tblGrid>
              <a:tr h="301615">
                <a:tc gridSpan="2">
                  <a:txBody>
                    <a:bodyPr/>
                    <a:lstStyle/>
                    <a:p>
                      <a:pPr algn="just">
                        <a:spcAft>
                          <a:spcPts val="0"/>
                        </a:spcAft>
                      </a:pPr>
                      <a:r>
                        <a:rPr lang="fr-FR" sz="1600" dirty="0">
                          <a:effectLst/>
                          <a:latin typeface="Open Sans Light" panose="020B0306030504020204"/>
                        </a:rPr>
                        <a:t>Action 2.2: Appliquer des incitations appropriées pour le tri sélectif des déchets à bord des navires et dans les ports</a:t>
                      </a:r>
                      <a:endParaRPr lang="fr-FR" sz="105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hMerge="1">
                  <a:txBody>
                    <a:bodyPr/>
                    <a:lstStyle/>
                    <a:p>
                      <a:endParaRPr lang="fr-FR"/>
                    </a:p>
                  </a:txBody>
                  <a:tcPr/>
                </a:tc>
                <a:extLst>
                  <a:ext uri="{0D108BD9-81ED-4DB2-BD59-A6C34878D82A}">
                    <a16:rowId xmlns:a16="http://schemas.microsoft.com/office/drawing/2014/main" val="2866587602"/>
                  </a:ext>
                </a:extLst>
              </a:tr>
              <a:tr h="1041358">
                <a:tc>
                  <a:txBody>
                    <a:bodyPr/>
                    <a:lstStyle/>
                    <a:p>
                      <a:pPr algn="just">
                        <a:spcAft>
                          <a:spcPts val="0"/>
                        </a:spcAft>
                      </a:pPr>
                      <a:r>
                        <a:rPr lang="fr-FR" sz="1300" dirty="0">
                          <a:effectLst/>
                          <a:latin typeface="Open Sans Light" panose="020B0306030504020204"/>
                        </a:rPr>
                        <a:t>But(s) de l'action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r>
                        <a:rPr lang="fr-FR" sz="1300">
                          <a:effectLst/>
                          <a:latin typeface="Open Sans Light" panose="020B0306030504020204"/>
                        </a:rPr>
                        <a:t>La mise en place d'incitations et de coûts différenciés basés sur les performances en termes d'efficacité de la collecte sélective représente une solution qui permettrait de sensibiliser les producteurs de déchets à réduire les déchets. Cela améliorerait également les performances de collecte et de récupération à bord des navires. Il sera nécessaire de réaliser une étude préalable afin de déterminer le dispositif approprié à mettre en place ainsi que le coût induit.</a:t>
                      </a:r>
                      <a:endParaRPr lang="fr-FR" sz="1300">
                        <a:effectLst/>
                        <a:latin typeface="Open Sans Light" panose="020B0306030504020204"/>
                        <a:cs typeface="Arial" panose="020B0604020202020204" pitchFamily="34" charset="0"/>
                      </a:endParaRPr>
                    </a:p>
                  </a:txBody>
                  <a:tcPr marL="63007" marR="63007" marT="0" marB="0"/>
                </a:tc>
                <a:extLst>
                  <a:ext uri="{0D108BD9-81ED-4DB2-BD59-A6C34878D82A}">
                    <a16:rowId xmlns:a16="http://schemas.microsoft.com/office/drawing/2014/main" val="3756957951"/>
                  </a:ext>
                </a:extLst>
              </a:tr>
              <a:tr h="770080">
                <a:tc>
                  <a:txBody>
                    <a:bodyPr/>
                    <a:lstStyle/>
                    <a:p>
                      <a:pPr algn="just">
                        <a:spcAft>
                          <a:spcPts val="0"/>
                        </a:spcAft>
                      </a:pPr>
                      <a:r>
                        <a:rPr lang="fr-FR" sz="1300" dirty="0">
                          <a:effectLst/>
                          <a:latin typeface="Open Sans Light" panose="020B0306030504020204"/>
                        </a:rPr>
                        <a:t>Thème/compétence</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réalisation d'une étude pour définir le tarif incitatif</a:t>
                      </a:r>
                    </a:p>
                    <a:p>
                      <a:pPr marL="171450" lvl="0" indent="-171450" algn="just">
                        <a:buFont typeface="Arial" panose="020B0604020202020204" pitchFamily="34" charset="0"/>
                        <a:buChar char="•"/>
                      </a:pPr>
                      <a:r>
                        <a:rPr lang="fr-FR" sz="1300" dirty="0">
                          <a:effectLst/>
                          <a:latin typeface="Open Sans Light" panose="020B0306030504020204"/>
                        </a:rPr>
                        <a:t>évaluation des coûts et bénéfices de cette politique</a:t>
                      </a:r>
                    </a:p>
                    <a:p>
                      <a:pPr marL="171450" lvl="0" indent="-171450" algn="just">
                        <a:buFont typeface="Arial" panose="020B0604020202020204" pitchFamily="34" charset="0"/>
                        <a:buChar char="•"/>
                      </a:pPr>
                      <a:r>
                        <a:rPr lang="fr-FR" sz="1300" dirty="0">
                          <a:effectLst/>
                          <a:latin typeface="Open Sans Light" panose="020B0306030504020204"/>
                        </a:rPr>
                        <a:t>actions de communication sur la politique et les plans tarifaires</a:t>
                      </a:r>
                    </a:p>
                    <a:p>
                      <a:pPr marL="171450" lvl="0" indent="-171450" algn="just">
                        <a:buFont typeface="Arial" panose="020B0604020202020204" pitchFamily="34" charset="0"/>
                        <a:buChar char="•"/>
                      </a:pPr>
                      <a:r>
                        <a:rPr lang="fr-FR" sz="1300" dirty="0">
                          <a:effectLst/>
                          <a:latin typeface="Open Sans Light" panose="020B0306030504020204"/>
                        </a:rPr>
                        <a:t>mise en œuvre coordonnée de cette politique dans les ports</a:t>
                      </a:r>
                    </a:p>
                    <a:p>
                      <a:pPr marL="171450" lvl="0" indent="-171450" algn="just">
                        <a:buFont typeface="Arial" panose="020B0604020202020204" pitchFamily="34" charset="0"/>
                        <a:buChar char="•"/>
                      </a:pPr>
                      <a:r>
                        <a:rPr lang="fr-FR" sz="1300" dirty="0" smtClean="0">
                          <a:effectLst/>
                          <a:latin typeface="Open Sans Light" panose="020B0306030504020204"/>
                        </a:rPr>
                        <a:t>amélioration des </a:t>
                      </a:r>
                      <a:r>
                        <a:rPr lang="fr-FR" sz="1300" dirty="0">
                          <a:effectLst/>
                          <a:latin typeface="Open Sans Light" panose="020B0306030504020204"/>
                        </a:rPr>
                        <a:t>performances de gestion des déchets à bord des navires</a:t>
                      </a:r>
                      <a:endParaRPr lang="fr-FR" sz="1300" dirty="0">
                        <a:effectLst/>
                        <a:latin typeface="Open Sans Light" panose="020B0306030504020204"/>
                        <a:cs typeface="Arial" panose="020B0604020202020204" pitchFamily="34" charset="0"/>
                      </a:endParaRPr>
                    </a:p>
                  </a:txBody>
                  <a:tcPr marL="63007" marR="63007" marT="0" marB="0"/>
                </a:tc>
                <a:extLst>
                  <a:ext uri="{0D108BD9-81ED-4DB2-BD59-A6C34878D82A}">
                    <a16:rowId xmlns:a16="http://schemas.microsoft.com/office/drawing/2014/main" val="787373974"/>
                  </a:ext>
                </a:extLst>
              </a:tr>
              <a:tr h="274195">
                <a:tc>
                  <a:txBody>
                    <a:bodyPr/>
                    <a:lstStyle/>
                    <a:p>
                      <a:pPr algn="just">
                        <a:spcAft>
                          <a:spcPts val="0"/>
                        </a:spcAft>
                      </a:pPr>
                      <a:r>
                        <a:rPr lang="fr-FR" sz="1300" dirty="0">
                          <a:effectLst/>
                          <a:latin typeface="Open Sans Light" panose="020B0306030504020204"/>
                        </a:rPr>
                        <a:t>Espaces d'application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algn="just">
                        <a:spcAft>
                          <a:spcPts val="0"/>
                        </a:spcAft>
                      </a:pPr>
                      <a:r>
                        <a:rPr lang="fr-FR" sz="1300">
                          <a:effectLst/>
                          <a:latin typeface="Open Sans Light" panose="020B0306030504020204"/>
                        </a:rPr>
                        <a:t>Ports du projet</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extLst>
                  <a:ext uri="{0D108BD9-81ED-4DB2-BD59-A6C34878D82A}">
                    <a16:rowId xmlns:a16="http://schemas.microsoft.com/office/drawing/2014/main" val="2138036752"/>
                  </a:ext>
                </a:extLst>
              </a:tr>
              <a:tr h="187729">
                <a:tc>
                  <a:txBody>
                    <a:bodyPr/>
                    <a:lstStyle/>
                    <a:p>
                      <a:pPr algn="just">
                        <a:spcAft>
                          <a:spcPts val="0"/>
                        </a:spcAft>
                      </a:pPr>
                      <a:r>
                        <a:rPr lang="fr-FR" sz="1300">
                          <a:effectLst/>
                          <a:latin typeface="Open Sans Light" panose="020B0306030504020204"/>
                        </a:rPr>
                        <a:t>Responsables de projet</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algn="just">
                        <a:spcAft>
                          <a:spcPts val="0"/>
                        </a:spcAft>
                      </a:pPr>
                      <a:r>
                        <a:rPr lang="fr-FR" sz="1300" dirty="0">
                          <a:effectLst/>
                          <a:latin typeface="Open Sans Light" panose="020B0306030504020204"/>
                        </a:rPr>
                        <a:t>Autorités portuaires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extLst>
                  <a:ext uri="{0D108BD9-81ED-4DB2-BD59-A6C34878D82A}">
                    <a16:rowId xmlns:a16="http://schemas.microsoft.com/office/drawing/2014/main" val="284917031"/>
                  </a:ext>
                </a:extLst>
              </a:tr>
              <a:tr h="336035">
                <a:tc>
                  <a:txBody>
                    <a:bodyPr/>
                    <a:lstStyle/>
                    <a:p>
                      <a:pPr algn="just">
                        <a:spcAft>
                          <a:spcPts val="0"/>
                        </a:spcAft>
                      </a:pPr>
                      <a:r>
                        <a:rPr lang="fr-FR" sz="1300">
                          <a:effectLst/>
                          <a:latin typeface="Open Sans Light" panose="020B0306030504020204"/>
                        </a:rPr>
                        <a:t>Partenaires possibles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algn="just">
                        <a:spcAft>
                          <a:spcPts val="0"/>
                        </a:spcAft>
                      </a:pPr>
                      <a:r>
                        <a:rPr lang="fr-FR" sz="1300" dirty="0">
                          <a:effectLst/>
                          <a:latin typeface="Open Sans Light" panose="020B0306030504020204"/>
                        </a:rPr>
                        <a:t>Villes, compagnies maritimes, gestionnaires maritimes, organisations de gestion des déchets compétentes, etc.</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extLst>
                  <a:ext uri="{0D108BD9-81ED-4DB2-BD59-A6C34878D82A}">
                    <a16:rowId xmlns:a16="http://schemas.microsoft.com/office/drawing/2014/main" val="1849278157"/>
                  </a:ext>
                </a:extLst>
              </a:tr>
              <a:tr h="201710">
                <a:tc>
                  <a:txBody>
                    <a:bodyPr/>
                    <a:lstStyle/>
                    <a:p>
                      <a:pPr algn="just">
                        <a:spcAft>
                          <a:spcPts val="0"/>
                        </a:spcAft>
                      </a:pPr>
                      <a:r>
                        <a:rPr lang="fr-FR" sz="1300">
                          <a:effectLst/>
                          <a:latin typeface="Open Sans Light" panose="020B0306030504020204"/>
                        </a:rPr>
                        <a:t>Délai de mise en œuvre prévu</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algn="just">
                        <a:spcAft>
                          <a:spcPts val="0"/>
                        </a:spcAft>
                      </a:pPr>
                      <a:r>
                        <a:rPr lang="en-GB" sz="1300" dirty="0">
                          <a:effectLst/>
                          <a:latin typeface="Open Sans Light" panose="020B0306030504020204"/>
                        </a:rPr>
                        <a:t>De 18 à 24 </a:t>
                      </a:r>
                      <a:r>
                        <a:rPr lang="en-GB" sz="1300" dirty="0" err="1">
                          <a:effectLst/>
                          <a:latin typeface="Open Sans Light" panose="020B0306030504020204"/>
                        </a:rPr>
                        <a:t>mois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extLst>
                  <a:ext uri="{0D108BD9-81ED-4DB2-BD59-A6C34878D82A}">
                    <a16:rowId xmlns:a16="http://schemas.microsoft.com/office/drawing/2014/main" val="3051485210"/>
                  </a:ext>
                </a:extLst>
              </a:tr>
              <a:tr h="657485">
                <a:tc>
                  <a:txBody>
                    <a:bodyPr/>
                    <a:lstStyle/>
                    <a:p>
                      <a:pPr algn="just">
                        <a:spcAft>
                          <a:spcPts val="0"/>
                        </a:spcAft>
                      </a:pPr>
                      <a:r>
                        <a:rPr lang="fr-FR" sz="1300">
                          <a:effectLst/>
                          <a:latin typeface="Open Sans Light" panose="020B0306030504020204"/>
                        </a:rPr>
                        <a:t>Impacts souhaités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diminution globale des quantités de déchets non triés</a:t>
                      </a:r>
                    </a:p>
                    <a:p>
                      <a:pPr marL="171450" lvl="0" indent="-171450" algn="just">
                        <a:buFont typeface="Arial" panose="020B0604020202020204" pitchFamily="34" charset="0"/>
                        <a:buChar char="•"/>
                      </a:pPr>
                      <a:r>
                        <a:rPr lang="fr-FR" sz="1300" dirty="0">
                          <a:effectLst/>
                          <a:latin typeface="Open Sans Light" panose="020B0306030504020204"/>
                        </a:rPr>
                        <a:t>transparence des coûts pour l'utilisateur</a:t>
                      </a:r>
                    </a:p>
                    <a:p>
                      <a:pPr marL="171450" lvl="0" indent="-171450" algn="just">
                        <a:buFont typeface="Arial" panose="020B0604020202020204" pitchFamily="34" charset="0"/>
                        <a:buChar char="•"/>
                      </a:pPr>
                      <a:r>
                        <a:rPr lang="fr-FR" sz="1300" dirty="0">
                          <a:effectLst/>
                          <a:latin typeface="Open Sans Light" panose="020B0306030504020204"/>
                        </a:rPr>
                        <a:t>amélioration des performances de tri</a:t>
                      </a:r>
                    </a:p>
                    <a:p>
                      <a:pPr marL="171450" lvl="0" indent="-171450" algn="just">
                        <a:buFont typeface="Arial" panose="020B0604020202020204" pitchFamily="34" charset="0"/>
                        <a:buChar char="•"/>
                      </a:pPr>
                      <a:r>
                        <a:rPr lang="fr-FR" sz="1300" dirty="0">
                          <a:effectLst/>
                          <a:latin typeface="Open Sans Light" panose="020B0306030504020204"/>
                        </a:rPr>
                        <a:t>maîtrise des dépenses</a:t>
                      </a:r>
                      <a:endParaRPr lang="fr-FR" sz="1300" dirty="0">
                        <a:effectLst/>
                        <a:latin typeface="Open Sans Light" panose="020B0306030504020204"/>
                        <a:cs typeface="Arial" panose="020B0604020202020204" pitchFamily="34" charset="0"/>
                      </a:endParaRPr>
                    </a:p>
                  </a:txBody>
                  <a:tcPr marL="63007" marR="63007" marT="0" marB="0"/>
                </a:tc>
                <a:extLst>
                  <a:ext uri="{0D108BD9-81ED-4DB2-BD59-A6C34878D82A}">
                    <a16:rowId xmlns:a16="http://schemas.microsoft.com/office/drawing/2014/main" val="3141270412"/>
                  </a:ext>
                </a:extLst>
              </a:tr>
              <a:tr h="473716">
                <a:tc>
                  <a:txBody>
                    <a:bodyPr/>
                    <a:lstStyle/>
                    <a:p>
                      <a:pPr algn="just">
                        <a:spcAft>
                          <a:spcPts val="0"/>
                        </a:spcAft>
                      </a:pPr>
                      <a:r>
                        <a:rPr lang="fr-FR" sz="1300" dirty="0">
                          <a:effectLst/>
                          <a:latin typeface="Open Sans Light" panose="020B0306030504020204"/>
                        </a:rPr>
                        <a:t>Critères d'évaluation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3007" marR="63007"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quantités de déchets différenciés</a:t>
                      </a:r>
                    </a:p>
                    <a:p>
                      <a:pPr marL="171450" lvl="0" indent="-171450" algn="just">
                        <a:buFont typeface="Arial" panose="020B0604020202020204" pitchFamily="34" charset="0"/>
                        <a:buChar char="•"/>
                      </a:pPr>
                      <a:r>
                        <a:rPr lang="fr-FR" sz="1300" dirty="0">
                          <a:effectLst/>
                          <a:latin typeface="Open Sans Light" panose="020B0306030504020204"/>
                        </a:rPr>
                        <a:t>coût de la tri sélectif</a:t>
                      </a:r>
                      <a:endParaRPr lang="fr-FR" sz="1300" dirty="0">
                        <a:effectLst/>
                        <a:latin typeface="Open Sans Light" panose="020B0306030504020204"/>
                        <a:cs typeface="Arial" panose="020B0604020202020204" pitchFamily="34" charset="0"/>
                      </a:endParaRPr>
                    </a:p>
                  </a:txBody>
                  <a:tcPr marL="63007" marR="63007" marT="0" marB="0"/>
                </a:tc>
                <a:extLst>
                  <a:ext uri="{0D108BD9-81ED-4DB2-BD59-A6C34878D82A}">
                    <a16:rowId xmlns:a16="http://schemas.microsoft.com/office/drawing/2014/main" val="13944098"/>
                  </a:ext>
                </a:extLst>
              </a:tr>
            </a:tbl>
          </a:graphicData>
        </a:graphic>
      </p:graphicFrame>
    </p:spTree>
    <p:extLst>
      <p:ext uri="{BB962C8B-B14F-4D97-AF65-F5344CB8AC3E}">
        <p14:creationId xmlns:p14="http://schemas.microsoft.com/office/powerpoint/2010/main" val="195537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a:t>
            </a:r>
            <a:r>
              <a:rPr lang="fr-FR" sz="2400" dirty="0" smtClean="0"/>
              <a:t>n°2 : </a:t>
            </a:r>
            <a:r>
              <a:rPr lang="fr-FR" sz="2400" dirty="0"/>
              <a:t>appliquer les conditions appropriées pour encourager et améliorer la gestion des déchets à bord des navires et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6" name="Espace réservé du contenu 5"/>
          <p:cNvGraphicFramePr>
            <a:graphicFrameLocks noGrp="1"/>
          </p:cNvGraphicFramePr>
          <p:nvPr>
            <p:ph idx="1"/>
            <p:extLst>
              <p:ext uri="{D42A27DB-BD31-4B8C-83A1-F6EECF244321}">
                <p14:modId xmlns:p14="http://schemas.microsoft.com/office/powerpoint/2010/main" val="3534826516"/>
              </p:ext>
            </p:extLst>
          </p:nvPr>
        </p:nvGraphicFramePr>
        <p:xfrm>
          <a:off x="348231" y="2239289"/>
          <a:ext cx="9885582" cy="4527459"/>
        </p:xfrm>
        <a:graphic>
          <a:graphicData uri="http://schemas.openxmlformats.org/drawingml/2006/table">
            <a:tbl>
              <a:tblPr firstRow="1" bandRow="1">
                <a:tableStyleId>{5C22544A-7EE6-4342-B048-85BDC9FD1C3A}</a:tableStyleId>
              </a:tblPr>
              <a:tblGrid>
                <a:gridCol w="2459204">
                  <a:extLst>
                    <a:ext uri="{9D8B030D-6E8A-4147-A177-3AD203B41FA5}">
                      <a16:colId xmlns:a16="http://schemas.microsoft.com/office/drawing/2014/main" val="2872885235"/>
                    </a:ext>
                  </a:extLst>
                </a:gridCol>
                <a:gridCol w="7426378">
                  <a:extLst>
                    <a:ext uri="{9D8B030D-6E8A-4147-A177-3AD203B41FA5}">
                      <a16:colId xmlns:a16="http://schemas.microsoft.com/office/drawing/2014/main" val="2027285996"/>
                    </a:ext>
                  </a:extLst>
                </a:gridCol>
              </a:tblGrid>
              <a:tr h="324173">
                <a:tc gridSpan="2">
                  <a:txBody>
                    <a:bodyPr/>
                    <a:lstStyle/>
                    <a:p>
                      <a:pPr algn="just">
                        <a:spcAft>
                          <a:spcPts val="0"/>
                        </a:spcAft>
                      </a:pPr>
                      <a:r>
                        <a:rPr lang="fr-FR" sz="1600" dirty="0">
                          <a:effectLst/>
                          <a:latin typeface="Open Sans Light" panose="020B0306030504020204"/>
                        </a:rPr>
                        <a:t>Action 2.3: Mettre en place des incitations pour les bateaux "certifiés"</a:t>
                      </a:r>
                      <a:endParaRPr lang="fr-FR" sz="105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hMerge="1">
                  <a:txBody>
                    <a:bodyPr/>
                    <a:lstStyle/>
                    <a:p>
                      <a:endParaRPr lang="fr-FR"/>
                    </a:p>
                  </a:txBody>
                  <a:tcPr/>
                </a:tc>
                <a:extLst>
                  <a:ext uri="{0D108BD9-81ED-4DB2-BD59-A6C34878D82A}">
                    <a16:rowId xmlns:a16="http://schemas.microsoft.com/office/drawing/2014/main" val="3793264072"/>
                  </a:ext>
                </a:extLst>
              </a:tr>
              <a:tr h="1119243">
                <a:tc>
                  <a:txBody>
                    <a:bodyPr/>
                    <a:lstStyle/>
                    <a:p>
                      <a:pPr algn="just">
                        <a:spcAft>
                          <a:spcPts val="0"/>
                        </a:spcAft>
                      </a:pPr>
                      <a:r>
                        <a:rPr lang="fr-FR" sz="1300" dirty="0">
                          <a:effectLst/>
                          <a:latin typeface="Open Sans Light" panose="020B0306030504020204"/>
                        </a:rPr>
                        <a:t>But(s) de l'action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marL="17780" algn="just"/>
                      <a:r>
                        <a:rPr lang="fr-FR" sz="1300" dirty="0">
                          <a:effectLst/>
                          <a:latin typeface="Open Sans Light" panose="020B0306030504020204"/>
                        </a:rPr>
                        <a:t>Pour limiter l'impact des activités portuaires et du trafic maritime sur l'environnement, une réduction des taxes portuaires pour les exploitants de navires peut être mise en œuvre dans le respect des bonnes pratiques environnementales ou une tarification différenciée pour la collecte et le traitement des déchets et des eaux résiduaires des bateaux certifiés. Green </a:t>
                      </a:r>
                      <a:r>
                        <a:rPr lang="fr-FR" sz="1300" dirty="0" err="1">
                          <a:effectLst/>
                          <a:latin typeface="Open Sans Light" panose="020B0306030504020204"/>
                        </a:rPr>
                        <a:t>Passport</a:t>
                      </a:r>
                      <a:r>
                        <a:rPr lang="fr-FR" sz="1300" dirty="0">
                          <a:effectLst/>
                          <a:latin typeface="Open Sans Light" panose="020B0306030504020204"/>
                        </a:rPr>
                        <a:t>, Lloyd's Certifié Eco ou RINA Green Plus.</a:t>
                      </a:r>
                      <a:endParaRPr lang="fr-FR" sz="1300" dirty="0">
                        <a:effectLst/>
                        <a:latin typeface="Open Sans Light" panose="020B0306030504020204"/>
                        <a:cs typeface="Arial" panose="020B0604020202020204" pitchFamily="34" charset="0"/>
                      </a:endParaRPr>
                    </a:p>
                  </a:txBody>
                  <a:tcPr marL="67719" marR="67719" marT="0" marB="0"/>
                </a:tc>
                <a:extLst>
                  <a:ext uri="{0D108BD9-81ED-4DB2-BD59-A6C34878D82A}">
                    <a16:rowId xmlns:a16="http://schemas.microsoft.com/office/drawing/2014/main" val="3993933861"/>
                  </a:ext>
                </a:extLst>
              </a:tr>
              <a:tr h="331070">
                <a:tc>
                  <a:txBody>
                    <a:bodyPr/>
                    <a:lstStyle/>
                    <a:p>
                      <a:pPr algn="just">
                        <a:spcAft>
                          <a:spcPts val="0"/>
                        </a:spcAft>
                      </a:pPr>
                      <a:r>
                        <a:rPr lang="fr-FR" sz="1300" dirty="0">
                          <a:effectLst/>
                          <a:latin typeface="Open Sans Light" panose="020B0306030504020204"/>
                        </a:rPr>
                        <a:t>Thème/compétence</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connaissance des normes de certification</a:t>
                      </a:r>
                    </a:p>
                    <a:p>
                      <a:pPr marL="171450" lvl="0" indent="-171450" algn="just">
                        <a:buFont typeface="Arial" panose="020B0604020202020204" pitchFamily="34" charset="0"/>
                        <a:buChar char="•"/>
                      </a:pPr>
                      <a:r>
                        <a:rPr lang="fr-FR" sz="1300" dirty="0">
                          <a:effectLst/>
                          <a:latin typeface="Open Sans Light" panose="020B0306030504020204"/>
                        </a:rPr>
                        <a:t>améliorer les performances de gestion des déchets à bord des navires</a:t>
                      </a:r>
                      <a:endParaRPr lang="fr-FR" sz="1300" dirty="0">
                        <a:effectLst/>
                        <a:latin typeface="Open Sans Light" panose="020B0306030504020204"/>
                        <a:cs typeface="Arial" panose="020B0604020202020204" pitchFamily="34" charset="0"/>
                      </a:endParaRPr>
                    </a:p>
                  </a:txBody>
                  <a:tcPr marL="67719" marR="67719" marT="0" marB="0"/>
                </a:tc>
                <a:extLst>
                  <a:ext uri="{0D108BD9-81ED-4DB2-BD59-A6C34878D82A}">
                    <a16:rowId xmlns:a16="http://schemas.microsoft.com/office/drawing/2014/main" val="1610310496"/>
                  </a:ext>
                </a:extLst>
              </a:tr>
              <a:tr h="294703">
                <a:tc>
                  <a:txBody>
                    <a:bodyPr/>
                    <a:lstStyle/>
                    <a:p>
                      <a:pPr algn="just">
                        <a:spcAft>
                          <a:spcPts val="0"/>
                        </a:spcAft>
                      </a:pPr>
                      <a:r>
                        <a:rPr lang="fr-FR" sz="1300" dirty="0">
                          <a:effectLst/>
                          <a:latin typeface="Open Sans Light" panose="020B0306030504020204"/>
                        </a:rPr>
                        <a:t>Espaces d'application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algn="just">
                        <a:spcAft>
                          <a:spcPts val="0"/>
                        </a:spcAft>
                      </a:pPr>
                      <a:r>
                        <a:rPr lang="fr-FR" sz="1300">
                          <a:effectLst/>
                          <a:latin typeface="Open Sans Light" panose="020B0306030504020204"/>
                        </a:rPr>
                        <a:t>Ports du projet</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extLst>
                  <a:ext uri="{0D108BD9-81ED-4DB2-BD59-A6C34878D82A}">
                    <a16:rowId xmlns:a16="http://schemas.microsoft.com/office/drawing/2014/main" val="2773802245"/>
                  </a:ext>
                </a:extLst>
              </a:tr>
              <a:tr h="294703">
                <a:tc>
                  <a:txBody>
                    <a:bodyPr/>
                    <a:lstStyle/>
                    <a:p>
                      <a:pPr algn="just">
                        <a:spcAft>
                          <a:spcPts val="0"/>
                        </a:spcAft>
                      </a:pPr>
                      <a:r>
                        <a:rPr lang="fr-FR" sz="1300" dirty="0">
                          <a:effectLst/>
                          <a:latin typeface="Open Sans Light" panose="020B0306030504020204"/>
                        </a:rPr>
                        <a:t>Responsables de projet</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algn="just">
                        <a:spcAft>
                          <a:spcPts val="0"/>
                        </a:spcAft>
                      </a:pPr>
                      <a:r>
                        <a:rPr lang="fr-FR" sz="1300">
                          <a:effectLst/>
                          <a:latin typeface="Open Sans Light" panose="020B0306030504020204"/>
                        </a:rPr>
                        <a:t>Autorités portuaires </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extLst>
                  <a:ext uri="{0D108BD9-81ED-4DB2-BD59-A6C34878D82A}">
                    <a16:rowId xmlns:a16="http://schemas.microsoft.com/office/drawing/2014/main" val="1825895798"/>
                  </a:ext>
                </a:extLst>
              </a:tr>
              <a:tr h="361167">
                <a:tc>
                  <a:txBody>
                    <a:bodyPr/>
                    <a:lstStyle/>
                    <a:p>
                      <a:pPr algn="just">
                        <a:spcAft>
                          <a:spcPts val="0"/>
                        </a:spcAft>
                      </a:pPr>
                      <a:r>
                        <a:rPr lang="fr-FR" sz="1300" dirty="0">
                          <a:effectLst/>
                          <a:latin typeface="Open Sans Light" panose="020B0306030504020204"/>
                        </a:rPr>
                        <a:t>Partenaires possibles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algn="just">
                        <a:spcAft>
                          <a:spcPts val="0"/>
                        </a:spcAft>
                      </a:pPr>
                      <a:r>
                        <a:rPr lang="fr-FR" sz="1300">
                          <a:effectLst/>
                          <a:latin typeface="Open Sans Light" panose="020B0306030504020204"/>
                        </a:rPr>
                        <a:t>Villes, compagnies maritimes, gestionnaires maritimes, organisations de gestion des déchets compétentes, etc.</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extLst>
                  <a:ext uri="{0D108BD9-81ED-4DB2-BD59-A6C34878D82A}">
                    <a16:rowId xmlns:a16="http://schemas.microsoft.com/office/drawing/2014/main" val="3906227596"/>
                  </a:ext>
                </a:extLst>
              </a:tr>
              <a:tr h="333358">
                <a:tc>
                  <a:txBody>
                    <a:bodyPr/>
                    <a:lstStyle/>
                    <a:p>
                      <a:pPr algn="just">
                        <a:spcAft>
                          <a:spcPts val="0"/>
                        </a:spcAft>
                      </a:pPr>
                      <a:r>
                        <a:rPr lang="fr-FR" sz="1300">
                          <a:effectLst/>
                          <a:latin typeface="Open Sans Light" panose="020B0306030504020204"/>
                        </a:rPr>
                        <a:t>Délai de mise en œuvre prévu</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algn="just">
                        <a:spcAft>
                          <a:spcPts val="0"/>
                        </a:spcAft>
                      </a:pPr>
                      <a:r>
                        <a:rPr lang="en-GB" sz="1300">
                          <a:effectLst/>
                          <a:latin typeface="Open Sans Light" panose="020B0306030504020204"/>
                        </a:rPr>
                        <a:t>De 18 à 24 mois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extLst>
                  <a:ext uri="{0D108BD9-81ED-4DB2-BD59-A6C34878D82A}">
                    <a16:rowId xmlns:a16="http://schemas.microsoft.com/office/drawing/2014/main" val="2797629556"/>
                  </a:ext>
                </a:extLst>
              </a:tr>
              <a:tr h="706659">
                <a:tc>
                  <a:txBody>
                    <a:bodyPr/>
                    <a:lstStyle/>
                    <a:p>
                      <a:pPr algn="just">
                        <a:spcAft>
                          <a:spcPts val="0"/>
                        </a:spcAft>
                      </a:pPr>
                      <a:r>
                        <a:rPr lang="fr-FR" sz="1300">
                          <a:effectLst/>
                          <a:latin typeface="Open Sans Light" panose="020B0306030504020204"/>
                        </a:rPr>
                        <a:t>Impacts souhaités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réduction des quantités de déchets produits</a:t>
                      </a:r>
                    </a:p>
                    <a:p>
                      <a:pPr marL="171450" lvl="0" indent="-171450" algn="just">
                        <a:buFont typeface="Arial" panose="020B0604020202020204" pitchFamily="34" charset="0"/>
                        <a:buChar char="•"/>
                      </a:pPr>
                      <a:r>
                        <a:rPr lang="fr-FR" sz="1300" dirty="0">
                          <a:effectLst/>
                          <a:latin typeface="Open Sans Light" panose="020B0306030504020204"/>
                        </a:rPr>
                        <a:t>amélioration de la qualité de l’environnement dans les ports</a:t>
                      </a:r>
                    </a:p>
                    <a:p>
                      <a:pPr marL="171450" lvl="0" indent="-171450" algn="just">
                        <a:buFont typeface="Arial" panose="020B0604020202020204" pitchFamily="34" charset="0"/>
                        <a:buChar char="•"/>
                      </a:pPr>
                      <a:r>
                        <a:rPr lang="fr-FR" sz="1300" dirty="0">
                          <a:effectLst/>
                          <a:latin typeface="Open Sans Light" panose="020B0306030504020204"/>
                        </a:rPr>
                        <a:t>amélioration de la performance environnementale des bateaux</a:t>
                      </a:r>
                      <a:endParaRPr lang="fr-FR" sz="1300" dirty="0">
                        <a:effectLst/>
                        <a:latin typeface="Open Sans Light" panose="020B0306030504020204"/>
                        <a:cs typeface="Arial" panose="020B0604020202020204" pitchFamily="34" charset="0"/>
                      </a:endParaRPr>
                    </a:p>
                  </a:txBody>
                  <a:tcPr marL="67719" marR="67719" marT="0" marB="0"/>
                </a:tc>
                <a:extLst>
                  <a:ext uri="{0D108BD9-81ED-4DB2-BD59-A6C34878D82A}">
                    <a16:rowId xmlns:a16="http://schemas.microsoft.com/office/drawing/2014/main" val="2579518681"/>
                  </a:ext>
                </a:extLst>
              </a:tr>
              <a:tr h="662140">
                <a:tc>
                  <a:txBody>
                    <a:bodyPr/>
                    <a:lstStyle/>
                    <a:p>
                      <a:pPr algn="just">
                        <a:spcAft>
                          <a:spcPts val="0"/>
                        </a:spcAft>
                      </a:pPr>
                      <a:r>
                        <a:rPr lang="fr-FR" sz="1300" dirty="0">
                          <a:effectLst/>
                          <a:latin typeface="Open Sans Light" panose="020B0306030504020204"/>
                        </a:rPr>
                        <a:t>Critères d'évaluation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719" marR="67719"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augmentation du nombre de navires certifiés</a:t>
                      </a:r>
                    </a:p>
                    <a:p>
                      <a:pPr marL="171450" lvl="0" indent="-171450" algn="just">
                        <a:buFont typeface="Arial" panose="020B0604020202020204" pitchFamily="34" charset="0"/>
                        <a:buChar char="•"/>
                      </a:pPr>
                      <a:r>
                        <a:rPr lang="fr-FR" sz="1300" dirty="0">
                          <a:effectLst/>
                          <a:latin typeface="Open Sans Light" panose="020B0306030504020204"/>
                        </a:rPr>
                        <a:t>quantités de déchets produits</a:t>
                      </a:r>
                    </a:p>
                    <a:p>
                      <a:pPr marL="171450" lvl="0" indent="-171450" algn="just">
                        <a:buFont typeface="Arial" panose="020B0604020202020204" pitchFamily="34" charset="0"/>
                        <a:buChar char="•"/>
                      </a:pPr>
                      <a:r>
                        <a:rPr lang="fr-FR" sz="1300" dirty="0">
                          <a:effectLst/>
                          <a:latin typeface="Open Sans Light" panose="020B0306030504020204"/>
                        </a:rPr>
                        <a:t>réduction de taxe pour les bateaux </a:t>
                      </a:r>
                      <a:r>
                        <a:rPr lang="fr-FR" sz="1300" dirty="0" smtClean="0">
                          <a:effectLst/>
                          <a:latin typeface="Open Sans Light" panose="020B0306030504020204"/>
                        </a:rPr>
                        <a:t>certifiés</a:t>
                      </a:r>
                      <a:r>
                        <a:rPr lang="fr-FR" sz="1300" dirty="0">
                          <a:effectLst/>
                          <a:latin typeface="Open Sans Light" panose="020B0306030504020204"/>
                        </a:rPr>
                        <a:t> </a:t>
                      </a:r>
                      <a:endParaRPr lang="fr-FR" sz="1300" dirty="0">
                        <a:effectLst/>
                        <a:latin typeface="Open Sans Light" panose="020B0306030504020204"/>
                        <a:cs typeface="Arial" panose="020B0604020202020204" pitchFamily="34" charset="0"/>
                      </a:endParaRPr>
                    </a:p>
                  </a:txBody>
                  <a:tcPr marL="67719" marR="67719" marT="0" marB="0"/>
                </a:tc>
                <a:extLst>
                  <a:ext uri="{0D108BD9-81ED-4DB2-BD59-A6C34878D82A}">
                    <a16:rowId xmlns:a16="http://schemas.microsoft.com/office/drawing/2014/main" val="4149000021"/>
                  </a:ext>
                </a:extLst>
              </a:tr>
            </a:tbl>
          </a:graphicData>
        </a:graphic>
      </p:graphicFrame>
    </p:spTree>
    <p:extLst>
      <p:ext uri="{BB962C8B-B14F-4D97-AF65-F5344CB8AC3E}">
        <p14:creationId xmlns:p14="http://schemas.microsoft.com/office/powerpoint/2010/main" val="3273587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a:t>
            </a:r>
            <a:r>
              <a:rPr lang="fr-FR" sz="2400" dirty="0" smtClean="0"/>
              <a:t>n°3</a:t>
            </a:r>
            <a:r>
              <a:rPr lang="fr-FR" sz="2400" dirty="0"/>
              <a:t>: promouvoir l'obtention de certifications </a:t>
            </a:r>
            <a:r>
              <a:rPr lang="fr-FR" sz="2400" dirty="0" smtClean="0"/>
              <a:t> environnementales </a:t>
            </a:r>
            <a:r>
              <a:rPr lang="fr-FR" sz="2400" dirty="0"/>
              <a:t>et la participation à des programmes de coopération</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5" name="Espace réservé du contenu 4"/>
          <p:cNvGraphicFramePr>
            <a:graphicFrameLocks noGrp="1"/>
          </p:cNvGraphicFramePr>
          <p:nvPr>
            <p:ph idx="1"/>
            <p:extLst>
              <p:ext uri="{D42A27DB-BD31-4B8C-83A1-F6EECF244321}">
                <p14:modId xmlns:p14="http://schemas.microsoft.com/office/powerpoint/2010/main" val="2993678060"/>
              </p:ext>
            </p:extLst>
          </p:nvPr>
        </p:nvGraphicFramePr>
        <p:xfrm>
          <a:off x="348231" y="2247900"/>
          <a:ext cx="9885582" cy="4579297"/>
        </p:xfrm>
        <a:graphic>
          <a:graphicData uri="http://schemas.openxmlformats.org/drawingml/2006/table">
            <a:tbl>
              <a:tblPr firstRow="1" bandRow="1">
                <a:tableStyleId>{5C22544A-7EE6-4342-B048-85BDC9FD1C3A}</a:tableStyleId>
              </a:tblPr>
              <a:tblGrid>
                <a:gridCol w="2360962">
                  <a:extLst>
                    <a:ext uri="{9D8B030D-6E8A-4147-A177-3AD203B41FA5}">
                      <a16:colId xmlns:a16="http://schemas.microsoft.com/office/drawing/2014/main" val="1134106307"/>
                    </a:ext>
                  </a:extLst>
                </a:gridCol>
                <a:gridCol w="7524620">
                  <a:extLst>
                    <a:ext uri="{9D8B030D-6E8A-4147-A177-3AD203B41FA5}">
                      <a16:colId xmlns:a16="http://schemas.microsoft.com/office/drawing/2014/main" val="4011685854"/>
                    </a:ext>
                  </a:extLst>
                </a:gridCol>
              </a:tblGrid>
              <a:tr h="312899">
                <a:tc gridSpan="2">
                  <a:txBody>
                    <a:bodyPr/>
                    <a:lstStyle/>
                    <a:p>
                      <a:pPr algn="just">
                        <a:spcAft>
                          <a:spcPts val="0"/>
                        </a:spcAft>
                      </a:pPr>
                      <a:r>
                        <a:rPr lang="fr-FR" sz="1600" dirty="0">
                          <a:effectLst/>
                          <a:latin typeface="Open Sans Light"/>
                        </a:rPr>
                        <a:t>Action 3.1 - Certification de la performance environnementale des ports</a:t>
                      </a:r>
                      <a:endParaRPr lang="fr-FR" sz="1050" dirty="0">
                        <a:effectLst/>
                        <a:latin typeface="Open Sans Light"/>
                        <a:ea typeface="Times New Roman" panose="02020603050405020304" pitchFamily="18" charset="0"/>
                        <a:cs typeface="Arial" panose="020B0604020202020204" pitchFamily="34" charset="0"/>
                      </a:endParaRPr>
                    </a:p>
                  </a:txBody>
                  <a:tcPr marL="65364" marR="65364" marT="0" marB="0"/>
                </a:tc>
                <a:tc hMerge="1">
                  <a:txBody>
                    <a:bodyPr/>
                    <a:lstStyle/>
                    <a:p>
                      <a:endParaRPr lang="fr-FR"/>
                    </a:p>
                  </a:txBody>
                  <a:tcPr/>
                </a:tc>
                <a:extLst>
                  <a:ext uri="{0D108BD9-81ED-4DB2-BD59-A6C34878D82A}">
                    <a16:rowId xmlns:a16="http://schemas.microsoft.com/office/drawing/2014/main" val="618879145"/>
                  </a:ext>
                </a:extLst>
              </a:tr>
              <a:tr h="1080318">
                <a:tc>
                  <a:txBody>
                    <a:bodyPr/>
                    <a:lstStyle/>
                    <a:p>
                      <a:pPr algn="just">
                        <a:spcAft>
                          <a:spcPts val="0"/>
                        </a:spcAft>
                      </a:pPr>
                      <a:r>
                        <a:rPr lang="fr-FR" sz="1300" dirty="0">
                          <a:effectLst/>
                          <a:latin typeface="Open Sans Light"/>
                        </a:rPr>
                        <a:t>But(s) de l'action</a:t>
                      </a:r>
                      <a:endParaRPr lang="fr-FR" sz="1300" dirty="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algn="just">
                        <a:spcAft>
                          <a:spcPts val="0"/>
                        </a:spcAft>
                      </a:pPr>
                      <a:r>
                        <a:rPr lang="fr-FR" sz="1300" dirty="0">
                          <a:effectLst/>
                          <a:latin typeface="Open Sans Light"/>
                        </a:rPr>
                        <a:t>L'obtention d'une certification environnementale garantirait la qualité environnementale de la gestion </a:t>
                      </a:r>
                      <a:r>
                        <a:rPr lang="fr-FR" sz="1300" dirty="0" smtClean="0">
                          <a:effectLst/>
                          <a:latin typeface="Open Sans Light"/>
                        </a:rPr>
                        <a:t>portuaire.</a:t>
                      </a:r>
                    </a:p>
                    <a:p>
                      <a:pPr algn="just">
                        <a:spcAft>
                          <a:spcPts val="0"/>
                        </a:spcAft>
                      </a:pPr>
                      <a:r>
                        <a:rPr lang="fr-FR" sz="1300" dirty="0" smtClean="0">
                          <a:effectLst/>
                          <a:latin typeface="Open Sans Light"/>
                        </a:rPr>
                        <a:t>Cela permettrait:</a:t>
                      </a:r>
                      <a:endParaRPr lang="fr-FR" sz="1300" dirty="0">
                        <a:effectLst/>
                        <a:latin typeface="Open Sans Light"/>
                      </a:endParaRPr>
                    </a:p>
                    <a:p>
                      <a:pPr marL="171450" indent="-171450" algn="just">
                        <a:spcAft>
                          <a:spcPts val="0"/>
                        </a:spcAft>
                        <a:buFont typeface="Arial" panose="020B0604020202020204" pitchFamily="34" charset="0"/>
                        <a:buChar char="•"/>
                      </a:pPr>
                      <a:r>
                        <a:rPr lang="fr-FR" sz="1300" dirty="0" smtClean="0">
                          <a:effectLst/>
                          <a:latin typeface="Open Sans Light"/>
                        </a:rPr>
                        <a:t>d’aider </a:t>
                      </a:r>
                      <a:r>
                        <a:rPr lang="fr-FR" sz="1300" dirty="0">
                          <a:effectLst/>
                          <a:latin typeface="Open Sans Light"/>
                        </a:rPr>
                        <a:t>tous les opérateurs portuaires à gérer l’impact de leurs activités sur l’environnement et démontrer l’efficacité de leur gestion</a:t>
                      </a:r>
                    </a:p>
                    <a:p>
                      <a:pPr marL="171450" indent="-171450" algn="just">
                        <a:spcAft>
                          <a:spcPts val="0"/>
                        </a:spcAft>
                        <a:buFont typeface="Arial" panose="020B0604020202020204" pitchFamily="34" charset="0"/>
                        <a:buChar char="•"/>
                      </a:pPr>
                      <a:r>
                        <a:rPr lang="fr-FR" sz="1300" dirty="0" smtClean="0">
                          <a:effectLst/>
                          <a:latin typeface="Open Sans Light"/>
                        </a:rPr>
                        <a:t>d’évaluer</a:t>
                      </a:r>
                      <a:r>
                        <a:rPr lang="fr-FR" sz="1300" dirty="0">
                          <a:effectLst/>
                          <a:latin typeface="Open Sans Light"/>
                        </a:rPr>
                        <a:t>, améliorer et annoncer sa performance environnementale</a:t>
                      </a:r>
                      <a:endParaRPr lang="fr-FR" sz="1300" dirty="0">
                        <a:effectLst/>
                        <a:latin typeface="Open Sans Light"/>
                        <a:ea typeface="Times New Roman" panose="02020603050405020304" pitchFamily="18" charset="0"/>
                        <a:cs typeface="Arial" panose="020B0604020202020204" pitchFamily="34" charset="0"/>
                      </a:endParaRPr>
                    </a:p>
                  </a:txBody>
                  <a:tcPr marL="65364" marR="65364" marT="0" marB="0"/>
                </a:tc>
                <a:extLst>
                  <a:ext uri="{0D108BD9-81ED-4DB2-BD59-A6C34878D82A}">
                    <a16:rowId xmlns:a16="http://schemas.microsoft.com/office/drawing/2014/main" val="1238858216"/>
                  </a:ext>
                </a:extLst>
              </a:tr>
              <a:tr h="479334">
                <a:tc>
                  <a:txBody>
                    <a:bodyPr/>
                    <a:lstStyle/>
                    <a:p>
                      <a:pPr algn="just">
                        <a:spcAft>
                          <a:spcPts val="0"/>
                        </a:spcAft>
                      </a:pPr>
                      <a:r>
                        <a:rPr lang="fr-FR" sz="1300" dirty="0">
                          <a:effectLst/>
                          <a:latin typeface="Open Sans Light"/>
                        </a:rPr>
                        <a:t>Thème/compétence</a:t>
                      </a:r>
                      <a:endParaRPr lang="fr-FR" sz="1300" dirty="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marL="171450" lvl="0" indent="-171450" algn="just">
                        <a:buFont typeface="Arial" panose="020B0604020202020204" pitchFamily="34" charset="0"/>
                        <a:buChar char="•"/>
                      </a:pPr>
                      <a:r>
                        <a:rPr lang="fr-FR" sz="1300" dirty="0">
                          <a:effectLst/>
                          <a:latin typeface="Open Sans Light"/>
                        </a:rPr>
                        <a:t>définition d'une politique environnementale</a:t>
                      </a:r>
                    </a:p>
                    <a:p>
                      <a:pPr marL="171450" lvl="0" indent="-171450" algn="just">
                        <a:buFont typeface="Arial" panose="020B0604020202020204" pitchFamily="34" charset="0"/>
                        <a:buChar char="•"/>
                      </a:pPr>
                      <a:r>
                        <a:rPr lang="fr-FR" sz="1300" dirty="0">
                          <a:effectLst/>
                          <a:latin typeface="Open Sans Light"/>
                        </a:rPr>
                        <a:t>réalisation d'un audit environnemental sur les déchets</a:t>
                      </a:r>
                    </a:p>
                    <a:p>
                      <a:pPr marL="171450" lvl="0" indent="-171450" algn="just">
                        <a:buFont typeface="Arial" panose="020B0604020202020204" pitchFamily="34" charset="0"/>
                        <a:buChar char="•"/>
                      </a:pPr>
                      <a:r>
                        <a:rPr lang="fr-FR" sz="1300" dirty="0">
                          <a:effectLst/>
                          <a:latin typeface="Open Sans Light"/>
                        </a:rPr>
                        <a:t>respect des normes de certification</a:t>
                      </a:r>
                      <a:endParaRPr lang="fr-FR" sz="1300" dirty="0">
                        <a:effectLst/>
                        <a:latin typeface="Open Sans Light"/>
                        <a:cs typeface="Arial" panose="020B0604020202020204" pitchFamily="34" charset="0"/>
                      </a:endParaRPr>
                    </a:p>
                  </a:txBody>
                  <a:tcPr marL="65364" marR="65364" marT="0" marB="0"/>
                </a:tc>
                <a:extLst>
                  <a:ext uri="{0D108BD9-81ED-4DB2-BD59-A6C34878D82A}">
                    <a16:rowId xmlns:a16="http://schemas.microsoft.com/office/drawing/2014/main" val="651758436"/>
                  </a:ext>
                </a:extLst>
              </a:tr>
              <a:tr h="284453">
                <a:tc>
                  <a:txBody>
                    <a:bodyPr/>
                    <a:lstStyle/>
                    <a:p>
                      <a:pPr algn="just">
                        <a:spcAft>
                          <a:spcPts val="0"/>
                        </a:spcAft>
                      </a:pPr>
                      <a:r>
                        <a:rPr lang="fr-FR" sz="1300">
                          <a:effectLst/>
                          <a:latin typeface="Open Sans Light"/>
                        </a:rPr>
                        <a:t>Espaces d'application</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algn="just">
                        <a:spcAft>
                          <a:spcPts val="0"/>
                        </a:spcAft>
                      </a:pPr>
                      <a:r>
                        <a:rPr lang="fr-FR" sz="1300">
                          <a:effectLst/>
                          <a:latin typeface="Open Sans Light"/>
                        </a:rPr>
                        <a:t>Ports du projet</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extLst>
                  <a:ext uri="{0D108BD9-81ED-4DB2-BD59-A6C34878D82A}">
                    <a16:rowId xmlns:a16="http://schemas.microsoft.com/office/drawing/2014/main" val="2328998869"/>
                  </a:ext>
                </a:extLst>
              </a:tr>
              <a:tr h="237217">
                <a:tc>
                  <a:txBody>
                    <a:bodyPr/>
                    <a:lstStyle/>
                    <a:p>
                      <a:pPr algn="just">
                        <a:spcAft>
                          <a:spcPts val="0"/>
                        </a:spcAft>
                      </a:pPr>
                      <a:r>
                        <a:rPr lang="fr-FR" sz="1300">
                          <a:effectLst/>
                          <a:latin typeface="Open Sans Light"/>
                        </a:rPr>
                        <a:t>Responsables de projet</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algn="just">
                        <a:spcAft>
                          <a:spcPts val="0"/>
                        </a:spcAft>
                      </a:pPr>
                      <a:r>
                        <a:rPr lang="fr-FR" sz="1300">
                          <a:effectLst/>
                          <a:latin typeface="Open Sans Light"/>
                        </a:rPr>
                        <a:t>Autorités portuaires</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extLst>
                  <a:ext uri="{0D108BD9-81ED-4DB2-BD59-A6C34878D82A}">
                    <a16:rowId xmlns:a16="http://schemas.microsoft.com/office/drawing/2014/main" val="1405788571"/>
                  </a:ext>
                </a:extLst>
              </a:tr>
              <a:tr h="348607">
                <a:tc>
                  <a:txBody>
                    <a:bodyPr/>
                    <a:lstStyle/>
                    <a:p>
                      <a:pPr algn="just">
                        <a:spcAft>
                          <a:spcPts val="0"/>
                        </a:spcAft>
                      </a:pPr>
                      <a:r>
                        <a:rPr lang="fr-FR" sz="1300">
                          <a:effectLst/>
                          <a:latin typeface="Open Sans Light"/>
                        </a:rPr>
                        <a:t>Partenaires possibles</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algn="just">
                        <a:spcAft>
                          <a:spcPts val="0"/>
                        </a:spcAft>
                      </a:pPr>
                      <a:r>
                        <a:rPr lang="fr-FR" sz="1300">
                          <a:effectLst/>
                          <a:latin typeface="Open Sans Light"/>
                        </a:rPr>
                        <a:t>Villes, compagnies maritimes, gestionnaires maritimes, organisations de gestion des déchets compétentes, etc.</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extLst>
                  <a:ext uri="{0D108BD9-81ED-4DB2-BD59-A6C34878D82A}">
                    <a16:rowId xmlns:a16="http://schemas.microsoft.com/office/drawing/2014/main" val="1973812809"/>
                  </a:ext>
                </a:extLst>
              </a:tr>
              <a:tr h="244213">
                <a:tc>
                  <a:txBody>
                    <a:bodyPr/>
                    <a:lstStyle/>
                    <a:p>
                      <a:pPr algn="just">
                        <a:spcAft>
                          <a:spcPts val="0"/>
                        </a:spcAft>
                      </a:pPr>
                      <a:r>
                        <a:rPr lang="fr-FR" sz="1300">
                          <a:effectLst/>
                          <a:latin typeface="Open Sans Light"/>
                        </a:rPr>
                        <a:t>Délai de mise en œuvre prévu</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algn="just">
                        <a:spcAft>
                          <a:spcPts val="0"/>
                        </a:spcAft>
                      </a:pPr>
                      <a:r>
                        <a:rPr lang="it-IT" sz="1300" dirty="0">
                          <a:effectLst/>
                          <a:latin typeface="Open Sans Light"/>
                        </a:rPr>
                        <a:t>De 12 à 24 mois</a:t>
                      </a:r>
                      <a:endParaRPr lang="fr-FR" sz="1300" dirty="0">
                        <a:effectLst/>
                        <a:latin typeface="Open Sans Light"/>
                        <a:ea typeface="Times New Roman" panose="02020603050405020304" pitchFamily="18" charset="0"/>
                        <a:cs typeface="Arial" panose="020B0604020202020204" pitchFamily="34" charset="0"/>
                      </a:endParaRPr>
                    </a:p>
                  </a:txBody>
                  <a:tcPr marL="65364" marR="65364" marT="0" marB="0"/>
                </a:tc>
                <a:extLst>
                  <a:ext uri="{0D108BD9-81ED-4DB2-BD59-A6C34878D82A}">
                    <a16:rowId xmlns:a16="http://schemas.microsoft.com/office/drawing/2014/main" val="674401575"/>
                  </a:ext>
                </a:extLst>
              </a:tr>
              <a:tr h="682083">
                <a:tc>
                  <a:txBody>
                    <a:bodyPr/>
                    <a:lstStyle/>
                    <a:p>
                      <a:pPr algn="just">
                        <a:spcAft>
                          <a:spcPts val="0"/>
                        </a:spcAft>
                      </a:pPr>
                      <a:r>
                        <a:rPr lang="fr-FR" sz="1300">
                          <a:effectLst/>
                          <a:latin typeface="Open Sans Light"/>
                        </a:rPr>
                        <a:t>Impacts souhaités</a:t>
                      </a:r>
                      <a:endParaRPr lang="fr-FR" sz="130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marL="171450" lvl="0" indent="-171450" algn="just">
                        <a:buFont typeface="Arial" panose="020B0604020202020204" pitchFamily="34" charset="0"/>
                        <a:buChar char="•"/>
                      </a:pPr>
                      <a:r>
                        <a:rPr lang="fr-FR" sz="1300" dirty="0">
                          <a:effectLst/>
                          <a:latin typeface="Open Sans Light"/>
                        </a:rPr>
                        <a:t>améliorer la performance environnementale des ports</a:t>
                      </a:r>
                    </a:p>
                    <a:p>
                      <a:pPr marL="171450" lvl="0" indent="-171450" algn="just">
                        <a:buFont typeface="Arial" panose="020B0604020202020204" pitchFamily="34" charset="0"/>
                        <a:buChar char="•"/>
                      </a:pPr>
                      <a:r>
                        <a:rPr lang="fr-FR" sz="1300" dirty="0">
                          <a:effectLst/>
                          <a:latin typeface="Open Sans Light"/>
                        </a:rPr>
                        <a:t>une plus grande efficacité de gestion</a:t>
                      </a:r>
                    </a:p>
                    <a:p>
                      <a:pPr marL="171450" lvl="0" indent="-171450" algn="just">
                        <a:buFont typeface="Arial" panose="020B0604020202020204" pitchFamily="34" charset="0"/>
                        <a:buChar char="•"/>
                      </a:pPr>
                      <a:r>
                        <a:rPr lang="fr-FR" sz="1300" dirty="0">
                          <a:effectLst/>
                          <a:latin typeface="Open Sans Light"/>
                        </a:rPr>
                        <a:t>reconnaissance du statut de port « propre » à l'échelle européenne</a:t>
                      </a:r>
                      <a:endParaRPr lang="fr-FR" sz="1300" dirty="0">
                        <a:effectLst/>
                        <a:latin typeface="Open Sans Light"/>
                        <a:cs typeface="Arial" panose="020B0604020202020204" pitchFamily="34" charset="0"/>
                      </a:endParaRPr>
                    </a:p>
                  </a:txBody>
                  <a:tcPr marL="65364" marR="65364" marT="0" marB="0"/>
                </a:tc>
                <a:extLst>
                  <a:ext uri="{0D108BD9-81ED-4DB2-BD59-A6C34878D82A}">
                    <a16:rowId xmlns:a16="http://schemas.microsoft.com/office/drawing/2014/main" val="2565229891"/>
                  </a:ext>
                </a:extLst>
              </a:tr>
              <a:tr h="639112">
                <a:tc>
                  <a:txBody>
                    <a:bodyPr/>
                    <a:lstStyle/>
                    <a:p>
                      <a:pPr algn="just">
                        <a:spcAft>
                          <a:spcPts val="0"/>
                        </a:spcAft>
                      </a:pPr>
                      <a:r>
                        <a:rPr lang="fr-FR" sz="1300" dirty="0">
                          <a:effectLst/>
                          <a:latin typeface="Open Sans Light"/>
                        </a:rPr>
                        <a:t>Critères d'évaluation</a:t>
                      </a:r>
                      <a:endParaRPr lang="fr-FR" sz="1300" dirty="0">
                        <a:effectLst/>
                        <a:latin typeface="Open Sans Light"/>
                        <a:ea typeface="Times New Roman" panose="02020603050405020304" pitchFamily="18" charset="0"/>
                        <a:cs typeface="Arial" panose="020B0604020202020204" pitchFamily="34" charset="0"/>
                      </a:endParaRPr>
                    </a:p>
                  </a:txBody>
                  <a:tcPr marL="65364" marR="65364" marT="0" marB="0"/>
                </a:tc>
                <a:tc>
                  <a:txBody>
                    <a:bodyPr/>
                    <a:lstStyle/>
                    <a:p>
                      <a:pPr marL="171450" lvl="0" indent="-171450" algn="just">
                        <a:buFont typeface="Arial" panose="020B0604020202020204" pitchFamily="34" charset="0"/>
                        <a:buChar char="•"/>
                      </a:pPr>
                      <a:r>
                        <a:rPr lang="fr-FR" sz="1300" dirty="0">
                          <a:effectLst/>
                          <a:latin typeface="Open Sans Light"/>
                        </a:rPr>
                        <a:t>obtenir une ou plusieurs certifications de système de management environnemental</a:t>
                      </a:r>
                    </a:p>
                    <a:p>
                      <a:pPr marL="171450" lvl="0" indent="-171450" algn="just">
                        <a:buFont typeface="Arial" panose="020B0604020202020204" pitchFamily="34" charset="0"/>
                        <a:buChar char="•"/>
                      </a:pPr>
                      <a:r>
                        <a:rPr lang="fr-FR" sz="1300" dirty="0">
                          <a:effectLst/>
                          <a:latin typeface="Open Sans Light"/>
                        </a:rPr>
                        <a:t>quantités de déchets gérés</a:t>
                      </a:r>
                    </a:p>
                    <a:p>
                      <a:pPr marL="171450" lvl="0" indent="-171450" algn="just">
                        <a:buFont typeface="Arial" panose="020B0604020202020204" pitchFamily="34" charset="0"/>
                        <a:buChar char="•"/>
                      </a:pPr>
                      <a:r>
                        <a:rPr lang="fr-FR" sz="1300" dirty="0">
                          <a:effectLst/>
                          <a:latin typeface="Open Sans Light"/>
                        </a:rPr>
                        <a:t>nombre de gares de triage </a:t>
                      </a:r>
                      <a:r>
                        <a:rPr lang="fr-FR" sz="1300" dirty="0" smtClean="0">
                          <a:effectLst/>
                          <a:latin typeface="Open Sans Light"/>
                        </a:rPr>
                        <a:t>disponibles</a:t>
                      </a:r>
                      <a:endParaRPr lang="fr-FR" sz="1300" dirty="0">
                        <a:effectLst/>
                        <a:latin typeface="Open Sans Light"/>
                        <a:cs typeface="Arial" panose="020B0604020202020204" pitchFamily="34" charset="0"/>
                      </a:endParaRPr>
                    </a:p>
                  </a:txBody>
                  <a:tcPr marL="65364" marR="65364" marT="0" marB="0"/>
                </a:tc>
                <a:extLst>
                  <a:ext uri="{0D108BD9-81ED-4DB2-BD59-A6C34878D82A}">
                    <a16:rowId xmlns:a16="http://schemas.microsoft.com/office/drawing/2014/main" val="2745502974"/>
                  </a:ext>
                </a:extLst>
              </a:tr>
            </a:tbl>
          </a:graphicData>
        </a:graphic>
      </p:graphicFrame>
    </p:spTree>
    <p:extLst>
      <p:ext uri="{BB962C8B-B14F-4D97-AF65-F5344CB8AC3E}">
        <p14:creationId xmlns:p14="http://schemas.microsoft.com/office/powerpoint/2010/main" val="2194987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a:t>
            </a:r>
            <a:r>
              <a:rPr lang="fr-FR" sz="2400" dirty="0" smtClean="0"/>
              <a:t>n°3</a:t>
            </a:r>
            <a:r>
              <a:rPr lang="fr-FR" sz="2400" dirty="0"/>
              <a:t>: promouvoir l'obtention de certifications </a:t>
            </a:r>
            <a:r>
              <a:rPr lang="fr-FR" sz="2400" dirty="0" smtClean="0"/>
              <a:t> environnementales </a:t>
            </a:r>
            <a:r>
              <a:rPr lang="fr-FR" sz="2400" dirty="0"/>
              <a:t>et la participation à des programmes de coopération</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6" name="Espace réservé du contenu 5"/>
          <p:cNvGraphicFramePr>
            <a:graphicFrameLocks noGrp="1"/>
          </p:cNvGraphicFramePr>
          <p:nvPr>
            <p:ph idx="1"/>
            <p:extLst>
              <p:ext uri="{D42A27DB-BD31-4B8C-83A1-F6EECF244321}">
                <p14:modId xmlns:p14="http://schemas.microsoft.com/office/powerpoint/2010/main" val="1336072299"/>
              </p:ext>
            </p:extLst>
          </p:nvPr>
        </p:nvGraphicFramePr>
        <p:xfrm>
          <a:off x="348231" y="2241280"/>
          <a:ext cx="9885581" cy="4631960"/>
        </p:xfrm>
        <a:graphic>
          <a:graphicData uri="http://schemas.openxmlformats.org/drawingml/2006/table">
            <a:tbl>
              <a:tblPr firstRow="1" bandRow="1">
                <a:tableStyleId>{5C22544A-7EE6-4342-B048-85BDC9FD1C3A}</a:tableStyleId>
              </a:tblPr>
              <a:tblGrid>
                <a:gridCol w="2357184">
                  <a:extLst>
                    <a:ext uri="{9D8B030D-6E8A-4147-A177-3AD203B41FA5}">
                      <a16:colId xmlns:a16="http://schemas.microsoft.com/office/drawing/2014/main" val="1312594208"/>
                    </a:ext>
                  </a:extLst>
                </a:gridCol>
                <a:gridCol w="7528397">
                  <a:extLst>
                    <a:ext uri="{9D8B030D-6E8A-4147-A177-3AD203B41FA5}">
                      <a16:colId xmlns:a16="http://schemas.microsoft.com/office/drawing/2014/main" val="1245582720"/>
                    </a:ext>
                  </a:extLst>
                </a:gridCol>
              </a:tblGrid>
              <a:tr h="323290">
                <a:tc gridSpan="2">
                  <a:txBody>
                    <a:bodyPr/>
                    <a:lstStyle/>
                    <a:p>
                      <a:pPr algn="just">
                        <a:spcAft>
                          <a:spcPts val="0"/>
                        </a:spcAft>
                      </a:pPr>
                      <a:r>
                        <a:rPr lang="fr-FR" sz="1600" dirty="0">
                          <a:effectLst/>
                          <a:latin typeface="Open Sans Light" panose="020B0306030504020204"/>
                        </a:rPr>
                        <a:t>Action 3.2 - Encourager la participation à des programmes de coopération pour l'échange de bonnes pratiques</a:t>
                      </a:r>
                      <a:endParaRPr lang="fr-FR" sz="105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hMerge="1">
                  <a:txBody>
                    <a:bodyPr/>
                    <a:lstStyle/>
                    <a:p>
                      <a:endParaRPr lang="fr-FR"/>
                    </a:p>
                  </a:txBody>
                  <a:tcPr/>
                </a:tc>
                <a:extLst>
                  <a:ext uri="{0D108BD9-81ED-4DB2-BD59-A6C34878D82A}">
                    <a16:rowId xmlns:a16="http://schemas.microsoft.com/office/drawing/2014/main" val="2232561948"/>
                  </a:ext>
                </a:extLst>
              </a:tr>
              <a:tr h="1015546">
                <a:tc>
                  <a:txBody>
                    <a:bodyPr/>
                    <a:lstStyle/>
                    <a:p>
                      <a:pPr algn="just">
                        <a:spcAft>
                          <a:spcPts val="0"/>
                        </a:spcAft>
                      </a:pPr>
                      <a:r>
                        <a:rPr lang="fr-FR" sz="1300" dirty="0">
                          <a:effectLst/>
                          <a:latin typeface="Open Sans Light" panose="020B0306030504020204"/>
                        </a:rPr>
                        <a:t>But(s) de l'action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algn="just">
                        <a:spcAft>
                          <a:spcPts val="0"/>
                        </a:spcAft>
                      </a:pPr>
                      <a:r>
                        <a:rPr lang="fr-FR" sz="1300" dirty="0">
                          <a:effectLst/>
                          <a:latin typeface="Open Sans Light" panose="020B0306030504020204"/>
                        </a:rPr>
                        <a:t>L'intégration d'un programme de réseau portuaire (national ou européen) permettrait aux autorités portuaires et aux gestionnaires de se rassembler pour défendre leurs intérêts et favoriser la coopération sur différents sujets (réglementation, environnement, sécurité, économie, etc.). L'adhésion permettrait de partager les expériences et les bonnes pratiques dans les différentes zones portuaires.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extLst>
                  <a:ext uri="{0D108BD9-81ED-4DB2-BD59-A6C34878D82A}">
                    <a16:rowId xmlns:a16="http://schemas.microsoft.com/office/drawing/2014/main" val="1478950534"/>
                  </a:ext>
                </a:extLst>
              </a:tr>
              <a:tr h="495253">
                <a:tc>
                  <a:txBody>
                    <a:bodyPr/>
                    <a:lstStyle/>
                    <a:p>
                      <a:pPr algn="just">
                        <a:spcAft>
                          <a:spcPts val="0"/>
                        </a:spcAft>
                      </a:pPr>
                      <a:r>
                        <a:rPr lang="fr-FR" sz="1300" dirty="0">
                          <a:effectLst/>
                          <a:latin typeface="Open Sans Light" panose="020B0306030504020204"/>
                        </a:rPr>
                        <a:t>Thème/compétence</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définition d’objectifs communs</a:t>
                      </a:r>
                    </a:p>
                    <a:p>
                      <a:pPr marL="171450" lvl="0" indent="-171450" algn="just">
                        <a:buFont typeface="Arial" panose="020B0604020202020204" pitchFamily="34" charset="0"/>
                        <a:buChar char="•"/>
                      </a:pPr>
                      <a:r>
                        <a:rPr lang="fr-FR" sz="1300" dirty="0">
                          <a:effectLst/>
                          <a:latin typeface="Open Sans Light" panose="020B0306030504020204"/>
                        </a:rPr>
                        <a:t>recherche de partenaires sur la problématique de la gestion des déchets dans les ports</a:t>
                      </a:r>
                    </a:p>
                    <a:p>
                      <a:pPr marL="171450" lvl="0" indent="-171450" algn="just">
                        <a:buFont typeface="Arial" panose="020B0604020202020204" pitchFamily="34" charset="0"/>
                        <a:buChar char="•"/>
                      </a:pPr>
                      <a:r>
                        <a:rPr lang="fr-FR" sz="1300" dirty="0" smtClean="0">
                          <a:effectLst/>
                          <a:latin typeface="Open Sans Light" panose="020B0306030504020204"/>
                        </a:rPr>
                        <a:t>mise </a:t>
                      </a:r>
                      <a:r>
                        <a:rPr lang="fr-FR" sz="1300" dirty="0">
                          <a:effectLst/>
                          <a:latin typeface="Open Sans Light" panose="020B0306030504020204"/>
                        </a:rPr>
                        <a:t>en réseau</a:t>
                      </a:r>
                      <a:endParaRPr lang="fr-FR" sz="1300" dirty="0">
                        <a:effectLst/>
                        <a:latin typeface="Open Sans Light" panose="020B0306030504020204"/>
                        <a:cs typeface="Arial" panose="020B0604020202020204" pitchFamily="34" charset="0"/>
                      </a:endParaRPr>
                    </a:p>
                  </a:txBody>
                  <a:tcPr marL="67535" marR="67535" marT="0" marB="0"/>
                </a:tc>
                <a:extLst>
                  <a:ext uri="{0D108BD9-81ED-4DB2-BD59-A6C34878D82A}">
                    <a16:rowId xmlns:a16="http://schemas.microsoft.com/office/drawing/2014/main" val="629652479"/>
                  </a:ext>
                </a:extLst>
              </a:tr>
              <a:tr h="225577">
                <a:tc>
                  <a:txBody>
                    <a:bodyPr/>
                    <a:lstStyle/>
                    <a:p>
                      <a:pPr algn="just">
                        <a:spcAft>
                          <a:spcPts val="0"/>
                        </a:spcAft>
                      </a:pPr>
                      <a:r>
                        <a:rPr lang="fr-FR" sz="1300">
                          <a:effectLst/>
                          <a:latin typeface="Open Sans Light" panose="020B0306030504020204"/>
                        </a:rPr>
                        <a:t>Espaces d'application</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algn="just">
                        <a:spcAft>
                          <a:spcPts val="0"/>
                        </a:spcAft>
                      </a:pPr>
                      <a:r>
                        <a:rPr lang="fr-FR" sz="1300" dirty="0">
                          <a:effectLst/>
                          <a:latin typeface="Open Sans Light" panose="020B0306030504020204"/>
                        </a:rPr>
                        <a:t>Ports du projet</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extLst>
                  <a:ext uri="{0D108BD9-81ED-4DB2-BD59-A6C34878D82A}">
                    <a16:rowId xmlns:a16="http://schemas.microsoft.com/office/drawing/2014/main" val="1040624748"/>
                  </a:ext>
                </a:extLst>
              </a:tr>
              <a:tr h="260717">
                <a:tc>
                  <a:txBody>
                    <a:bodyPr/>
                    <a:lstStyle/>
                    <a:p>
                      <a:pPr algn="just">
                        <a:spcAft>
                          <a:spcPts val="0"/>
                        </a:spcAft>
                      </a:pPr>
                      <a:r>
                        <a:rPr lang="fr-FR" sz="1300">
                          <a:effectLst/>
                          <a:latin typeface="Open Sans Light" panose="020B0306030504020204"/>
                        </a:rPr>
                        <a:t>Responsables de projet</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algn="just">
                        <a:spcAft>
                          <a:spcPts val="0"/>
                        </a:spcAft>
                      </a:pPr>
                      <a:r>
                        <a:rPr lang="fr-FR" sz="1300" dirty="0">
                          <a:effectLst/>
                          <a:latin typeface="Open Sans Light" panose="020B0306030504020204"/>
                        </a:rPr>
                        <a:t>Autorités portuaires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extLst>
                  <a:ext uri="{0D108BD9-81ED-4DB2-BD59-A6C34878D82A}">
                    <a16:rowId xmlns:a16="http://schemas.microsoft.com/office/drawing/2014/main" val="1855460525"/>
                  </a:ext>
                </a:extLst>
              </a:tr>
              <a:tr h="360184">
                <a:tc>
                  <a:txBody>
                    <a:bodyPr/>
                    <a:lstStyle/>
                    <a:p>
                      <a:pPr algn="just">
                        <a:spcAft>
                          <a:spcPts val="0"/>
                        </a:spcAft>
                      </a:pPr>
                      <a:r>
                        <a:rPr lang="fr-FR" sz="1300">
                          <a:effectLst/>
                          <a:latin typeface="Open Sans Light" panose="020B0306030504020204"/>
                        </a:rPr>
                        <a:t>Partenaires possibles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algn="just">
                        <a:spcAft>
                          <a:spcPts val="0"/>
                        </a:spcAft>
                      </a:pPr>
                      <a:r>
                        <a:rPr lang="fr-FR" sz="1300" dirty="0">
                          <a:effectLst/>
                          <a:latin typeface="Open Sans Light" panose="020B0306030504020204"/>
                        </a:rPr>
                        <a:t>Villes, compagnies maritimes, gestionnaires maritimes, organisations de gestion des déchets compétentes, etc.</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extLst>
                  <a:ext uri="{0D108BD9-81ED-4DB2-BD59-A6C34878D82A}">
                    <a16:rowId xmlns:a16="http://schemas.microsoft.com/office/drawing/2014/main" val="22720530"/>
                  </a:ext>
                </a:extLst>
              </a:tr>
              <a:tr h="265000">
                <a:tc>
                  <a:txBody>
                    <a:bodyPr/>
                    <a:lstStyle/>
                    <a:p>
                      <a:pPr algn="just">
                        <a:spcAft>
                          <a:spcPts val="0"/>
                        </a:spcAft>
                      </a:pPr>
                      <a:r>
                        <a:rPr lang="fr-FR" sz="1300">
                          <a:effectLst/>
                          <a:latin typeface="Open Sans Light" panose="020B0306030504020204"/>
                        </a:rPr>
                        <a:t>Délai de mise en œuvre prévu</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algn="just">
                        <a:spcAft>
                          <a:spcPts val="0"/>
                        </a:spcAft>
                      </a:pPr>
                      <a:r>
                        <a:rPr lang="it-IT" sz="1300">
                          <a:effectLst/>
                          <a:latin typeface="Open Sans Light" panose="020B0306030504020204"/>
                        </a:rPr>
                        <a:t>De 12 à 18 mois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extLst>
                  <a:ext uri="{0D108BD9-81ED-4DB2-BD59-A6C34878D82A}">
                    <a16:rowId xmlns:a16="http://schemas.microsoft.com/office/drawing/2014/main" val="1442229253"/>
                  </a:ext>
                </a:extLst>
              </a:tr>
              <a:tr h="704735">
                <a:tc>
                  <a:txBody>
                    <a:bodyPr/>
                    <a:lstStyle/>
                    <a:p>
                      <a:pPr algn="just">
                        <a:spcAft>
                          <a:spcPts val="0"/>
                        </a:spcAft>
                      </a:pPr>
                      <a:r>
                        <a:rPr lang="fr-FR" sz="1300">
                          <a:effectLst/>
                          <a:latin typeface="Open Sans Light" panose="020B0306030504020204"/>
                        </a:rPr>
                        <a:t>Impacts souhaités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promouvoir la coopération entre les autorités portuaires</a:t>
                      </a:r>
                    </a:p>
                    <a:p>
                      <a:pPr marL="171450" lvl="0" indent="-171450" algn="just">
                        <a:buFont typeface="Arial" panose="020B0604020202020204" pitchFamily="34" charset="0"/>
                        <a:buChar char="•"/>
                      </a:pPr>
                      <a:r>
                        <a:rPr lang="fr-FR" sz="1300" dirty="0">
                          <a:effectLst/>
                          <a:latin typeface="Open Sans Light" panose="020B0306030504020204"/>
                        </a:rPr>
                        <a:t>échange d’expériences et de bonnes pratiques en matière de gestion des déchets dans </a:t>
                      </a:r>
                      <a:r>
                        <a:rPr lang="fr-FR" sz="1300" dirty="0" smtClean="0">
                          <a:effectLst/>
                          <a:latin typeface="Open Sans Light" panose="020B0306030504020204"/>
                        </a:rPr>
                        <a:t>les</a:t>
                      </a:r>
                      <a:r>
                        <a:rPr lang="fr-FR" sz="1300" baseline="0" dirty="0" smtClean="0">
                          <a:effectLst/>
                          <a:latin typeface="Open Sans Light" panose="020B0306030504020204"/>
                        </a:rPr>
                        <a:t> </a:t>
                      </a:r>
                      <a:r>
                        <a:rPr lang="fr-FR" sz="1300" dirty="0" smtClean="0">
                          <a:effectLst/>
                          <a:latin typeface="Open Sans Light" panose="020B0306030504020204"/>
                        </a:rPr>
                        <a:t>ports</a:t>
                      </a:r>
                      <a:endParaRPr lang="fr-FR" sz="1300" dirty="0">
                        <a:effectLst/>
                        <a:latin typeface="Open Sans Light" panose="020B0306030504020204"/>
                      </a:endParaRPr>
                    </a:p>
                    <a:p>
                      <a:pPr marL="171450" lvl="0" indent="-171450" algn="just">
                        <a:buFont typeface="Arial" panose="020B0604020202020204" pitchFamily="34" charset="0"/>
                        <a:buChar char="•"/>
                      </a:pPr>
                      <a:r>
                        <a:rPr lang="fr-FR" sz="1300" dirty="0">
                          <a:effectLst/>
                          <a:latin typeface="Open Sans Light" panose="020B0306030504020204"/>
                        </a:rPr>
                        <a:t>amélioration de la qualité de la gestion des déchets et surtout de l’efficacité de la collecte sélective avec une meilleure coordination des pratiques dans les différents ports</a:t>
                      </a:r>
                      <a:endParaRPr lang="fr-FR" sz="1300" dirty="0">
                        <a:effectLst/>
                        <a:latin typeface="Open Sans Light" panose="020B0306030504020204"/>
                        <a:cs typeface="Arial" panose="020B0604020202020204" pitchFamily="34" charset="0"/>
                      </a:endParaRPr>
                    </a:p>
                  </a:txBody>
                  <a:tcPr marL="67535" marR="67535" marT="0" marB="0"/>
                </a:tc>
                <a:extLst>
                  <a:ext uri="{0D108BD9-81ED-4DB2-BD59-A6C34878D82A}">
                    <a16:rowId xmlns:a16="http://schemas.microsoft.com/office/drawing/2014/main" val="1200199621"/>
                  </a:ext>
                </a:extLst>
              </a:tr>
              <a:tr h="507760">
                <a:tc>
                  <a:txBody>
                    <a:bodyPr/>
                    <a:lstStyle/>
                    <a:p>
                      <a:pPr algn="just">
                        <a:spcAft>
                          <a:spcPts val="0"/>
                        </a:spcAft>
                      </a:pPr>
                      <a:r>
                        <a:rPr lang="fr-FR" sz="1300" dirty="0">
                          <a:effectLst/>
                          <a:latin typeface="Open Sans Light" panose="020B0306030504020204"/>
                        </a:rPr>
                        <a:t>Critères d'évaluation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67535" marR="67535"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efficacité d'interception des différentes fractions de déchets</a:t>
                      </a:r>
                    </a:p>
                    <a:p>
                      <a:pPr marL="171450" lvl="0" indent="-171450" algn="just">
                        <a:buFont typeface="Arial" panose="020B0604020202020204" pitchFamily="34" charset="0"/>
                        <a:buChar char="•"/>
                      </a:pPr>
                      <a:r>
                        <a:rPr lang="fr-FR" sz="1300" dirty="0">
                          <a:effectLst/>
                          <a:latin typeface="Open Sans Light" panose="020B0306030504020204"/>
                        </a:rPr>
                        <a:t>nombre de programmes de coopération intégrés</a:t>
                      </a:r>
                    </a:p>
                    <a:p>
                      <a:pPr marL="171450" lvl="0" indent="-171450" algn="just">
                        <a:buFont typeface="Arial" panose="020B0604020202020204" pitchFamily="34" charset="0"/>
                        <a:buChar char="•"/>
                      </a:pPr>
                      <a:r>
                        <a:rPr lang="fr-FR" sz="1300" dirty="0">
                          <a:effectLst/>
                          <a:latin typeface="Open Sans Light" panose="020B0306030504020204"/>
                        </a:rPr>
                        <a:t>nombre de partenaires du réseau</a:t>
                      </a:r>
                      <a:endParaRPr lang="fr-FR" sz="1300" dirty="0">
                        <a:effectLst/>
                        <a:latin typeface="Open Sans Light" panose="020B0306030504020204"/>
                        <a:cs typeface="Arial" panose="020B0604020202020204" pitchFamily="34" charset="0"/>
                      </a:endParaRPr>
                    </a:p>
                  </a:txBody>
                  <a:tcPr marL="67535" marR="67535" marT="0" marB="0"/>
                </a:tc>
                <a:extLst>
                  <a:ext uri="{0D108BD9-81ED-4DB2-BD59-A6C34878D82A}">
                    <a16:rowId xmlns:a16="http://schemas.microsoft.com/office/drawing/2014/main" val="2975383020"/>
                  </a:ext>
                </a:extLst>
              </a:tr>
            </a:tbl>
          </a:graphicData>
        </a:graphic>
      </p:graphicFrame>
    </p:spTree>
    <p:extLst>
      <p:ext uri="{BB962C8B-B14F-4D97-AF65-F5344CB8AC3E}">
        <p14:creationId xmlns:p14="http://schemas.microsoft.com/office/powerpoint/2010/main" val="2954103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plan d’actions</a:t>
            </a:r>
            <a:endParaRPr lang="it-IT" dirty="0"/>
          </a:p>
        </p:txBody>
      </p:sp>
      <p:sp>
        <p:nvSpPr>
          <p:cNvPr id="3" name="Segnaposto contenuto 2"/>
          <p:cNvSpPr>
            <a:spLocks noGrp="1"/>
          </p:cNvSpPr>
          <p:nvPr>
            <p:ph idx="1"/>
          </p:nvPr>
        </p:nvSpPr>
        <p:spPr/>
        <p:txBody>
          <a:bodyPr>
            <a:noAutofit/>
          </a:bodyPr>
          <a:lstStyle/>
          <a:p>
            <a:pPr algn="just"/>
            <a:r>
              <a:rPr lang="fr-FR" sz="2400" dirty="0" smtClean="0"/>
              <a:t>Améliorer </a:t>
            </a:r>
            <a:r>
              <a:rPr lang="fr-FR" sz="2400" dirty="0"/>
              <a:t>la qualité des eaux marines dans les ports, en limitant l'impact des activités portuaires et du trafic maritime sur </a:t>
            </a:r>
            <a:r>
              <a:rPr lang="fr-FR" sz="2400" dirty="0" smtClean="0"/>
              <a:t>l'environnement.</a:t>
            </a:r>
          </a:p>
          <a:p>
            <a:pPr algn="just">
              <a:spcBef>
                <a:spcPts val="0"/>
              </a:spcBef>
            </a:pPr>
            <a:endParaRPr lang="fr-FR" sz="2400" dirty="0" smtClean="0"/>
          </a:p>
          <a:p>
            <a:pPr algn="just"/>
            <a:r>
              <a:rPr lang="fr-FR" sz="2400" dirty="0" smtClean="0"/>
              <a:t>Définition </a:t>
            </a:r>
            <a:r>
              <a:rPr lang="fr-FR" sz="2400" dirty="0"/>
              <a:t>d'une série de bonnes pratiques de gestion des déchets et des eaux </a:t>
            </a:r>
            <a:r>
              <a:rPr lang="fr-FR" sz="2400" dirty="0" smtClean="0"/>
              <a:t>résiduaires à appliquer </a:t>
            </a:r>
            <a:r>
              <a:rPr lang="fr-FR" sz="2400" dirty="0"/>
              <a:t>aux ports du </a:t>
            </a:r>
            <a:r>
              <a:rPr lang="fr-FR" sz="2400" dirty="0" smtClean="0"/>
              <a:t>projet mais généralisables </a:t>
            </a:r>
            <a:r>
              <a:rPr lang="fr-FR" sz="2400" dirty="0"/>
              <a:t>à tous ceux du bassin méditerranéen</a:t>
            </a:r>
            <a:r>
              <a:rPr lang="fr-FR" sz="2400" dirty="0" smtClean="0"/>
              <a:t>.</a:t>
            </a:r>
          </a:p>
          <a:p>
            <a:pPr algn="just">
              <a:spcBef>
                <a:spcPts val="0"/>
              </a:spcBef>
            </a:pPr>
            <a:endParaRPr lang="fr-FR" sz="2400" dirty="0" smtClean="0"/>
          </a:p>
          <a:p>
            <a:pPr algn="just"/>
            <a:r>
              <a:rPr lang="fr-FR" sz="2400" dirty="0" smtClean="0"/>
              <a:t>Mettre </a:t>
            </a:r>
            <a:r>
              <a:rPr lang="fr-FR" sz="2400" dirty="0"/>
              <a:t>en œuvre un modèle transfrontalier commun qui réglemente le dépôt et la gestion des déchets de manière homogène</a:t>
            </a:r>
            <a:r>
              <a:rPr lang="fr-FR" sz="2400" dirty="0" smtClean="0"/>
              <a:t>.</a:t>
            </a:r>
          </a:p>
          <a:p>
            <a:pPr algn="just">
              <a:spcBef>
                <a:spcPts val="0"/>
              </a:spcBef>
            </a:pPr>
            <a:endParaRPr lang="fr-FR" sz="2400" dirty="0" smtClean="0"/>
          </a:p>
          <a:p>
            <a:pPr algn="just"/>
            <a:r>
              <a:rPr lang="fr-FR" sz="2400" dirty="0"/>
              <a:t>F</a:t>
            </a:r>
            <a:r>
              <a:rPr lang="fr-FR" sz="2400" dirty="0" smtClean="0"/>
              <a:t>ournir </a:t>
            </a:r>
            <a:r>
              <a:rPr lang="fr-FR" sz="2400" dirty="0"/>
              <a:t>des </a:t>
            </a:r>
            <a:r>
              <a:rPr lang="fr-FR" sz="2400" dirty="0" smtClean="0"/>
              <a:t>lignes directrices </a:t>
            </a:r>
            <a:r>
              <a:rPr lang="fr-FR" sz="2400" dirty="0"/>
              <a:t>pour le </a:t>
            </a:r>
            <a:r>
              <a:rPr lang="fr-FR" sz="2400" dirty="0" smtClean="0"/>
              <a:t>secteur dans le but </a:t>
            </a:r>
            <a:r>
              <a:rPr lang="fr-FR" sz="2400" dirty="0"/>
              <a:t>d'atteindre des normes environnementales élevées qui protègent le milieu marin de la pollution causée par le trafic maritime.</a:t>
            </a:r>
            <a:endParaRPr lang="it-IT" sz="24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spTree>
    <p:extLst>
      <p:ext uri="{BB962C8B-B14F-4D97-AF65-F5344CB8AC3E}">
        <p14:creationId xmlns:p14="http://schemas.microsoft.com/office/powerpoint/2010/main" val="2672131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C80886-406E-42B3-BBEC-80615106C029}"/>
              </a:ext>
            </a:extLst>
          </p:cNvPr>
          <p:cNvSpPr>
            <a:spLocks noGrp="1"/>
          </p:cNvSpPr>
          <p:nvPr>
            <p:ph type="title"/>
          </p:nvPr>
        </p:nvSpPr>
        <p:spPr/>
        <p:txBody>
          <a:bodyPr/>
          <a:lstStyle/>
          <a:p>
            <a:r>
              <a:rPr lang="en-GB" dirty="0" smtClean="0"/>
              <a:t>Rappel des </a:t>
            </a:r>
            <a:r>
              <a:rPr lang="en-GB" dirty="0" err="1" smtClean="0"/>
              <a:t>résultats</a:t>
            </a:r>
            <a:r>
              <a:rPr lang="en-GB" dirty="0" smtClean="0"/>
              <a:t> de </a:t>
            </a:r>
            <a:r>
              <a:rPr lang="en-GB" dirty="0" err="1" smtClean="0"/>
              <a:t>l’état</a:t>
            </a:r>
            <a:r>
              <a:rPr lang="en-GB" dirty="0" smtClean="0"/>
              <a:t> des </a:t>
            </a:r>
            <a:r>
              <a:rPr lang="en-GB" dirty="0" err="1" smtClean="0"/>
              <a:t>lieux</a:t>
            </a:r>
            <a:endParaRPr lang="en-GB" dirty="0"/>
          </a:p>
        </p:txBody>
      </p:sp>
      <p:sp>
        <p:nvSpPr>
          <p:cNvPr id="3" name="Segnaposto contenuto 2">
            <a:extLst>
              <a:ext uri="{FF2B5EF4-FFF2-40B4-BE49-F238E27FC236}">
                <a16:creationId xmlns:a16="http://schemas.microsoft.com/office/drawing/2014/main" id="{332EAB4B-DBC6-43CA-8244-64BEC2C7DDF6}"/>
              </a:ext>
            </a:extLst>
          </p:cNvPr>
          <p:cNvSpPr>
            <a:spLocks noGrp="1"/>
          </p:cNvSpPr>
          <p:nvPr>
            <p:ph idx="4294967295"/>
          </p:nvPr>
        </p:nvSpPr>
        <p:spPr>
          <a:xfrm>
            <a:off x="348232" y="2248063"/>
            <a:ext cx="9885582" cy="4593782"/>
          </a:xfrm>
        </p:spPr>
        <p:txBody>
          <a:bodyPr>
            <a:noAutofit/>
          </a:bodyPr>
          <a:lstStyle/>
          <a:p>
            <a:pPr algn="just"/>
            <a:r>
              <a:rPr lang="fr-FR" sz="2000" dirty="0" smtClean="0"/>
              <a:t>Référence </a:t>
            </a:r>
            <a:r>
              <a:rPr lang="fr-FR" sz="2000" dirty="0"/>
              <a:t>réglementaire </a:t>
            </a:r>
            <a:r>
              <a:rPr lang="fr-FR" sz="2000" dirty="0" smtClean="0"/>
              <a:t>: Convention </a:t>
            </a:r>
            <a:r>
              <a:rPr lang="fr-FR" sz="2000" dirty="0"/>
              <a:t>MARPOL 73/78 (</a:t>
            </a:r>
            <a:r>
              <a:rPr lang="fr-FR" sz="2000" dirty="0" err="1"/>
              <a:t>MARitime</a:t>
            </a:r>
            <a:r>
              <a:rPr lang="fr-FR" sz="2000" dirty="0"/>
              <a:t> </a:t>
            </a:r>
            <a:r>
              <a:rPr lang="fr-FR" sz="2000" dirty="0" err="1" smtClean="0"/>
              <a:t>POLlution</a:t>
            </a:r>
            <a:r>
              <a:rPr lang="fr-FR" sz="2000" dirty="0" smtClean="0"/>
              <a:t>). Les états membres de l’OMI doivent </a:t>
            </a:r>
            <a:r>
              <a:rPr lang="fr-FR" sz="2000" dirty="0"/>
              <a:t>se conformer au respect de ses prescriptions portuaires et maritimes, en ce qui concerne la gestion des déchets et des polluants à bord, à l'interdiction de déchargement en mer et de dépôt au port</a:t>
            </a:r>
            <a:r>
              <a:rPr lang="fr-FR" sz="2000" dirty="0" smtClean="0"/>
              <a:t>.</a:t>
            </a:r>
          </a:p>
          <a:p>
            <a:pPr algn="just"/>
            <a:endParaRPr lang="fr-FR" sz="2000" dirty="0" smtClean="0"/>
          </a:p>
          <a:p>
            <a:pPr algn="just"/>
            <a:r>
              <a:rPr lang="fr-FR" sz="2000" dirty="0" smtClean="0"/>
              <a:t>Directive </a:t>
            </a:r>
            <a:r>
              <a:rPr lang="fr-FR" sz="2000" dirty="0"/>
              <a:t>(UE) 2019/883 </a:t>
            </a:r>
            <a:r>
              <a:rPr lang="fr-FR" sz="2000" dirty="0" smtClean="0"/>
              <a:t>: </a:t>
            </a:r>
            <a:r>
              <a:rPr lang="fr-FR" sz="2000" dirty="0"/>
              <a:t>les entrepreneurs de la pêche peuvent récupérer les déchets solides dispersés en mer lors de l'exercice de l'activité de pêche pour les déposer, sans aucune charge économique pour </a:t>
            </a:r>
            <a:r>
              <a:rPr lang="fr-FR" sz="2000" dirty="0" smtClean="0"/>
              <a:t>eux, dans mes installations du port de collecte.</a:t>
            </a:r>
          </a:p>
          <a:p>
            <a:pPr algn="just"/>
            <a:endParaRPr lang="fr-FR" sz="2000" dirty="0" smtClean="0"/>
          </a:p>
          <a:p>
            <a:pPr algn="just"/>
            <a:r>
              <a:rPr lang="fr-FR" sz="2000" dirty="0" smtClean="0"/>
              <a:t>Décret </a:t>
            </a:r>
            <a:r>
              <a:rPr lang="fr-FR" sz="2000" dirty="0"/>
              <a:t>législatif </a:t>
            </a:r>
            <a:r>
              <a:rPr lang="fr-FR" sz="2000" dirty="0" smtClean="0"/>
              <a:t>182/2003 : </a:t>
            </a:r>
            <a:r>
              <a:rPr lang="fr-FR" sz="2000" dirty="0"/>
              <a:t>a pour but la conservation et l'amélioration de la qualité du milieu marin </a:t>
            </a:r>
          </a:p>
          <a:p>
            <a:pPr lvl="1" algn="just"/>
            <a:r>
              <a:rPr lang="fr-FR" sz="1800" dirty="0" smtClean="0"/>
              <a:t>Création </a:t>
            </a:r>
            <a:r>
              <a:rPr lang="fr-FR" sz="1800" dirty="0"/>
              <a:t>de zones spéciales équipées pour la collecte des déchets et des résidus des </a:t>
            </a:r>
            <a:r>
              <a:rPr lang="fr-FR" sz="1800" dirty="0" smtClean="0"/>
              <a:t>navires: </a:t>
            </a:r>
            <a:r>
              <a:rPr lang="fr-FR" sz="1800" dirty="0"/>
              <a:t>les </a:t>
            </a:r>
            <a:r>
              <a:rPr lang="fr-FR" sz="1800" dirty="0" smtClean="0"/>
              <a:t>installations </a:t>
            </a:r>
            <a:r>
              <a:rPr lang="fr-FR" sz="1800" dirty="0"/>
              <a:t>de réception portuaires (IPR</a:t>
            </a:r>
            <a:r>
              <a:rPr lang="fr-FR" sz="1800" dirty="0" smtClean="0"/>
              <a:t>).</a:t>
            </a:r>
          </a:p>
          <a:p>
            <a:pPr lvl="1" algn="just"/>
            <a:r>
              <a:rPr lang="fr-FR" sz="1800" dirty="0" smtClean="0"/>
              <a:t>L’Autorité </a:t>
            </a:r>
            <a:r>
              <a:rPr lang="fr-FR" sz="1800" dirty="0"/>
              <a:t>Portuaire </a:t>
            </a:r>
            <a:r>
              <a:rPr lang="fr-FR" sz="1800" dirty="0" smtClean="0"/>
              <a:t>a l’obligation </a:t>
            </a:r>
            <a:r>
              <a:rPr lang="fr-FR" sz="1800" dirty="0"/>
              <a:t>d’établir un plan de collecte et de gestion des déchets produits par les </a:t>
            </a:r>
            <a:r>
              <a:rPr lang="fr-FR" sz="1800" dirty="0" smtClean="0"/>
              <a:t>navires.</a:t>
            </a:r>
            <a:endParaRPr lang="en-GB" sz="20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spTree>
    <p:extLst>
      <p:ext uri="{BB962C8B-B14F-4D97-AF65-F5344CB8AC3E}">
        <p14:creationId xmlns:p14="http://schemas.microsoft.com/office/powerpoint/2010/main" val="2756126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Rappel des </a:t>
            </a:r>
            <a:r>
              <a:rPr lang="en-GB" dirty="0" err="1"/>
              <a:t>résultats</a:t>
            </a:r>
            <a:r>
              <a:rPr lang="en-GB" dirty="0"/>
              <a:t> </a:t>
            </a:r>
            <a:r>
              <a:rPr lang="en-GB" dirty="0" smtClean="0"/>
              <a:t>des </a:t>
            </a:r>
            <a:r>
              <a:rPr lang="en-GB" dirty="0" err="1" smtClean="0"/>
              <a:t>enquêtes</a:t>
            </a:r>
            <a:endParaRPr lang="fr-FR" dirty="0"/>
          </a:p>
        </p:txBody>
      </p:sp>
      <p:sp>
        <p:nvSpPr>
          <p:cNvPr id="3" name="Espace réservé du contenu 2"/>
          <p:cNvSpPr>
            <a:spLocks noGrp="1"/>
          </p:cNvSpPr>
          <p:nvPr>
            <p:ph idx="1"/>
          </p:nvPr>
        </p:nvSpPr>
        <p:spPr>
          <a:xfrm>
            <a:off x="348232" y="2248063"/>
            <a:ext cx="9885582" cy="4753520"/>
          </a:xfrm>
        </p:spPr>
        <p:txBody>
          <a:bodyPr>
            <a:normAutofit fontScale="62500" lnSpcReduction="20000"/>
          </a:bodyPr>
          <a:lstStyle/>
          <a:p>
            <a:pPr algn="just"/>
            <a:r>
              <a:rPr lang="fr-FR" dirty="0" smtClean="0"/>
              <a:t>Etude portant </a:t>
            </a:r>
            <a:r>
              <a:rPr lang="fr-FR" dirty="0"/>
              <a:t>sur les comportements de tri des déchets dans les trois ports </a:t>
            </a:r>
            <a:r>
              <a:rPr lang="fr-FR" dirty="0" smtClean="0"/>
              <a:t>(</a:t>
            </a:r>
            <a:r>
              <a:rPr lang="fr-FR" dirty="0"/>
              <a:t>Ajaccio, Livourne et Cagliari) à travers deux enquêtes complémentaires auprès, respectivement, des passagers des navires des ports et des pêcheurs et plaisanciers</a:t>
            </a:r>
            <a:r>
              <a:rPr lang="fr-FR" dirty="0" smtClean="0"/>
              <a:t>.</a:t>
            </a:r>
          </a:p>
          <a:p>
            <a:pPr algn="just">
              <a:spcBef>
                <a:spcPts val="0"/>
              </a:spcBef>
            </a:pPr>
            <a:endParaRPr lang="fr-FR" dirty="0" smtClean="0"/>
          </a:p>
          <a:p>
            <a:pPr algn="just"/>
            <a:r>
              <a:rPr lang="fr-FR" dirty="0" smtClean="0"/>
              <a:t>Objectifs </a:t>
            </a:r>
            <a:r>
              <a:rPr lang="fr-FR" dirty="0"/>
              <a:t>de la première </a:t>
            </a:r>
            <a:r>
              <a:rPr lang="fr-FR" dirty="0" smtClean="0"/>
              <a:t>enquête : </a:t>
            </a:r>
          </a:p>
          <a:p>
            <a:pPr lvl="1" algn="just"/>
            <a:r>
              <a:rPr lang="fr-FR" dirty="0" smtClean="0"/>
              <a:t>Comprendre </a:t>
            </a:r>
            <a:r>
              <a:rPr lang="fr-FR" dirty="0"/>
              <a:t>la situation en matière de tri des déchets selon les usagers des ports de plaisance et de </a:t>
            </a:r>
            <a:r>
              <a:rPr lang="fr-FR" dirty="0" smtClean="0"/>
              <a:t>pêche.</a:t>
            </a:r>
          </a:p>
          <a:p>
            <a:pPr lvl="1" algn="just"/>
            <a:r>
              <a:rPr lang="fr-FR" dirty="0" smtClean="0"/>
              <a:t>Proposer </a:t>
            </a:r>
            <a:r>
              <a:rPr lang="fr-FR" dirty="0"/>
              <a:t>des recommandations pour un traitement des déchets et des eaux usées plus respectueux de </a:t>
            </a:r>
            <a:r>
              <a:rPr lang="fr-FR" dirty="0" smtClean="0"/>
              <a:t>l’environnement. </a:t>
            </a:r>
          </a:p>
          <a:p>
            <a:pPr lvl="1" algn="just"/>
            <a:r>
              <a:rPr lang="fr-FR" dirty="0" smtClean="0"/>
              <a:t>Déterminer </a:t>
            </a:r>
            <a:r>
              <a:rPr lang="fr-FR" dirty="0"/>
              <a:t>la satisfaction des pêcheurs et des plaisanciers des ports de plaisance et de commerce des trois ports</a:t>
            </a:r>
            <a:r>
              <a:rPr lang="fr-FR" dirty="0" smtClean="0"/>
              <a:t>.</a:t>
            </a:r>
            <a:endParaRPr lang="fr-FR" dirty="0"/>
          </a:p>
          <a:p>
            <a:pPr algn="just">
              <a:spcBef>
                <a:spcPts val="0"/>
              </a:spcBef>
            </a:pPr>
            <a:endParaRPr lang="fr-FR" dirty="0" smtClean="0"/>
          </a:p>
          <a:p>
            <a:pPr algn="just"/>
            <a:r>
              <a:rPr lang="fr-FR" dirty="0" smtClean="0"/>
              <a:t>Objectif </a:t>
            </a:r>
            <a:r>
              <a:rPr lang="fr-FR" dirty="0"/>
              <a:t>de la seconde </a:t>
            </a:r>
            <a:r>
              <a:rPr lang="fr-FR" dirty="0" smtClean="0"/>
              <a:t>enquête: comprendre </a:t>
            </a:r>
            <a:r>
              <a:rPr lang="fr-FR" dirty="0"/>
              <a:t>les préoccupations des passagers en matière de tri des déchets à bord des ferries afin de proposer une gestion plus respectueuse de l’environnement une fois les déchets débarqués. </a:t>
            </a:r>
            <a:endParaRPr lang="fr-FR" dirty="0" smtClean="0"/>
          </a:p>
          <a:p>
            <a:pPr algn="just">
              <a:spcBef>
                <a:spcPts val="0"/>
              </a:spcBef>
            </a:pPr>
            <a:endParaRPr lang="fr-FR" dirty="0" smtClean="0"/>
          </a:p>
          <a:p>
            <a:pPr algn="just"/>
            <a:r>
              <a:rPr lang="fr-FR" dirty="0" smtClean="0"/>
              <a:t>Les </a:t>
            </a:r>
            <a:r>
              <a:rPr lang="fr-FR" dirty="0"/>
              <a:t>résultats montrent qu’il existe un consentement à payer significatif pour l’organisation du tri sur les ferries et que, d’un site à l’autre, les préférences sont hétérogènes, et donc les consentements à payer sont </a:t>
            </a:r>
            <a:r>
              <a:rPr lang="fr-FR" dirty="0" smtClean="0"/>
              <a:t>également hétérogènes</a:t>
            </a:r>
            <a:r>
              <a:rPr lang="fr-FR" dirty="0"/>
              <a:t>.</a:t>
            </a:r>
            <a:endParaRPr lang="fr-FR" dirty="0" smtClean="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spTree>
    <p:extLst>
      <p:ext uri="{BB962C8B-B14F-4D97-AF65-F5344CB8AC3E}">
        <p14:creationId xmlns:p14="http://schemas.microsoft.com/office/powerpoint/2010/main" val="3572934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Les orientations </a:t>
            </a:r>
            <a:r>
              <a:rPr lang="en-GB" dirty="0" err="1"/>
              <a:t>stratégiques</a:t>
            </a:r>
            <a:r>
              <a:rPr lang="en-GB" dirty="0"/>
              <a:t> du plan </a:t>
            </a:r>
            <a:r>
              <a:rPr lang="en-GB" dirty="0" err="1"/>
              <a:t>d’actions</a:t>
            </a:r>
            <a:endParaRPr lang="fr-FR" dirty="0"/>
          </a:p>
        </p:txBody>
      </p:sp>
      <p:sp>
        <p:nvSpPr>
          <p:cNvPr id="3" name="Espace réservé du contenu 2"/>
          <p:cNvSpPr>
            <a:spLocks noGrp="1"/>
          </p:cNvSpPr>
          <p:nvPr>
            <p:ph idx="1"/>
          </p:nvPr>
        </p:nvSpPr>
        <p:spPr/>
        <p:txBody>
          <a:bodyPr>
            <a:normAutofit/>
          </a:bodyPr>
          <a:lstStyle/>
          <a:p>
            <a:pPr algn="just"/>
            <a:r>
              <a:rPr lang="fr-FR" sz="2400" dirty="0"/>
              <a:t>Objectif stratégique </a:t>
            </a:r>
            <a:r>
              <a:rPr lang="fr-FR" sz="2400" dirty="0" smtClean="0"/>
              <a:t>n°1 : </a:t>
            </a:r>
            <a:r>
              <a:rPr lang="fr-FR" sz="2400" dirty="0"/>
              <a:t>améliorer les procédures de collecte et de gestion des déchets à bord et les infrastructures de collecte dans les </a:t>
            </a:r>
            <a:r>
              <a:rPr lang="fr-FR" sz="2400" dirty="0" smtClean="0"/>
              <a:t>ports</a:t>
            </a:r>
          </a:p>
          <a:p>
            <a:pPr algn="just"/>
            <a:endParaRPr lang="fr-FR" sz="2400" dirty="0" smtClean="0"/>
          </a:p>
          <a:p>
            <a:pPr algn="just"/>
            <a:r>
              <a:rPr lang="fr-FR" sz="2400" dirty="0"/>
              <a:t>Objectif stratégique </a:t>
            </a:r>
            <a:r>
              <a:rPr lang="fr-FR" sz="2400" dirty="0" smtClean="0"/>
              <a:t>n°2 : </a:t>
            </a:r>
            <a:r>
              <a:rPr lang="fr-FR" sz="2400" dirty="0"/>
              <a:t>appliquer les conditions appropriées pour encourager et améliorer la gestion des déchets à bord des navires et dans les </a:t>
            </a:r>
            <a:r>
              <a:rPr lang="fr-FR" sz="2400" dirty="0" smtClean="0"/>
              <a:t>ports</a:t>
            </a:r>
          </a:p>
          <a:p>
            <a:pPr algn="just"/>
            <a:endParaRPr lang="fr-FR" sz="2400" dirty="0" smtClean="0"/>
          </a:p>
          <a:p>
            <a:pPr algn="just"/>
            <a:r>
              <a:rPr lang="fr-FR" sz="2400" dirty="0"/>
              <a:t>Objectif stratégique </a:t>
            </a:r>
            <a:r>
              <a:rPr lang="fr-FR" sz="2400" dirty="0" smtClean="0"/>
              <a:t>n°3 : </a:t>
            </a:r>
            <a:r>
              <a:rPr lang="fr-FR" sz="2400" dirty="0"/>
              <a:t>promouvoir l'obtention de certifications environnementales et la participation à des programmes de coopération</a:t>
            </a:r>
            <a:endParaRPr lang="fr-FR" sz="2400" dirty="0" smtClean="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spTree>
    <p:extLst>
      <p:ext uri="{BB962C8B-B14F-4D97-AF65-F5344CB8AC3E}">
        <p14:creationId xmlns:p14="http://schemas.microsoft.com/office/powerpoint/2010/main" val="1971200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n°1 : améliorer les procédures de collecte et de gestion des déchets à bord et les infrastructures de collecte dans les ports</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939015264"/>
              </p:ext>
            </p:extLst>
          </p:nvPr>
        </p:nvGraphicFramePr>
        <p:xfrm>
          <a:off x="348231" y="2245474"/>
          <a:ext cx="9885582" cy="4520957"/>
        </p:xfrm>
        <a:graphic>
          <a:graphicData uri="http://schemas.openxmlformats.org/drawingml/2006/table">
            <a:tbl>
              <a:tblPr firstRow="1" bandRow="1">
                <a:tableStyleId>{5C22544A-7EE6-4342-B048-85BDC9FD1C3A}</a:tableStyleId>
              </a:tblPr>
              <a:tblGrid>
                <a:gridCol w="2209822">
                  <a:extLst>
                    <a:ext uri="{9D8B030D-6E8A-4147-A177-3AD203B41FA5}">
                      <a16:colId xmlns:a16="http://schemas.microsoft.com/office/drawing/2014/main" val="1023354629"/>
                    </a:ext>
                  </a:extLst>
                </a:gridCol>
                <a:gridCol w="7675760">
                  <a:extLst>
                    <a:ext uri="{9D8B030D-6E8A-4147-A177-3AD203B41FA5}">
                      <a16:colId xmlns:a16="http://schemas.microsoft.com/office/drawing/2014/main" val="3204348474"/>
                    </a:ext>
                  </a:extLst>
                </a:gridCol>
              </a:tblGrid>
              <a:tr h="354143">
                <a:tc gridSpan="2">
                  <a:txBody>
                    <a:bodyPr/>
                    <a:lstStyle/>
                    <a:p>
                      <a:r>
                        <a:rPr lang="fr-FR" sz="1300" dirty="0">
                          <a:effectLst/>
                          <a:latin typeface="Open Sans Light"/>
                        </a:rPr>
                        <a:t>Action 1.1: Augmenter le pourcentage de déchets collectées séparément à bord des grands navires</a:t>
                      </a:r>
                      <a:endParaRPr lang="fr-FR" sz="1300" dirty="0">
                        <a:effectLst/>
                        <a:latin typeface="Open Sans Light"/>
                        <a:cs typeface="Arial" panose="020B0604020202020204" pitchFamily="34" charset="0"/>
                      </a:endParaRPr>
                    </a:p>
                  </a:txBody>
                  <a:tcPr marL="68259" marR="68259" marT="0" marB="0"/>
                </a:tc>
                <a:tc hMerge="1">
                  <a:txBody>
                    <a:bodyPr/>
                    <a:lstStyle/>
                    <a:p>
                      <a:endParaRPr lang="fr-FR"/>
                    </a:p>
                  </a:txBody>
                  <a:tcPr/>
                </a:tc>
                <a:extLst>
                  <a:ext uri="{0D108BD9-81ED-4DB2-BD59-A6C34878D82A}">
                    <a16:rowId xmlns:a16="http://schemas.microsoft.com/office/drawing/2014/main" val="1129529344"/>
                  </a:ext>
                </a:extLst>
              </a:tr>
              <a:tr h="774550">
                <a:tc>
                  <a:txBody>
                    <a:bodyPr/>
                    <a:lstStyle/>
                    <a:p>
                      <a:pPr algn="just">
                        <a:spcAft>
                          <a:spcPts val="0"/>
                        </a:spcAft>
                      </a:pPr>
                      <a:r>
                        <a:rPr lang="fr-FR" sz="1300" dirty="0" smtClean="0">
                          <a:effectLst/>
                          <a:latin typeface="Open Sans Light"/>
                        </a:rPr>
                        <a:t>But(s</a:t>
                      </a:r>
                      <a:r>
                        <a:rPr lang="fr-FR" sz="1300" dirty="0">
                          <a:effectLst/>
                          <a:latin typeface="Open Sans Light"/>
                        </a:rPr>
                        <a:t>) de l'action</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r>
                        <a:rPr lang="fr-FR" sz="1300" dirty="0">
                          <a:effectLst/>
                          <a:latin typeface="Open Sans Light"/>
                        </a:rPr>
                        <a:t>Installer à bord des conteneurs adaptés pour le tri sélectif des déchets, en nombre et type adéquats pour intercepter toutes les fractions de produits d'intérêt prévues par la convention MARPOL, en fournissant des panneaux appropriés pour sensibiliser. Cela permettra de mieux identifier les aspects quantitatifs et qualitatifs de la production de déchets à bord et augmentera les possibilités de valorisation</a:t>
                      </a:r>
                      <a:endParaRPr lang="fr-FR" sz="1300" dirty="0">
                        <a:effectLst/>
                        <a:latin typeface="Open Sans Light"/>
                        <a:cs typeface="Arial" panose="020B0604020202020204" pitchFamily="34" charset="0"/>
                      </a:endParaRPr>
                    </a:p>
                  </a:txBody>
                  <a:tcPr marL="68259" marR="68259" marT="0" marB="0"/>
                </a:tc>
                <a:extLst>
                  <a:ext uri="{0D108BD9-81ED-4DB2-BD59-A6C34878D82A}">
                    <a16:rowId xmlns:a16="http://schemas.microsoft.com/office/drawing/2014/main" val="2880516605"/>
                  </a:ext>
                </a:extLst>
              </a:tr>
              <a:tr h="562590">
                <a:tc>
                  <a:txBody>
                    <a:bodyPr/>
                    <a:lstStyle/>
                    <a:p>
                      <a:pPr algn="just">
                        <a:spcAft>
                          <a:spcPts val="0"/>
                        </a:spcAft>
                      </a:pPr>
                      <a:r>
                        <a:rPr lang="fr-FR" sz="1300" dirty="0">
                          <a:effectLst/>
                          <a:latin typeface="Open Sans Light"/>
                        </a:rPr>
                        <a:t>Thème/compétence</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pPr marL="171450" indent="-171450">
                        <a:buFont typeface="Arial" panose="020B0604020202020204" pitchFamily="34" charset="0"/>
                        <a:buChar char="•"/>
                      </a:pPr>
                      <a:r>
                        <a:rPr lang="fr-FR" sz="1300" dirty="0" smtClean="0">
                          <a:effectLst/>
                          <a:latin typeface="Open Sans Light"/>
                        </a:rPr>
                        <a:t>informations </a:t>
                      </a:r>
                      <a:r>
                        <a:rPr lang="fr-FR" sz="1300" dirty="0">
                          <a:effectLst/>
                          <a:latin typeface="Open Sans Light"/>
                        </a:rPr>
                        <a:t>à bord sur le système de collecte et de </a:t>
                      </a:r>
                      <a:r>
                        <a:rPr lang="fr-FR" sz="1300" dirty="0" smtClean="0">
                          <a:effectLst/>
                          <a:latin typeface="Open Sans Light"/>
                        </a:rPr>
                        <a:t>traitement</a:t>
                      </a:r>
                    </a:p>
                    <a:p>
                      <a:pPr marL="171450" indent="-171450">
                        <a:buFont typeface="Arial" panose="020B0604020202020204" pitchFamily="34" charset="0"/>
                        <a:buChar char="•"/>
                      </a:pPr>
                      <a:r>
                        <a:rPr lang="fr-FR" sz="1300" dirty="0" smtClean="0">
                          <a:effectLst/>
                          <a:latin typeface="Open Sans Light"/>
                        </a:rPr>
                        <a:t>mise </a:t>
                      </a:r>
                      <a:r>
                        <a:rPr lang="fr-FR" sz="1300" dirty="0">
                          <a:effectLst/>
                          <a:latin typeface="Open Sans Light"/>
                        </a:rPr>
                        <a:t>en place du suivi quantitatif des déchets </a:t>
                      </a:r>
                      <a:r>
                        <a:rPr lang="fr-FR" sz="1300" dirty="0" smtClean="0">
                          <a:effectLst/>
                          <a:latin typeface="Open Sans Light"/>
                        </a:rPr>
                        <a:t>collectés</a:t>
                      </a:r>
                    </a:p>
                    <a:p>
                      <a:pPr marL="171450" indent="-171450">
                        <a:buFont typeface="Arial" panose="020B0604020202020204" pitchFamily="34" charset="0"/>
                        <a:buChar char="•"/>
                      </a:pPr>
                      <a:r>
                        <a:rPr lang="fr-FR" sz="1300" dirty="0" smtClean="0">
                          <a:effectLst/>
                          <a:latin typeface="Open Sans Light"/>
                        </a:rPr>
                        <a:t>formation </a:t>
                      </a:r>
                      <a:r>
                        <a:rPr lang="fr-FR" sz="1300" dirty="0">
                          <a:effectLst/>
                          <a:latin typeface="Open Sans Light"/>
                        </a:rPr>
                        <a:t>de tout le personnel à la gestion des déchets</a:t>
                      </a:r>
                      <a:endParaRPr lang="fr-FR" sz="1300" dirty="0">
                        <a:effectLst/>
                        <a:latin typeface="Open Sans Light"/>
                        <a:cs typeface="Arial" panose="020B0604020202020204" pitchFamily="34" charset="0"/>
                      </a:endParaRPr>
                    </a:p>
                  </a:txBody>
                  <a:tcPr marL="68259" marR="68259" marT="0" marB="0"/>
                </a:tc>
                <a:extLst>
                  <a:ext uri="{0D108BD9-81ED-4DB2-BD59-A6C34878D82A}">
                    <a16:rowId xmlns:a16="http://schemas.microsoft.com/office/drawing/2014/main" val="4231554481"/>
                  </a:ext>
                </a:extLst>
              </a:tr>
              <a:tr h="332298">
                <a:tc>
                  <a:txBody>
                    <a:bodyPr/>
                    <a:lstStyle/>
                    <a:p>
                      <a:pPr algn="just">
                        <a:spcAft>
                          <a:spcPts val="0"/>
                        </a:spcAft>
                      </a:pPr>
                      <a:r>
                        <a:rPr lang="fr-FR" sz="1300">
                          <a:effectLst/>
                          <a:latin typeface="Open Sans Light"/>
                        </a:rPr>
                        <a:t>Espaces d'application</a:t>
                      </a:r>
                      <a:endParaRPr lang="fr-FR" sz="130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pPr algn="just">
                        <a:spcAft>
                          <a:spcPts val="0"/>
                        </a:spcAft>
                      </a:pPr>
                      <a:r>
                        <a:rPr lang="fr-FR" sz="1300">
                          <a:effectLst/>
                          <a:latin typeface="Open Sans Light"/>
                        </a:rPr>
                        <a:t>Ports du projet</a:t>
                      </a:r>
                      <a:endParaRPr lang="fr-FR" sz="1300">
                        <a:effectLst/>
                        <a:latin typeface="Open Sans Light"/>
                        <a:ea typeface="Times New Roman" panose="02020603050405020304" pitchFamily="18" charset="0"/>
                        <a:cs typeface="Arial" panose="020B0604020202020204" pitchFamily="34" charset="0"/>
                      </a:endParaRPr>
                    </a:p>
                  </a:txBody>
                  <a:tcPr marL="68259" marR="68259" marT="0" marB="0"/>
                </a:tc>
                <a:extLst>
                  <a:ext uri="{0D108BD9-81ED-4DB2-BD59-A6C34878D82A}">
                    <a16:rowId xmlns:a16="http://schemas.microsoft.com/office/drawing/2014/main" val="2228074296"/>
                  </a:ext>
                </a:extLst>
              </a:tr>
              <a:tr h="332298">
                <a:tc>
                  <a:txBody>
                    <a:bodyPr/>
                    <a:lstStyle/>
                    <a:p>
                      <a:pPr algn="just">
                        <a:spcAft>
                          <a:spcPts val="0"/>
                        </a:spcAft>
                      </a:pPr>
                      <a:r>
                        <a:rPr lang="fr-FR" sz="1300">
                          <a:effectLst/>
                          <a:latin typeface="Open Sans Light"/>
                        </a:rPr>
                        <a:t>Responsables de projet</a:t>
                      </a:r>
                      <a:endParaRPr lang="fr-FR" sz="130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pPr algn="just">
                        <a:spcAft>
                          <a:spcPts val="0"/>
                        </a:spcAft>
                      </a:pPr>
                      <a:r>
                        <a:rPr lang="fr-FR" sz="1300" dirty="0">
                          <a:effectLst/>
                          <a:latin typeface="Open Sans Light"/>
                        </a:rPr>
                        <a:t>Société de transport maritime</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extLst>
                  <a:ext uri="{0D108BD9-81ED-4DB2-BD59-A6C34878D82A}">
                    <a16:rowId xmlns:a16="http://schemas.microsoft.com/office/drawing/2014/main" val="3081315609"/>
                  </a:ext>
                </a:extLst>
              </a:tr>
              <a:tr h="332298">
                <a:tc>
                  <a:txBody>
                    <a:bodyPr/>
                    <a:lstStyle/>
                    <a:p>
                      <a:pPr algn="just">
                        <a:spcAft>
                          <a:spcPts val="0"/>
                        </a:spcAft>
                      </a:pPr>
                      <a:r>
                        <a:rPr lang="fr-FR" sz="1300" dirty="0">
                          <a:effectLst/>
                          <a:latin typeface="Open Sans Light"/>
                        </a:rPr>
                        <a:t>Partenaires possibles</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r>
                        <a:rPr lang="fr-FR" sz="1300">
                          <a:effectLst/>
                          <a:latin typeface="Open Sans Light"/>
                        </a:rPr>
                        <a:t>Villes, Autorités portuaires, gestionnaires maritimes, organisations de gestion des déchets, etc.</a:t>
                      </a:r>
                      <a:endParaRPr lang="fr-FR" sz="1300">
                        <a:effectLst/>
                        <a:latin typeface="Open Sans Light"/>
                        <a:cs typeface="Arial" panose="020B0604020202020204" pitchFamily="34" charset="0"/>
                      </a:endParaRPr>
                    </a:p>
                  </a:txBody>
                  <a:tcPr marL="68259" marR="68259" marT="0" marB="0"/>
                </a:tc>
                <a:extLst>
                  <a:ext uri="{0D108BD9-81ED-4DB2-BD59-A6C34878D82A}">
                    <a16:rowId xmlns:a16="http://schemas.microsoft.com/office/drawing/2014/main" val="3082978534"/>
                  </a:ext>
                </a:extLst>
              </a:tr>
              <a:tr h="280261">
                <a:tc>
                  <a:txBody>
                    <a:bodyPr/>
                    <a:lstStyle/>
                    <a:p>
                      <a:pPr algn="just">
                        <a:spcAft>
                          <a:spcPts val="0"/>
                        </a:spcAft>
                      </a:pPr>
                      <a:r>
                        <a:rPr lang="fr-FR" sz="1300" dirty="0">
                          <a:effectLst/>
                          <a:latin typeface="Open Sans Light"/>
                        </a:rPr>
                        <a:t>Délai de mise en œuvre prévu</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pPr algn="just">
                        <a:spcAft>
                          <a:spcPts val="0"/>
                        </a:spcAft>
                      </a:pPr>
                      <a:r>
                        <a:rPr lang="fr-FR" sz="1300" dirty="0">
                          <a:effectLst/>
                          <a:latin typeface="Open Sans Light"/>
                        </a:rPr>
                        <a:t>6 à 12 mois</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extLst>
                  <a:ext uri="{0D108BD9-81ED-4DB2-BD59-A6C34878D82A}">
                    <a16:rowId xmlns:a16="http://schemas.microsoft.com/office/drawing/2014/main" val="3465247422"/>
                  </a:ext>
                </a:extLst>
              </a:tr>
              <a:tr h="560739">
                <a:tc>
                  <a:txBody>
                    <a:bodyPr/>
                    <a:lstStyle/>
                    <a:p>
                      <a:pPr algn="just">
                        <a:spcAft>
                          <a:spcPts val="0"/>
                        </a:spcAft>
                      </a:pPr>
                      <a:r>
                        <a:rPr lang="fr-FR" sz="1300" dirty="0">
                          <a:effectLst/>
                          <a:latin typeface="Open Sans Light"/>
                        </a:rPr>
                        <a:t>Impacts souhaités</a:t>
                      </a:r>
                      <a:endParaRPr lang="fr-FR" sz="1300" dirty="0">
                        <a:effectLst/>
                        <a:latin typeface="Open Sans Light"/>
                        <a:ea typeface="Times New Roman" panose="02020603050405020304" pitchFamily="18" charset="0"/>
                        <a:cs typeface="Arial" panose="020B0604020202020204" pitchFamily="34" charset="0"/>
                      </a:endParaRPr>
                    </a:p>
                  </a:txBody>
                  <a:tcPr marL="68259" marR="68259" marT="0" marB="0"/>
                </a:tc>
                <a:tc>
                  <a:txBody>
                    <a:bodyPr/>
                    <a:lstStyle/>
                    <a:p>
                      <a:pPr marL="171450" indent="-171450">
                        <a:buFont typeface="Arial" panose="020B0604020202020204" pitchFamily="34" charset="0"/>
                        <a:buChar char="•"/>
                      </a:pPr>
                      <a:r>
                        <a:rPr lang="fr-FR" sz="1300" dirty="0" smtClean="0">
                          <a:effectLst/>
                          <a:latin typeface="Open Sans Light"/>
                        </a:rPr>
                        <a:t>réduction </a:t>
                      </a:r>
                      <a:r>
                        <a:rPr lang="fr-FR" sz="1300" dirty="0">
                          <a:effectLst/>
                          <a:latin typeface="Open Sans Light"/>
                        </a:rPr>
                        <a:t>des quantités de déchets non </a:t>
                      </a:r>
                      <a:r>
                        <a:rPr lang="fr-FR" sz="1300" dirty="0" smtClean="0">
                          <a:effectLst/>
                          <a:latin typeface="Open Sans Light"/>
                        </a:rPr>
                        <a:t>valorisables</a:t>
                      </a:r>
                    </a:p>
                    <a:p>
                      <a:pPr marL="171450" indent="-171450">
                        <a:buFont typeface="Arial" panose="020B0604020202020204" pitchFamily="34" charset="0"/>
                        <a:buChar char="•"/>
                      </a:pPr>
                      <a:r>
                        <a:rPr lang="fr-FR" sz="1300" dirty="0" smtClean="0">
                          <a:effectLst/>
                          <a:latin typeface="Open Sans Light"/>
                        </a:rPr>
                        <a:t>augmentation </a:t>
                      </a:r>
                      <a:r>
                        <a:rPr lang="fr-FR" sz="1300" dirty="0">
                          <a:effectLst/>
                          <a:latin typeface="Open Sans Light"/>
                        </a:rPr>
                        <a:t>du pourcentage de déchets </a:t>
                      </a:r>
                      <a:r>
                        <a:rPr lang="fr-FR" sz="1300" dirty="0" smtClean="0">
                          <a:effectLst/>
                          <a:latin typeface="Open Sans Light"/>
                        </a:rPr>
                        <a:t>valorisés</a:t>
                      </a:r>
                    </a:p>
                    <a:p>
                      <a:pPr marL="171450" indent="-171450">
                        <a:buFont typeface="Arial" panose="020B0604020202020204" pitchFamily="34" charset="0"/>
                        <a:buChar char="•"/>
                      </a:pPr>
                      <a:r>
                        <a:rPr lang="fr-FR" sz="1300" dirty="0" smtClean="0">
                          <a:effectLst/>
                          <a:latin typeface="Open Sans Light"/>
                        </a:rPr>
                        <a:t>normalisation </a:t>
                      </a:r>
                      <a:r>
                        <a:rPr lang="fr-FR" sz="1300" dirty="0">
                          <a:effectLst/>
                          <a:latin typeface="Open Sans Light"/>
                        </a:rPr>
                        <a:t>des équipements destinés au tri sélectif à bord</a:t>
                      </a:r>
                      <a:endParaRPr lang="fr-FR" sz="1300" dirty="0">
                        <a:effectLst/>
                        <a:latin typeface="Open Sans Light"/>
                        <a:cs typeface="Arial" panose="020B0604020202020204" pitchFamily="34" charset="0"/>
                      </a:endParaRPr>
                    </a:p>
                  </a:txBody>
                  <a:tcPr marL="68259" marR="68259" marT="0" marB="0"/>
                </a:tc>
                <a:extLst>
                  <a:ext uri="{0D108BD9-81ED-4DB2-BD59-A6C34878D82A}">
                    <a16:rowId xmlns:a16="http://schemas.microsoft.com/office/drawing/2014/main" val="2929198365"/>
                  </a:ext>
                </a:extLst>
              </a:tr>
              <a:tr h="588364">
                <a:tc>
                  <a:txBody>
                    <a:bodyPr/>
                    <a:lstStyle/>
                    <a:p>
                      <a:pPr algn="just">
                        <a:spcAft>
                          <a:spcPts val="0"/>
                        </a:spcAft>
                      </a:pPr>
                      <a:r>
                        <a:rPr lang="fr-FR" sz="1300" kern="1200" dirty="0">
                          <a:solidFill>
                            <a:schemeClr val="dk1"/>
                          </a:solidFill>
                          <a:effectLst/>
                          <a:latin typeface="Open Sans Light"/>
                          <a:ea typeface="+mn-ea"/>
                          <a:cs typeface="+mn-cs"/>
                        </a:rPr>
                        <a:t>Critères d'évaluation</a:t>
                      </a:r>
                    </a:p>
                  </a:txBody>
                  <a:tcPr marL="68259" marR="68259" marT="0" marB="0"/>
                </a:tc>
                <a:tc>
                  <a:txBody>
                    <a:bodyPr/>
                    <a:lstStyle/>
                    <a:p>
                      <a:pPr marL="171450" lvl="0" indent="-171450" algn="just">
                        <a:buFont typeface="Arial" panose="020B0604020202020204" pitchFamily="34" charset="0"/>
                        <a:buChar char="•"/>
                      </a:pPr>
                      <a:r>
                        <a:rPr lang="fr-FR" sz="1300" kern="1200" dirty="0">
                          <a:solidFill>
                            <a:schemeClr val="dk1"/>
                          </a:solidFill>
                          <a:effectLst/>
                          <a:latin typeface="Open Sans Light"/>
                          <a:ea typeface="+mn-ea"/>
                          <a:cs typeface="+mn-cs"/>
                        </a:rPr>
                        <a:t>quantité de déchets produits par type de déchet et utilisateur</a:t>
                      </a:r>
                    </a:p>
                    <a:p>
                      <a:pPr marL="171450" lvl="0" indent="-171450" algn="just">
                        <a:buFont typeface="Arial" panose="020B0604020202020204" pitchFamily="34" charset="0"/>
                        <a:buChar char="•"/>
                      </a:pPr>
                      <a:r>
                        <a:rPr lang="fr-FR" sz="1300" kern="1200" dirty="0">
                          <a:solidFill>
                            <a:schemeClr val="dk1"/>
                          </a:solidFill>
                          <a:effectLst/>
                          <a:latin typeface="Open Sans Light"/>
                          <a:ea typeface="+mn-ea"/>
                          <a:cs typeface="+mn-cs"/>
                        </a:rPr>
                        <a:t>nombre d’installations à bord</a:t>
                      </a:r>
                    </a:p>
                    <a:p>
                      <a:pPr marL="171450" lvl="0" indent="-171450" algn="just">
                        <a:buFont typeface="Arial" panose="020B0604020202020204" pitchFamily="34" charset="0"/>
                        <a:buChar char="•"/>
                      </a:pPr>
                      <a:r>
                        <a:rPr lang="fr-FR" sz="1300" kern="1200" dirty="0">
                          <a:solidFill>
                            <a:schemeClr val="dk1"/>
                          </a:solidFill>
                          <a:effectLst/>
                          <a:latin typeface="Open Sans Light"/>
                          <a:ea typeface="+mn-ea"/>
                          <a:cs typeface="+mn-cs"/>
                        </a:rPr>
                        <a:t>efficacité d'interception des différentes </a:t>
                      </a:r>
                      <a:r>
                        <a:rPr lang="fr-FR" sz="1300" kern="1200" dirty="0" smtClean="0">
                          <a:solidFill>
                            <a:schemeClr val="dk1"/>
                          </a:solidFill>
                          <a:effectLst/>
                          <a:latin typeface="Open Sans Light"/>
                          <a:ea typeface="+mn-ea"/>
                          <a:cs typeface="+mn-cs"/>
                        </a:rPr>
                        <a:t>fractions</a:t>
                      </a:r>
                      <a:endParaRPr lang="fr-FR" sz="1300" kern="1200" dirty="0">
                        <a:solidFill>
                          <a:schemeClr val="dk1"/>
                        </a:solidFill>
                        <a:effectLst/>
                        <a:latin typeface="Open Sans Light"/>
                        <a:ea typeface="+mn-ea"/>
                        <a:cs typeface="+mn-cs"/>
                      </a:endParaRPr>
                    </a:p>
                  </a:txBody>
                  <a:tcPr marL="68259" marR="68259" marT="0" marB="0"/>
                </a:tc>
                <a:extLst>
                  <a:ext uri="{0D108BD9-81ED-4DB2-BD59-A6C34878D82A}">
                    <a16:rowId xmlns:a16="http://schemas.microsoft.com/office/drawing/2014/main" val="1828450342"/>
                  </a:ext>
                </a:extLst>
              </a:tr>
            </a:tbl>
          </a:graphicData>
        </a:graphic>
      </p:graphicFrame>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spTree>
    <p:extLst>
      <p:ext uri="{BB962C8B-B14F-4D97-AF65-F5344CB8AC3E}">
        <p14:creationId xmlns:p14="http://schemas.microsoft.com/office/powerpoint/2010/main" val="1242312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n°1 : améliorer les procédures de collecte et de gestion des déchets à bord et les infrastructures de collecte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6" name="Espace réservé du contenu 5"/>
          <p:cNvGraphicFramePr>
            <a:graphicFrameLocks noGrp="1"/>
          </p:cNvGraphicFramePr>
          <p:nvPr>
            <p:ph idx="1"/>
            <p:extLst>
              <p:ext uri="{D42A27DB-BD31-4B8C-83A1-F6EECF244321}">
                <p14:modId xmlns:p14="http://schemas.microsoft.com/office/powerpoint/2010/main" val="3802243739"/>
              </p:ext>
            </p:extLst>
          </p:nvPr>
        </p:nvGraphicFramePr>
        <p:xfrm>
          <a:off x="348231" y="2219366"/>
          <a:ext cx="9885582" cy="4529309"/>
        </p:xfrm>
        <a:graphic>
          <a:graphicData uri="http://schemas.openxmlformats.org/drawingml/2006/table">
            <a:tbl>
              <a:tblPr firstRow="1" bandRow="1">
                <a:tableStyleId>{5C22544A-7EE6-4342-B048-85BDC9FD1C3A}</a:tableStyleId>
              </a:tblPr>
              <a:tblGrid>
                <a:gridCol w="2402526">
                  <a:extLst>
                    <a:ext uri="{9D8B030D-6E8A-4147-A177-3AD203B41FA5}">
                      <a16:colId xmlns:a16="http://schemas.microsoft.com/office/drawing/2014/main" val="3361990741"/>
                    </a:ext>
                  </a:extLst>
                </a:gridCol>
                <a:gridCol w="7483056">
                  <a:extLst>
                    <a:ext uri="{9D8B030D-6E8A-4147-A177-3AD203B41FA5}">
                      <a16:colId xmlns:a16="http://schemas.microsoft.com/office/drawing/2014/main" val="3310762401"/>
                    </a:ext>
                  </a:extLst>
                </a:gridCol>
              </a:tblGrid>
              <a:tr h="250138">
                <a:tc gridSpan="2">
                  <a:txBody>
                    <a:bodyPr/>
                    <a:lstStyle/>
                    <a:p>
                      <a:pPr algn="just">
                        <a:spcAft>
                          <a:spcPts val="0"/>
                        </a:spcAft>
                      </a:pPr>
                      <a:r>
                        <a:rPr lang="fr-FR" sz="1600" dirty="0">
                          <a:effectLst/>
                          <a:latin typeface="Open Sans Light"/>
                        </a:rPr>
                        <a:t>Action 1.2: Augmenter le pourcentage de déchets collectées séparément dans les installations portuaires</a:t>
                      </a:r>
                      <a:endParaRPr lang="fr-FR" sz="1600" dirty="0">
                        <a:effectLst/>
                        <a:latin typeface="Open Sans Light"/>
                        <a:ea typeface="Times New Roman" panose="02020603050405020304" pitchFamily="18" charset="0"/>
                        <a:cs typeface="Arial" panose="020B0604020202020204" pitchFamily="34" charset="0"/>
                      </a:endParaRPr>
                    </a:p>
                  </a:txBody>
                  <a:tcPr marL="59751" marR="59751" marT="0" marB="0"/>
                </a:tc>
                <a:tc hMerge="1">
                  <a:txBody>
                    <a:bodyPr/>
                    <a:lstStyle/>
                    <a:p>
                      <a:endParaRPr lang="fr-FR"/>
                    </a:p>
                  </a:txBody>
                  <a:tcPr/>
                </a:tc>
                <a:extLst>
                  <a:ext uri="{0D108BD9-81ED-4DB2-BD59-A6C34878D82A}">
                    <a16:rowId xmlns:a16="http://schemas.microsoft.com/office/drawing/2014/main" val="819670482"/>
                  </a:ext>
                </a:extLst>
              </a:tr>
              <a:tr h="908486">
                <a:tc>
                  <a:txBody>
                    <a:bodyPr/>
                    <a:lstStyle/>
                    <a:p>
                      <a:pPr algn="just">
                        <a:spcAft>
                          <a:spcPts val="0"/>
                        </a:spcAft>
                      </a:pPr>
                      <a:r>
                        <a:rPr lang="fr-FR" sz="1300" dirty="0" smtClean="0">
                          <a:effectLst/>
                          <a:latin typeface="Open Sans Light"/>
                        </a:rPr>
                        <a:t>But(s</a:t>
                      </a:r>
                      <a:r>
                        <a:rPr lang="fr-FR" sz="1300" dirty="0">
                          <a:effectLst/>
                          <a:latin typeface="Open Sans Light"/>
                        </a:rPr>
                        <a:t>) de l'action</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marL="17780" algn="just"/>
                      <a:r>
                        <a:rPr lang="fr-FR" sz="1300" dirty="0">
                          <a:effectLst/>
                          <a:latin typeface="Open Sans Light"/>
                        </a:rPr>
                        <a:t>Les ports commerciaux sont tenus de mettre en place des infrastructures portuaires de collecte capables de gérer les types et les quantités de déchets produits par les navires qui utilisent normalement le port</a:t>
                      </a:r>
                      <a:r>
                        <a:rPr lang="fr-FR" sz="1300" dirty="0" smtClean="0">
                          <a:effectLst/>
                          <a:latin typeface="Open Sans Light"/>
                        </a:rPr>
                        <a:t>. Le </a:t>
                      </a:r>
                      <a:r>
                        <a:rPr lang="fr-FR" sz="1300" dirty="0">
                          <a:effectLst/>
                          <a:latin typeface="Open Sans Light"/>
                        </a:rPr>
                        <a:t>tri sélectif des déchets doit être défini conformément aux catégories de déchets de la convention MARPOL et effectué à l'aide d'équipements </a:t>
                      </a:r>
                      <a:r>
                        <a:rPr lang="fr-FR" sz="1300" dirty="0" smtClean="0">
                          <a:effectLst/>
                          <a:latin typeface="Open Sans Light"/>
                        </a:rPr>
                        <a:t>uniformes </a:t>
                      </a:r>
                      <a:r>
                        <a:rPr lang="fr-FR" sz="1300" dirty="0">
                          <a:effectLst/>
                          <a:latin typeface="Open Sans Light"/>
                        </a:rPr>
                        <a:t>dans chaque port de commerce</a:t>
                      </a:r>
                      <a:r>
                        <a:rPr lang="fr-FR" sz="1300" dirty="0" smtClean="0">
                          <a:effectLst/>
                          <a:latin typeface="Open Sans Light"/>
                        </a:rPr>
                        <a:t>.</a:t>
                      </a:r>
                      <a:endParaRPr lang="fr-FR" sz="1300" dirty="0">
                        <a:effectLst/>
                        <a:latin typeface="Open Sans Light"/>
                      </a:endParaRPr>
                    </a:p>
                  </a:txBody>
                  <a:tcPr marL="59751" marR="59751" marT="0" marB="0"/>
                </a:tc>
                <a:extLst>
                  <a:ext uri="{0D108BD9-81ED-4DB2-BD59-A6C34878D82A}">
                    <a16:rowId xmlns:a16="http://schemas.microsoft.com/office/drawing/2014/main" val="2675590698"/>
                  </a:ext>
                </a:extLst>
              </a:tr>
              <a:tr h="455116">
                <a:tc>
                  <a:txBody>
                    <a:bodyPr/>
                    <a:lstStyle/>
                    <a:p>
                      <a:pPr algn="just">
                        <a:spcAft>
                          <a:spcPts val="0"/>
                        </a:spcAft>
                      </a:pPr>
                      <a:r>
                        <a:rPr lang="fr-FR" sz="1300">
                          <a:effectLst/>
                          <a:latin typeface="Open Sans Light"/>
                        </a:rPr>
                        <a:t>Thème/compétence</a:t>
                      </a:r>
                      <a:endParaRPr lang="fr-FR" sz="130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marL="171450" lvl="0" indent="-171450" algn="just">
                        <a:buFont typeface="Arial" panose="020B0604020202020204" pitchFamily="34" charset="0"/>
                        <a:buChar char="•"/>
                      </a:pPr>
                      <a:r>
                        <a:rPr lang="fr-FR" sz="1300" dirty="0">
                          <a:effectLst/>
                          <a:latin typeface="Open Sans Light"/>
                        </a:rPr>
                        <a:t>normalisation des infrastructures selon la convention MARPOL</a:t>
                      </a:r>
                    </a:p>
                    <a:p>
                      <a:pPr marL="171450" lvl="0" indent="-171450" algn="just">
                        <a:buFont typeface="Arial" panose="020B0604020202020204" pitchFamily="34" charset="0"/>
                        <a:buChar char="•"/>
                      </a:pPr>
                      <a:r>
                        <a:rPr lang="fr-FR" sz="1300" dirty="0">
                          <a:effectLst/>
                          <a:latin typeface="Open Sans Light"/>
                        </a:rPr>
                        <a:t>réduction de l’impact environnemental du transport </a:t>
                      </a:r>
                      <a:r>
                        <a:rPr lang="fr-FR" sz="1300" dirty="0" smtClean="0">
                          <a:effectLst/>
                          <a:latin typeface="Open Sans Light"/>
                        </a:rPr>
                        <a:t>maritime</a:t>
                      </a:r>
                      <a:endParaRPr lang="fr-FR" sz="1300" dirty="0">
                        <a:effectLst/>
                        <a:latin typeface="Open Sans Light"/>
                        <a:cs typeface="Arial" panose="020B0604020202020204" pitchFamily="34" charset="0"/>
                      </a:endParaRPr>
                    </a:p>
                  </a:txBody>
                  <a:tcPr marL="59751" marR="59751" marT="0" marB="0"/>
                </a:tc>
                <a:extLst>
                  <a:ext uri="{0D108BD9-81ED-4DB2-BD59-A6C34878D82A}">
                    <a16:rowId xmlns:a16="http://schemas.microsoft.com/office/drawing/2014/main" val="1182854742"/>
                  </a:ext>
                </a:extLst>
              </a:tr>
              <a:tr h="234216">
                <a:tc>
                  <a:txBody>
                    <a:bodyPr/>
                    <a:lstStyle/>
                    <a:p>
                      <a:pPr algn="just">
                        <a:spcAft>
                          <a:spcPts val="0"/>
                        </a:spcAft>
                      </a:pPr>
                      <a:r>
                        <a:rPr lang="fr-FR" sz="1300">
                          <a:effectLst/>
                          <a:latin typeface="Open Sans Light"/>
                        </a:rPr>
                        <a:t>Espaces d'application</a:t>
                      </a:r>
                      <a:endParaRPr lang="fr-FR" sz="130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algn="just">
                        <a:spcAft>
                          <a:spcPts val="0"/>
                        </a:spcAft>
                      </a:pPr>
                      <a:r>
                        <a:rPr lang="fr-FR" sz="1300" dirty="0">
                          <a:effectLst/>
                          <a:latin typeface="Open Sans Light"/>
                        </a:rPr>
                        <a:t>Ports du </a:t>
                      </a:r>
                      <a:r>
                        <a:rPr lang="fr-FR" sz="1300" dirty="0" smtClean="0">
                          <a:effectLst/>
                          <a:latin typeface="Open Sans Light"/>
                        </a:rPr>
                        <a:t>projet</a:t>
                      </a:r>
                      <a:r>
                        <a:rPr lang="fr-FR" sz="1300" dirty="0">
                          <a:effectLst/>
                          <a:latin typeface="Open Sans Light"/>
                        </a:rPr>
                        <a:t> </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extLst>
                  <a:ext uri="{0D108BD9-81ED-4DB2-BD59-A6C34878D82A}">
                    <a16:rowId xmlns:a16="http://schemas.microsoft.com/office/drawing/2014/main" val="3744145260"/>
                  </a:ext>
                </a:extLst>
              </a:tr>
              <a:tr h="303410">
                <a:tc>
                  <a:txBody>
                    <a:bodyPr/>
                    <a:lstStyle/>
                    <a:p>
                      <a:pPr algn="just">
                        <a:spcAft>
                          <a:spcPts val="0"/>
                        </a:spcAft>
                      </a:pPr>
                      <a:r>
                        <a:rPr lang="fr-FR" sz="1300" dirty="0">
                          <a:effectLst/>
                          <a:latin typeface="Open Sans Light"/>
                        </a:rPr>
                        <a:t>Responsables de projet</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algn="just">
                        <a:spcAft>
                          <a:spcPts val="0"/>
                        </a:spcAft>
                      </a:pPr>
                      <a:r>
                        <a:rPr lang="fr-FR" sz="1300" dirty="0">
                          <a:effectLst/>
                          <a:latin typeface="Open Sans Light"/>
                        </a:rPr>
                        <a:t>Autorités </a:t>
                      </a:r>
                      <a:r>
                        <a:rPr lang="fr-FR" sz="1300" dirty="0" smtClean="0">
                          <a:effectLst/>
                          <a:latin typeface="Open Sans Light"/>
                        </a:rPr>
                        <a:t>portuaires</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extLst>
                  <a:ext uri="{0D108BD9-81ED-4DB2-BD59-A6C34878D82A}">
                    <a16:rowId xmlns:a16="http://schemas.microsoft.com/office/drawing/2014/main" val="475174314"/>
                  </a:ext>
                </a:extLst>
              </a:tr>
              <a:tr h="455116">
                <a:tc>
                  <a:txBody>
                    <a:bodyPr/>
                    <a:lstStyle/>
                    <a:p>
                      <a:pPr algn="just">
                        <a:spcAft>
                          <a:spcPts val="0"/>
                        </a:spcAft>
                      </a:pPr>
                      <a:r>
                        <a:rPr lang="fr-FR" sz="1300" dirty="0">
                          <a:effectLst/>
                          <a:latin typeface="Open Sans Light"/>
                        </a:rPr>
                        <a:t>Partenaires possibles</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algn="just">
                        <a:spcAft>
                          <a:spcPts val="0"/>
                        </a:spcAft>
                      </a:pPr>
                      <a:r>
                        <a:rPr lang="fr-FR" sz="1300" dirty="0">
                          <a:effectLst/>
                          <a:latin typeface="Open Sans Light"/>
                        </a:rPr>
                        <a:t>Villes, compagnies maritimes, gestionnaires maritimes, organisations de gestion des déchets compétentes, etc</a:t>
                      </a:r>
                      <a:r>
                        <a:rPr lang="fr-FR" sz="1300" dirty="0" smtClean="0">
                          <a:effectLst/>
                          <a:latin typeface="Open Sans Light"/>
                        </a:rPr>
                        <a:t>. </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extLst>
                  <a:ext uri="{0D108BD9-81ED-4DB2-BD59-A6C34878D82A}">
                    <a16:rowId xmlns:a16="http://schemas.microsoft.com/office/drawing/2014/main" val="2956878147"/>
                  </a:ext>
                </a:extLst>
              </a:tr>
              <a:tr h="216331">
                <a:tc>
                  <a:txBody>
                    <a:bodyPr/>
                    <a:lstStyle/>
                    <a:p>
                      <a:pPr algn="just">
                        <a:spcAft>
                          <a:spcPts val="0"/>
                        </a:spcAft>
                      </a:pPr>
                      <a:r>
                        <a:rPr lang="fr-FR" sz="1300">
                          <a:effectLst/>
                          <a:latin typeface="Open Sans Light"/>
                        </a:rPr>
                        <a:t>Délai de mise en œuvre prévu</a:t>
                      </a:r>
                      <a:endParaRPr lang="fr-FR" sz="130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algn="just">
                        <a:spcAft>
                          <a:spcPts val="0"/>
                        </a:spcAft>
                      </a:pPr>
                      <a:r>
                        <a:rPr lang="en-GB" sz="1300" dirty="0">
                          <a:effectLst/>
                          <a:latin typeface="Open Sans Light"/>
                        </a:rPr>
                        <a:t>18 </a:t>
                      </a:r>
                      <a:r>
                        <a:rPr lang="en-GB" sz="1300" dirty="0" err="1">
                          <a:effectLst/>
                          <a:latin typeface="Open Sans Light"/>
                        </a:rPr>
                        <a:t>mois</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extLst>
                  <a:ext uri="{0D108BD9-81ED-4DB2-BD59-A6C34878D82A}">
                    <a16:rowId xmlns:a16="http://schemas.microsoft.com/office/drawing/2014/main" val="4252695821"/>
                  </a:ext>
                </a:extLst>
              </a:tr>
              <a:tr h="910231">
                <a:tc>
                  <a:txBody>
                    <a:bodyPr/>
                    <a:lstStyle/>
                    <a:p>
                      <a:pPr algn="just">
                        <a:spcAft>
                          <a:spcPts val="0"/>
                        </a:spcAft>
                      </a:pPr>
                      <a:r>
                        <a:rPr lang="fr-FR" sz="1300">
                          <a:effectLst/>
                          <a:latin typeface="Open Sans Light"/>
                        </a:rPr>
                        <a:t>Impacts souhaités</a:t>
                      </a:r>
                      <a:endParaRPr lang="fr-FR" sz="130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marL="171450" lvl="0" indent="-171450" algn="just">
                        <a:buFont typeface="Arial" panose="020B0604020202020204" pitchFamily="34" charset="0"/>
                        <a:buChar char="•"/>
                      </a:pPr>
                      <a:r>
                        <a:rPr lang="fr-FR" sz="1300" dirty="0">
                          <a:effectLst/>
                          <a:latin typeface="Open Sans Light"/>
                        </a:rPr>
                        <a:t>augmentation du nombre de conteneurs de tri sélectif</a:t>
                      </a:r>
                    </a:p>
                    <a:p>
                      <a:pPr marL="171450" lvl="0" indent="-171450" algn="just">
                        <a:buFont typeface="Arial" panose="020B0604020202020204" pitchFamily="34" charset="0"/>
                        <a:buChar char="•"/>
                      </a:pPr>
                      <a:r>
                        <a:rPr lang="fr-FR" sz="1300" dirty="0">
                          <a:effectLst/>
                          <a:latin typeface="Open Sans Light"/>
                        </a:rPr>
                        <a:t>normalisation des installations de réception portuaires</a:t>
                      </a:r>
                    </a:p>
                    <a:p>
                      <a:pPr marL="171450" lvl="0" indent="-171450" algn="just">
                        <a:buFont typeface="Arial" panose="020B0604020202020204" pitchFamily="34" charset="0"/>
                        <a:buChar char="•"/>
                      </a:pPr>
                      <a:r>
                        <a:rPr lang="fr-FR" sz="1300" dirty="0">
                          <a:effectLst/>
                          <a:latin typeface="Open Sans Light"/>
                        </a:rPr>
                        <a:t>réduction de la quantité de déchets non triés</a:t>
                      </a:r>
                    </a:p>
                    <a:p>
                      <a:pPr marL="171450" lvl="0" indent="-171450" algn="just">
                        <a:buFont typeface="Arial" panose="020B0604020202020204" pitchFamily="34" charset="0"/>
                        <a:buChar char="•"/>
                      </a:pPr>
                      <a:r>
                        <a:rPr lang="fr-FR" sz="1300" dirty="0">
                          <a:effectLst/>
                          <a:latin typeface="Open Sans Light"/>
                        </a:rPr>
                        <a:t>des structures efficaces pour éviter les retards dans les activités ordinaires des navires</a:t>
                      </a:r>
                    </a:p>
                    <a:p>
                      <a:pPr marL="171450" lvl="0" indent="-171450" algn="just">
                        <a:buFont typeface="Arial" panose="020B0604020202020204" pitchFamily="34" charset="0"/>
                        <a:buChar char="•"/>
                      </a:pPr>
                      <a:r>
                        <a:rPr lang="fr-FR" sz="1300" dirty="0">
                          <a:effectLst/>
                          <a:latin typeface="Open Sans Light"/>
                        </a:rPr>
                        <a:t>augmentation de la quantité de déchets </a:t>
                      </a:r>
                      <a:r>
                        <a:rPr lang="fr-FR" sz="1300" dirty="0" smtClean="0">
                          <a:effectLst/>
                          <a:latin typeface="Open Sans Light"/>
                        </a:rPr>
                        <a:t>valorisés</a:t>
                      </a:r>
                      <a:r>
                        <a:rPr lang="fr-FR" sz="1300" dirty="0">
                          <a:effectLst/>
                          <a:latin typeface="Open Sans Light"/>
                        </a:rPr>
                        <a:t> </a:t>
                      </a:r>
                      <a:endParaRPr lang="fr-FR" sz="1300" dirty="0">
                        <a:effectLst/>
                        <a:latin typeface="Open Sans Light"/>
                        <a:cs typeface="Arial" panose="020B0604020202020204" pitchFamily="34" charset="0"/>
                      </a:endParaRPr>
                    </a:p>
                  </a:txBody>
                  <a:tcPr marL="59751" marR="59751" marT="0" marB="0"/>
                </a:tc>
                <a:extLst>
                  <a:ext uri="{0D108BD9-81ED-4DB2-BD59-A6C34878D82A}">
                    <a16:rowId xmlns:a16="http://schemas.microsoft.com/office/drawing/2014/main" val="2439675973"/>
                  </a:ext>
                </a:extLst>
              </a:tr>
              <a:tr h="392867">
                <a:tc>
                  <a:txBody>
                    <a:bodyPr/>
                    <a:lstStyle/>
                    <a:p>
                      <a:pPr algn="just">
                        <a:spcAft>
                          <a:spcPts val="0"/>
                        </a:spcAft>
                      </a:pPr>
                      <a:r>
                        <a:rPr lang="fr-FR" sz="1300" dirty="0">
                          <a:effectLst/>
                          <a:latin typeface="Open Sans Light"/>
                        </a:rPr>
                        <a:t>Critères d'évaluation</a:t>
                      </a:r>
                      <a:endParaRPr lang="fr-FR" sz="1300" dirty="0">
                        <a:effectLst/>
                        <a:latin typeface="Open Sans Light"/>
                        <a:ea typeface="Times New Roman" panose="02020603050405020304" pitchFamily="18" charset="0"/>
                        <a:cs typeface="Arial" panose="020B0604020202020204" pitchFamily="34" charset="0"/>
                      </a:endParaRPr>
                    </a:p>
                  </a:txBody>
                  <a:tcPr marL="59751" marR="59751" marT="0" marB="0"/>
                </a:tc>
                <a:tc>
                  <a:txBody>
                    <a:bodyPr/>
                    <a:lstStyle/>
                    <a:p>
                      <a:pPr marL="171450" lvl="0" indent="-171450" algn="just">
                        <a:buFont typeface="Arial" panose="020B0604020202020204" pitchFamily="34" charset="0"/>
                        <a:buChar char="•"/>
                      </a:pPr>
                      <a:r>
                        <a:rPr lang="fr-FR" sz="1300" dirty="0">
                          <a:effectLst/>
                          <a:latin typeface="Open Sans Light"/>
                        </a:rPr>
                        <a:t>quantité de déchets gérés</a:t>
                      </a:r>
                    </a:p>
                    <a:p>
                      <a:pPr marL="171450" lvl="0" indent="-171450" algn="just">
                        <a:buFont typeface="Arial" panose="020B0604020202020204" pitchFamily="34" charset="0"/>
                        <a:buChar char="•"/>
                      </a:pPr>
                      <a:r>
                        <a:rPr lang="fr-FR" sz="1300" dirty="0">
                          <a:effectLst/>
                          <a:latin typeface="Open Sans Light"/>
                        </a:rPr>
                        <a:t>efficacité d'interception des différentes fractions</a:t>
                      </a:r>
                      <a:endParaRPr lang="fr-FR" sz="1300" dirty="0">
                        <a:effectLst/>
                        <a:latin typeface="Open Sans Light"/>
                        <a:cs typeface="Arial" panose="020B0604020202020204" pitchFamily="34" charset="0"/>
                      </a:endParaRPr>
                    </a:p>
                  </a:txBody>
                  <a:tcPr marL="59751" marR="59751" marT="0" marB="0"/>
                </a:tc>
                <a:extLst>
                  <a:ext uri="{0D108BD9-81ED-4DB2-BD59-A6C34878D82A}">
                    <a16:rowId xmlns:a16="http://schemas.microsoft.com/office/drawing/2014/main" val="3846242938"/>
                  </a:ext>
                </a:extLst>
              </a:tr>
            </a:tbl>
          </a:graphicData>
        </a:graphic>
      </p:graphicFrame>
    </p:spTree>
    <p:extLst>
      <p:ext uri="{BB962C8B-B14F-4D97-AF65-F5344CB8AC3E}">
        <p14:creationId xmlns:p14="http://schemas.microsoft.com/office/powerpoint/2010/main" val="783987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n°1 : améliorer les procédures de collecte et de gestion des déchets à bord et les infrastructures de collecte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5" name="Espace réservé du contenu 4"/>
          <p:cNvGraphicFramePr>
            <a:graphicFrameLocks noGrp="1"/>
          </p:cNvGraphicFramePr>
          <p:nvPr>
            <p:ph idx="1"/>
            <p:extLst>
              <p:ext uri="{D42A27DB-BD31-4B8C-83A1-F6EECF244321}">
                <p14:modId xmlns:p14="http://schemas.microsoft.com/office/powerpoint/2010/main" val="2218462270"/>
              </p:ext>
            </p:extLst>
          </p:nvPr>
        </p:nvGraphicFramePr>
        <p:xfrm>
          <a:off x="348231" y="2246676"/>
          <a:ext cx="9885582" cy="4664475"/>
        </p:xfrm>
        <a:graphic>
          <a:graphicData uri="http://schemas.openxmlformats.org/drawingml/2006/table">
            <a:tbl>
              <a:tblPr firstRow="1" bandRow="1">
                <a:tableStyleId>{5C22544A-7EE6-4342-B048-85BDC9FD1C3A}</a:tableStyleId>
              </a:tblPr>
              <a:tblGrid>
                <a:gridCol w="2194507">
                  <a:extLst>
                    <a:ext uri="{9D8B030D-6E8A-4147-A177-3AD203B41FA5}">
                      <a16:colId xmlns:a16="http://schemas.microsoft.com/office/drawing/2014/main" val="1661633795"/>
                    </a:ext>
                  </a:extLst>
                </a:gridCol>
                <a:gridCol w="7691075">
                  <a:extLst>
                    <a:ext uri="{9D8B030D-6E8A-4147-A177-3AD203B41FA5}">
                      <a16:colId xmlns:a16="http://schemas.microsoft.com/office/drawing/2014/main" val="3901911176"/>
                    </a:ext>
                  </a:extLst>
                </a:gridCol>
              </a:tblGrid>
              <a:tr h="230861">
                <a:tc gridSpan="2">
                  <a:txBody>
                    <a:bodyPr/>
                    <a:lstStyle/>
                    <a:p>
                      <a:pPr algn="just">
                        <a:spcAft>
                          <a:spcPts val="0"/>
                        </a:spcAft>
                      </a:pPr>
                      <a:r>
                        <a:rPr lang="fr-FR" sz="1600" dirty="0">
                          <a:effectLst/>
                          <a:latin typeface="Open Sans Light" panose="020B0306030504020204"/>
                        </a:rPr>
                        <a:t>Action 1.3: Définir une procédure de suivi des quantités et types de déchets valorisés dans les ports et leurs modes de gestion</a:t>
                      </a:r>
                      <a:endParaRPr lang="fr-FR" sz="16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hMerge="1">
                  <a:txBody>
                    <a:bodyPr/>
                    <a:lstStyle/>
                    <a:p>
                      <a:endParaRPr lang="fr-FR"/>
                    </a:p>
                  </a:txBody>
                  <a:tcPr/>
                </a:tc>
                <a:extLst>
                  <a:ext uri="{0D108BD9-81ED-4DB2-BD59-A6C34878D82A}">
                    <a16:rowId xmlns:a16="http://schemas.microsoft.com/office/drawing/2014/main" val="1495123548"/>
                  </a:ext>
                </a:extLst>
              </a:tr>
              <a:tr h="1081942">
                <a:tc>
                  <a:txBody>
                    <a:bodyPr/>
                    <a:lstStyle/>
                    <a:p>
                      <a:pPr algn="just">
                        <a:spcAft>
                          <a:spcPts val="0"/>
                        </a:spcAft>
                      </a:pPr>
                      <a:r>
                        <a:rPr lang="fr-FR" sz="1300" dirty="0" smtClean="0">
                          <a:effectLst/>
                          <a:latin typeface="Open Sans Light" panose="020B0306030504020204"/>
                        </a:rPr>
                        <a:t>But(s</a:t>
                      </a:r>
                      <a:r>
                        <a:rPr lang="fr-FR" sz="1300" dirty="0">
                          <a:effectLst/>
                          <a:latin typeface="Open Sans Light" panose="020B0306030504020204"/>
                        </a:rPr>
                        <a:t>) de l'action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marL="17780" algn="just"/>
                      <a:r>
                        <a:rPr lang="fr-FR" sz="1300" dirty="0">
                          <a:effectLst/>
                          <a:latin typeface="Open Sans Light" panose="020B0306030504020204"/>
                        </a:rPr>
                        <a:t>Afin de surveiller les types et les quantités de déchets et de résidus de cargaison produits par les navires, il est nécessaire et obligatoire de définir et d'appliquer une procédure appropriée de surveillance des </a:t>
                      </a:r>
                      <a:r>
                        <a:rPr lang="fr-FR" sz="1300" dirty="0" smtClean="0">
                          <a:effectLst/>
                          <a:latin typeface="Open Sans Light" panose="020B0306030504020204"/>
                        </a:rPr>
                        <a:t>flux,</a:t>
                      </a:r>
                      <a:r>
                        <a:rPr lang="fr-FR" sz="1300" baseline="0" dirty="0" smtClean="0">
                          <a:effectLst/>
                          <a:latin typeface="Open Sans Light" panose="020B0306030504020204"/>
                        </a:rPr>
                        <a:t> </a:t>
                      </a:r>
                      <a:r>
                        <a:rPr lang="fr-FR" sz="1300" dirty="0" smtClean="0">
                          <a:effectLst/>
                          <a:latin typeface="Open Sans Light" panose="020B0306030504020204"/>
                        </a:rPr>
                        <a:t>d'assurer </a:t>
                      </a:r>
                      <a:r>
                        <a:rPr lang="fr-FR" sz="1300" dirty="0">
                          <a:effectLst/>
                          <a:latin typeface="Open Sans Light" panose="020B0306030504020204"/>
                        </a:rPr>
                        <a:t>la traçabilité des flux de déchets et en particulier des flux </a:t>
                      </a:r>
                      <a:r>
                        <a:rPr lang="fr-FR" sz="1300" dirty="0" smtClean="0">
                          <a:effectLst/>
                          <a:latin typeface="Open Sans Light" panose="020B0306030504020204"/>
                        </a:rPr>
                        <a:t>dangereux (création d’un </a:t>
                      </a:r>
                      <a:r>
                        <a:rPr lang="fr-FR" sz="1300" dirty="0">
                          <a:effectLst/>
                          <a:latin typeface="Open Sans Light" panose="020B0306030504020204"/>
                        </a:rPr>
                        <a:t>registre de </a:t>
                      </a:r>
                      <a:r>
                        <a:rPr lang="fr-FR" sz="1300" dirty="0" smtClean="0">
                          <a:effectLst/>
                          <a:latin typeface="Open Sans Light" panose="020B0306030504020204"/>
                        </a:rPr>
                        <a:t>suivi: type </a:t>
                      </a:r>
                      <a:r>
                        <a:rPr lang="fr-FR" sz="1300" dirty="0">
                          <a:effectLst/>
                          <a:latin typeface="Open Sans Light" panose="020B0306030504020204"/>
                        </a:rPr>
                        <a:t>et </a:t>
                      </a:r>
                      <a:r>
                        <a:rPr lang="fr-FR" sz="1300" dirty="0" smtClean="0">
                          <a:effectLst/>
                          <a:latin typeface="Open Sans Light" panose="020B0306030504020204"/>
                        </a:rPr>
                        <a:t>quantité de déchets, gestion </a:t>
                      </a:r>
                      <a:r>
                        <a:rPr lang="fr-FR" sz="1300" dirty="0">
                          <a:effectLst/>
                          <a:latin typeface="Open Sans Light" panose="020B0306030504020204"/>
                        </a:rPr>
                        <a:t>des déchets </a:t>
                      </a:r>
                      <a:r>
                        <a:rPr lang="fr-FR" sz="1300" dirty="0" smtClean="0">
                          <a:effectLst/>
                          <a:latin typeface="Open Sans Light" panose="020B0306030504020204"/>
                        </a:rPr>
                        <a:t>à </a:t>
                      </a:r>
                      <a:r>
                        <a:rPr lang="fr-FR" sz="1300" dirty="0">
                          <a:effectLst/>
                          <a:latin typeface="Open Sans Light" panose="020B0306030504020204"/>
                        </a:rPr>
                        <a:t>bord des navires </a:t>
                      </a:r>
                      <a:r>
                        <a:rPr lang="fr-FR" sz="1300" dirty="0" smtClean="0">
                          <a:effectLst/>
                          <a:latin typeface="Open Sans Light" panose="020B0306030504020204"/>
                        </a:rPr>
                        <a:t>et au port...).</a:t>
                      </a:r>
                      <a:endParaRPr lang="fr-FR" sz="1300" dirty="0">
                        <a:effectLst/>
                        <a:latin typeface="Open Sans Light" panose="020B0306030504020204"/>
                      </a:endParaRPr>
                    </a:p>
                    <a:p>
                      <a:pPr marL="17780" algn="just"/>
                      <a:r>
                        <a:rPr lang="fr-FR" sz="1300" dirty="0">
                          <a:effectLst/>
                          <a:latin typeface="Open Sans Light" panose="020B0306030504020204"/>
                        </a:rPr>
                        <a:t>Il est recommandé d'utiliser </a:t>
                      </a:r>
                      <a:r>
                        <a:rPr lang="fr-FR" sz="1300" dirty="0" smtClean="0">
                          <a:effectLst/>
                          <a:latin typeface="Open Sans Light" panose="020B0306030504020204"/>
                        </a:rPr>
                        <a:t>les formats fournis en annexe </a:t>
                      </a:r>
                      <a:r>
                        <a:rPr lang="fr-FR" sz="1300" dirty="0">
                          <a:effectLst/>
                          <a:latin typeface="Open Sans Light" panose="020B0306030504020204"/>
                        </a:rPr>
                        <a:t>de la directive (UE) </a:t>
                      </a:r>
                      <a:r>
                        <a:rPr lang="fr-FR" sz="1300" dirty="0" smtClean="0">
                          <a:effectLst/>
                          <a:latin typeface="Open Sans Light" panose="020B0306030504020204"/>
                        </a:rPr>
                        <a:t>2019/883 </a:t>
                      </a:r>
                      <a:r>
                        <a:rPr lang="fr-FR" sz="1300" dirty="0">
                          <a:effectLst/>
                          <a:latin typeface="Open Sans Light" panose="020B0306030504020204"/>
                        </a:rPr>
                        <a:t>afin d'uniformiser la procédure de collecte des </a:t>
                      </a:r>
                      <a:r>
                        <a:rPr lang="fr-FR" sz="1300" dirty="0" smtClean="0">
                          <a:effectLst/>
                          <a:latin typeface="Open Sans Light" panose="020B0306030504020204"/>
                        </a:rPr>
                        <a:t>données.</a:t>
                      </a:r>
                      <a:endParaRPr lang="fr-FR" sz="1300" dirty="0">
                        <a:effectLst/>
                        <a:latin typeface="Open Sans Light" panose="020B0306030504020204"/>
                        <a:cs typeface="Arial" panose="020B0604020202020204" pitchFamily="34" charset="0"/>
                      </a:endParaRPr>
                    </a:p>
                  </a:txBody>
                  <a:tcPr marL="57019" marR="57019" marT="0" marB="0"/>
                </a:tc>
                <a:extLst>
                  <a:ext uri="{0D108BD9-81ED-4DB2-BD59-A6C34878D82A}">
                    <a16:rowId xmlns:a16="http://schemas.microsoft.com/office/drawing/2014/main" val="4135546556"/>
                  </a:ext>
                </a:extLst>
              </a:tr>
              <a:tr h="465321">
                <a:tc>
                  <a:txBody>
                    <a:bodyPr/>
                    <a:lstStyle/>
                    <a:p>
                      <a:pPr algn="just">
                        <a:spcAft>
                          <a:spcPts val="0"/>
                        </a:spcAft>
                      </a:pPr>
                      <a:r>
                        <a:rPr lang="fr-FR" sz="1300">
                          <a:effectLst/>
                          <a:latin typeface="Open Sans Light" panose="020B0306030504020204"/>
                        </a:rPr>
                        <a:t>Thème/compétence</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remplir les formulaires de notification préalable, les bons de livraison et les formulaires de traçabilité des déchets</a:t>
                      </a:r>
                    </a:p>
                    <a:p>
                      <a:pPr marL="171450" lvl="0" indent="-171450" algn="just">
                        <a:buFont typeface="Arial" panose="020B0604020202020204" pitchFamily="34" charset="0"/>
                        <a:buChar char="•"/>
                      </a:pPr>
                      <a:r>
                        <a:rPr lang="fr-FR" sz="1300" dirty="0">
                          <a:effectLst/>
                          <a:latin typeface="Open Sans Light" panose="020B0306030504020204"/>
                        </a:rPr>
                        <a:t>création d'un registre numérique de surveillance </a:t>
                      </a:r>
                      <a:endParaRPr lang="fr-FR" sz="1300" dirty="0">
                        <a:effectLst/>
                        <a:latin typeface="Open Sans Light" panose="020B0306030504020204"/>
                        <a:cs typeface="Arial" panose="020B0604020202020204" pitchFamily="34" charset="0"/>
                      </a:endParaRPr>
                    </a:p>
                  </a:txBody>
                  <a:tcPr marL="57019" marR="57019" marT="0" marB="0"/>
                </a:tc>
                <a:extLst>
                  <a:ext uri="{0D108BD9-81ED-4DB2-BD59-A6C34878D82A}">
                    <a16:rowId xmlns:a16="http://schemas.microsoft.com/office/drawing/2014/main" val="4134272489"/>
                  </a:ext>
                </a:extLst>
              </a:tr>
              <a:tr h="214395">
                <a:tc>
                  <a:txBody>
                    <a:bodyPr/>
                    <a:lstStyle/>
                    <a:p>
                      <a:pPr algn="just">
                        <a:spcAft>
                          <a:spcPts val="0"/>
                        </a:spcAft>
                      </a:pPr>
                      <a:r>
                        <a:rPr lang="fr-FR" sz="1300">
                          <a:effectLst/>
                          <a:latin typeface="Open Sans Light" panose="020B0306030504020204"/>
                        </a:rPr>
                        <a:t>Espaces d'application</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algn="just">
                        <a:spcAft>
                          <a:spcPts val="0"/>
                        </a:spcAft>
                      </a:pPr>
                      <a:r>
                        <a:rPr lang="fr-FR" sz="1300" dirty="0">
                          <a:effectLst/>
                          <a:latin typeface="Open Sans Light" panose="020B0306030504020204"/>
                        </a:rPr>
                        <a:t>Ports du </a:t>
                      </a:r>
                      <a:r>
                        <a:rPr lang="fr-FR" sz="1300" dirty="0" smtClean="0">
                          <a:effectLst/>
                          <a:latin typeface="Open Sans Light" panose="020B0306030504020204"/>
                        </a:rPr>
                        <a:t>projet</a:t>
                      </a:r>
                      <a:r>
                        <a:rPr lang="fr-FR" sz="1300" dirty="0">
                          <a:effectLst/>
                          <a:latin typeface="Open Sans Light" panose="020B0306030504020204"/>
                        </a:rPr>
                        <a:t> </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extLst>
                  <a:ext uri="{0D108BD9-81ED-4DB2-BD59-A6C34878D82A}">
                    <a16:rowId xmlns:a16="http://schemas.microsoft.com/office/drawing/2014/main" val="496658609"/>
                  </a:ext>
                </a:extLst>
              </a:tr>
              <a:tr h="177590">
                <a:tc>
                  <a:txBody>
                    <a:bodyPr/>
                    <a:lstStyle/>
                    <a:p>
                      <a:pPr algn="just">
                        <a:spcAft>
                          <a:spcPts val="0"/>
                        </a:spcAft>
                      </a:pPr>
                      <a:r>
                        <a:rPr lang="fr-FR" sz="1300">
                          <a:effectLst/>
                          <a:latin typeface="Open Sans Light" panose="020B0306030504020204"/>
                        </a:rPr>
                        <a:t>Responsables de projet</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algn="just">
                        <a:spcAft>
                          <a:spcPts val="0"/>
                        </a:spcAft>
                      </a:pPr>
                      <a:r>
                        <a:rPr lang="fr-FR" sz="1300" dirty="0">
                          <a:effectLst/>
                          <a:latin typeface="Open Sans Light" panose="020B0306030504020204"/>
                        </a:rPr>
                        <a:t>Autorités </a:t>
                      </a:r>
                      <a:r>
                        <a:rPr lang="fr-FR" sz="1300" dirty="0" smtClean="0">
                          <a:effectLst/>
                          <a:latin typeface="Open Sans Light" panose="020B0306030504020204"/>
                        </a:rPr>
                        <a:t>portuaires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extLst>
                  <a:ext uri="{0D108BD9-81ED-4DB2-BD59-A6C34878D82A}">
                    <a16:rowId xmlns:a16="http://schemas.microsoft.com/office/drawing/2014/main" val="3660226294"/>
                  </a:ext>
                </a:extLst>
              </a:tr>
              <a:tr h="251649">
                <a:tc>
                  <a:txBody>
                    <a:bodyPr/>
                    <a:lstStyle/>
                    <a:p>
                      <a:pPr algn="just">
                        <a:spcAft>
                          <a:spcPts val="0"/>
                        </a:spcAft>
                      </a:pPr>
                      <a:r>
                        <a:rPr lang="fr-FR" sz="1300">
                          <a:effectLst/>
                          <a:latin typeface="Open Sans Light" panose="020B0306030504020204"/>
                        </a:rPr>
                        <a:t>Partenaires possibles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algn="just">
                        <a:spcAft>
                          <a:spcPts val="0"/>
                        </a:spcAft>
                      </a:pPr>
                      <a:r>
                        <a:rPr lang="fr-FR" sz="1300" dirty="0">
                          <a:effectLst/>
                          <a:latin typeface="Open Sans Light" panose="020B0306030504020204"/>
                        </a:rPr>
                        <a:t>Villes, compagnies maritimes, gestionnaires maritimes, organisations de gestion des déchets compétentes, etc</a:t>
                      </a:r>
                      <a:r>
                        <a:rPr lang="fr-FR" sz="1300" dirty="0" smtClean="0">
                          <a:effectLst/>
                          <a:latin typeface="Open Sans Light" panose="020B0306030504020204"/>
                        </a:rPr>
                        <a:t>.</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extLst>
                  <a:ext uri="{0D108BD9-81ED-4DB2-BD59-A6C34878D82A}">
                    <a16:rowId xmlns:a16="http://schemas.microsoft.com/office/drawing/2014/main" val="1181237957"/>
                  </a:ext>
                </a:extLst>
              </a:tr>
              <a:tr h="200261">
                <a:tc>
                  <a:txBody>
                    <a:bodyPr/>
                    <a:lstStyle/>
                    <a:p>
                      <a:pPr algn="just">
                        <a:spcAft>
                          <a:spcPts val="0"/>
                        </a:spcAft>
                      </a:pPr>
                      <a:r>
                        <a:rPr lang="fr-FR" sz="1300">
                          <a:effectLst/>
                          <a:latin typeface="Open Sans Light" panose="020B0306030504020204"/>
                        </a:rPr>
                        <a:t>Délai de mise en œuvre prévu</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algn="just">
                        <a:spcAft>
                          <a:spcPts val="0"/>
                        </a:spcAft>
                      </a:pPr>
                      <a:r>
                        <a:rPr lang="en-GB" sz="1300" dirty="0">
                          <a:effectLst/>
                          <a:latin typeface="Open Sans Light" panose="020B0306030504020204"/>
                        </a:rPr>
                        <a:t>De 12 à 18 </a:t>
                      </a:r>
                      <a:r>
                        <a:rPr lang="en-GB" sz="1300" dirty="0" err="1">
                          <a:effectLst/>
                          <a:latin typeface="Open Sans Light" panose="020B0306030504020204"/>
                        </a:rPr>
                        <a:t>mois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extLst>
                  <a:ext uri="{0D108BD9-81ED-4DB2-BD59-A6C34878D82A}">
                    <a16:rowId xmlns:a16="http://schemas.microsoft.com/office/drawing/2014/main" val="3239194995"/>
                  </a:ext>
                </a:extLst>
              </a:tr>
              <a:tr h="503251">
                <a:tc>
                  <a:txBody>
                    <a:bodyPr/>
                    <a:lstStyle/>
                    <a:p>
                      <a:pPr algn="just">
                        <a:spcAft>
                          <a:spcPts val="0"/>
                        </a:spcAft>
                      </a:pPr>
                      <a:r>
                        <a:rPr lang="fr-FR" sz="1300">
                          <a:effectLst/>
                          <a:latin typeface="Open Sans Light" panose="020B0306030504020204"/>
                        </a:rPr>
                        <a:t>Impacts souhaités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marL="171450" indent="-171450" algn="just">
                        <a:buFont typeface="Arial" panose="020B0604020202020204" pitchFamily="34" charset="0"/>
                        <a:buChar char="•"/>
                      </a:pPr>
                      <a:r>
                        <a:rPr lang="fr-FR" sz="1300" dirty="0" smtClean="0">
                          <a:effectLst/>
                          <a:latin typeface="Open Sans Light" panose="020B0306030504020204"/>
                        </a:rPr>
                        <a:t>une </a:t>
                      </a:r>
                      <a:r>
                        <a:rPr lang="fr-FR" sz="1300" dirty="0">
                          <a:effectLst/>
                          <a:latin typeface="Open Sans Light" panose="020B0306030504020204"/>
                        </a:rPr>
                        <a:t>meilleure collecte et gestion des déchets</a:t>
                      </a:r>
                    </a:p>
                    <a:p>
                      <a:pPr marL="171450" indent="-171450" algn="just">
                        <a:buFont typeface="Arial" panose="020B0604020202020204" pitchFamily="34" charset="0"/>
                        <a:buChar char="•"/>
                      </a:pPr>
                      <a:r>
                        <a:rPr lang="fr-FR" sz="1300" dirty="0" smtClean="0">
                          <a:effectLst/>
                          <a:latin typeface="Open Sans Light" panose="020B0306030504020204"/>
                        </a:rPr>
                        <a:t>traçabilité </a:t>
                      </a:r>
                      <a:r>
                        <a:rPr lang="fr-FR" sz="1300" dirty="0">
                          <a:effectLst/>
                          <a:latin typeface="Open Sans Light" panose="020B0306030504020204"/>
                        </a:rPr>
                        <a:t>des déchets</a:t>
                      </a:r>
                    </a:p>
                    <a:p>
                      <a:pPr marL="171450" indent="-171450" algn="just">
                        <a:buFont typeface="Arial" panose="020B0604020202020204" pitchFamily="34" charset="0"/>
                        <a:buChar char="•"/>
                      </a:pPr>
                      <a:r>
                        <a:rPr lang="fr-FR" sz="1300" dirty="0" smtClean="0">
                          <a:effectLst/>
                          <a:latin typeface="Open Sans Light" panose="020B0306030504020204"/>
                        </a:rPr>
                        <a:t>une </a:t>
                      </a:r>
                      <a:r>
                        <a:rPr lang="fr-FR" sz="1300" dirty="0">
                          <a:effectLst/>
                          <a:latin typeface="Open Sans Light" panose="020B0306030504020204"/>
                        </a:rPr>
                        <a:t>meilleure gestion environnementale des déchets dans la zone portuaire </a:t>
                      </a:r>
                      <a:endParaRPr lang="fr-FR" sz="1300" dirty="0">
                        <a:effectLst/>
                        <a:latin typeface="Open Sans Light" panose="020B0306030504020204"/>
                        <a:cs typeface="Arial" panose="020B0604020202020204" pitchFamily="34" charset="0"/>
                      </a:endParaRPr>
                    </a:p>
                  </a:txBody>
                  <a:tcPr marL="57019" marR="57019" marT="0" marB="0"/>
                </a:tc>
                <a:extLst>
                  <a:ext uri="{0D108BD9-81ED-4DB2-BD59-A6C34878D82A}">
                    <a16:rowId xmlns:a16="http://schemas.microsoft.com/office/drawing/2014/main" val="3595869225"/>
                  </a:ext>
                </a:extLst>
              </a:tr>
              <a:tr h="362591">
                <a:tc>
                  <a:txBody>
                    <a:bodyPr/>
                    <a:lstStyle/>
                    <a:p>
                      <a:pPr algn="just">
                        <a:spcAft>
                          <a:spcPts val="0"/>
                        </a:spcAft>
                      </a:pPr>
                      <a:r>
                        <a:rPr lang="fr-FR" sz="1300" dirty="0">
                          <a:effectLst/>
                          <a:latin typeface="Open Sans Light" panose="020B0306030504020204"/>
                        </a:rPr>
                        <a:t>Critères d'évaluation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7019" marR="57019"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registre des formulaires correctement et régulièrement remplis</a:t>
                      </a:r>
                    </a:p>
                    <a:p>
                      <a:pPr marL="171450" lvl="0" indent="-171450" algn="just">
                        <a:buFont typeface="Arial" panose="020B0604020202020204" pitchFamily="34" charset="0"/>
                        <a:buChar char="•"/>
                      </a:pPr>
                      <a:r>
                        <a:rPr lang="fr-FR" sz="1300" dirty="0">
                          <a:effectLst/>
                          <a:latin typeface="Open Sans Light" panose="020B0306030504020204"/>
                        </a:rPr>
                        <a:t>nombre de bons de livraison et de fiches de traçabilité des déchets</a:t>
                      </a:r>
                      <a:endParaRPr lang="fr-FR" sz="1300" dirty="0">
                        <a:effectLst/>
                        <a:latin typeface="Open Sans Light" panose="020B0306030504020204"/>
                        <a:cs typeface="Arial" panose="020B0604020202020204" pitchFamily="34" charset="0"/>
                      </a:endParaRPr>
                    </a:p>
                  </a:txBody>
                  <a:tcPr marL="57019" marR="57019" marT="0" marB="0"/>
                </a:tc>
                <a:extLst>
                  <a:ext uri="{0D108BD9-81ED-4DB2-BD59-A6C34878D82A}">
                    <a16:rowId xmlns:a16="http://schemas.microsoft.com/office/drawing/2014/main" val="4273923957"/>
                  </a:ext>
                </a:extLst>
              </a:tr>
            </a:tbl>
          </a:graphicData>
        </a:graphic>
      </p:graphicFrame>
    </p:spTree>
    <p:extLst>
      <p:ext uri="{BB962C8B-B14F-4D97-AF65-F5344CB8AC3E}">
        <p14:creationId xmlns:p14="http://schemas.microsoft.com/office/powerpoint/2010/main" val="1349288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Objectif stratégique n°1 : améliorer les procédures de collecte et de gestion des déchets à bord et les infrastructures de collecte dans les ports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813" y="202320"/>
            <a:ext cx="3048000" cy="981075"/>
          </a:xfrm>
          <a:prstGeom prst="rect">
            <a:avLst/>
          </a:prstGeom>
        </p:spPr>
      </p:pic>
      <p:graphicFrame>
        <p:nvGraphicFramePr>
          <p:cNvPr id="6" name="Espace réservé du contenu 5"/>
          <p:cNvGraphicFramePr>
            <a:graphicFrameLocks noGrp="1"/>
          </p:cNvGraphicFramePr>
          <p:nvPr>
            <p:ph idx="1"/>
            <p:extLst>
              <p:ext uri="{D42A27DB-BD31-4B8C-83A1-F6EECF244321}">
                <p14:modId xmlns:p14="http://schemas.microsoft.com/office/powerpoint/2010/main" val="2396824847"/>
              </p:ext>
            </p:extLst>
          </p:nvPr>
        </p:nvGraphicFramePr>
        <p:xfrm>
          <a:off x="348231" y="2203041"/>
          <a:ext cx="9885582" cy="4613018"/>
        </p:xfrm>
        <a:graphic>
          <a:graphicData uri="http://schemas.openxmlformats.org/drawingml/2006/table">
            <a:tbl>
              <a:tblPr firstRow="1" bandRow="1">
                <a:tableStyleId>{5C22544A-7EE6-4342-B048-85BDC9FD1C3A}</a:tableStyleId>
              </a:tblPr>
              <a:tblGrid>
                <a:gridCol w="2364741">
                  <a:extLst>
                    <a:ext uri="{9D8B030D-6E8A-4147-A177-3AD203B41FA5}">
                      <a16:colId xmlns:a16="http://schemas.microsoft.com/office/drawing/2014/main" val="478734150"/>
                    </a:ext>
                  </a:extLst>
                </a:gridCol>
                <a:gridCol w="7520841">
                  <a:extLst>
                    <a:ext uri="{9D8B030D-6E8A-4147-A177-3AD203B41FA5}">
                      <a16:colId xmlns:a16="http://schemas.microsoft.com/office/drawing/2014/main" val="344383719"/>
                    </a:ext>
                  </a:extLst>
                </a:gridCol>
              </a:tblGrid>
              <a:tr h="284935">
                <a:tc gridSpan="2">
                  <a:txBody>
                    <a:bodyPr/>
                    <a:lstStyle/>
                    <a:p>
                      <a:pPr algn="just">
                        <a:spcAft>
                          <a:spcPts val="0"/>
                        </a:spcAft>
                      </a:pPr>
                      <a:r>
                        <a:rPr lang="fr-FR" sz="1600" dirty="0">
                          <a:effectLst/>
                          <a:latin typeface="Open Sans Light" panose="020B0306030504020204"/>
                        </a:rPr>
                        <a:t>Action 1.4: Préparer et mettre à jour les Plans de collecte et de gestion des déchets</a:t>
                      </a:r>
                      <a:endParaRPr lang="fr-FR" sz="105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hMerge="1">
                  <a:txBody>
                    <a:bodyPr/>
                    <a:lstStyle/>
                    <a:p>
                      <a:endParaRPr lang="fr-FR"/>
                    </a:p>
                  </a:txBody>
                  <a:tcPr/>
                </a:tc>
                <a:extLst>
                  <a:ext uri="{0D108BD9-81ED-4DB2-BD59-A6C34878D82A}">
                    <a16:rowId xmlns:a16="http://schemas.microsoft.com/office/drawing/2014/main" val="3801931680"/>
                  </a:ext>
                </a:extLst>
              </a:tr>
              <a:tr h="822001">
                <a:tc>
                  <a:txBody>
                    <a:bodyPr/>
                    <a:lstStyle/>
                    <a:p>
                      <a:pPr algn="just">
                        <a:spcAft>
                          <a:spcPts val="0"/>
                        </a:spcAft>
                      </a:pPr>
                      <a:r>
                        <a:rPr lang="fr-FR" sz="1300" dirty="0" smtClean="0">
                          <a:effectLst/>
                          <a:latin typeface="Open Sans Light" panose="020B0306030504020204"/>
                        </a:rPr>
                        <a:t>But(s</a:t>
                      </a:r>
                      <a:r>
                        <a:rPr lang="fr-FR" sz="1300" dirty="0">
                          <a:effectLst/>
                          <a:latin typeface="Open Sans Light" panose="020B0306030504020204"/>
                        </a:rPr>
                        <a:t>) de l'action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algn="just">
                        <a:spcAft>
                          <a:spcPts val="0"/>
                        </a:spcAft>
                      </a:pPr>
                      <a:r>
                        <a:rPr lang="fr-FR" sz="1300" dirty="0">
                          <a:effectLst/>
                          <a:latin typeface="Open Sans Light" panose="020B0306030504020204"/>
                        </a:rPr>
                        <a:t>Élaborer des plans de collecte et de gestion des déchets </a:t>
                      </a:r>
                      <a:r>
                        <a:rPr lang="fr-FR" sz="1300" dirty="0" smtClean="0">
                          <a:effectLst/>
                          <a:latin typeface="Open Sans Light" panose="020B0306030504020204"/>
                        </a:rPr>
                        <a:t>conformes à la </a:t>
                      </a:r>
                      <a:r>
                        <a:rPr lang="fr-FR" sz="1300" dirty="0">
                          <a:effectLst/>
                          <a:latin typeface="Open Sans Light" panose="020B0306030504020204"/>
                        </a:rPr>
                        <a:t>directive (UE) 2019/883. Cela permettra une harmonisation des plans élaborés pour les différents ports, facilitant la gestion des déchets selon un modèle </a:t>
                      </a:r>
                      <a:r>
                        <a:rPr lang="fr-FR" sz="1300" dirty="0" smtClean="0">
                          <a:effectLst/>
                          <a:latin typeface="Open Sans Light" panose="020B0306030504020204"/>
                        </a:rPr>
                        <a:t>commun et conduira </a:t>
                      </a:r>
                      <a:r>
                        <a:rPr lang="fr-FR" sz="1300" dirty="0">
                          <a:effectLst/>
                          <a:latin typeface="Open Sans Light" panose="020B0306030504020204"/>
                        </a:rPr>
                        <a:t>à une réduction progressive de l'impact de ces activités sur l'environnement.</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extLst>
                  <a:ext uri="{0D108BD9-81ED-4DB2-BD59-A6C34878D82A}">
                    <a16:rowId xmlns:a16="http://schemas.microsoft.com/office/drawing/2014/main" val="3001949322"/>
                  </a:ext>
                </a:extLst>
              </a:tr>
              <a:tr h="436495">
                <a:tc>
                  <a:txBody>
                    <a:bodyPr/>
                    <a:lstStyle/>
                    <a:p>
                      <a:pPr algn="just">
                        <a:spcAft>
                          <a:spcPts val="0"/>
                        </a:spcAft>
                      </a:pPr>
                      <a:r>
                        <a:rPr lang="fr-FR" sz="1300">
                          <a:effectLst/>
                          <a:latin typeface="Open Sans Light" panose="020B0306030504020204"/>
                        </a:rPr>
                        <a:t>Thème/compétence</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s'adapter aux exigences de la directive (UE) 2019/883</a:t>
                      </a:r>
                    </a:p>
                    <a:p>
                      <a:pPr marL="171450" lvl="0" indent="-171450" algn="just">
                        <a:buFont typeface="Arial" panose="020B0604020202020204" pitchFamily="34" charset="0"/>
                        <a:buChar char="•"/>
                      </a:pPr>
                      <a:r>
                        <a:rPr lang="fr-FR" sz="1300" dirty="0">
                          <a:effectLst/>
                          <a:latin typeface="Open Sans Light" panose="020B0306030504020204"/>
                        </a:rPr>
                        <a:t>mettre en œuvre le plan de gestion</a:t>
                      </a:r>
                    </a:p>
                    <a:p>
                      <a:pPr marL="171450" lvl="0" indent="-171450" algn="just">
                        <a:buFont typeface="Arial" panose="020B0604020202020204" pitchFamily="34" charset="0"/>
                        <a:buChar char="•"/>
                      </a:pPr>
                      <a:r>
                        <a:rPr lang="fr-FR" sz="1300" dirty="0">
                          <a:effectLst/>
                          <a:latin typeface="Open Sans Light" panose="020B0306030504020204"/>
                        </a:rPr>
                        <a:t>impliquer toutes les parties intéressées</a:t>
                      </a:r>
                      <a:endParaRPr lang="fr-FR" sz="1300" dirty="0">
                        <a:effectLst/>
                        <a:latin typeface="Open Sans Light" panose="020B0306030504020204"/>
                        <a:cs typeface="Arial" panose="020B0604020202020204" pitchFamily="34" charset="0"/>
                      </a:endParaRPr>
                    </a:p>
                  </a:txBody>
                  <a:tcPr marL="59522" marR="59522" marT="0" marB="0"/>
                </a:tc>
                <a:extLst>
                  <a:ext uri="{0D108BD9-81ED-4DB2-BD59-A6C34878D82A}">
                    <a16:rowId xmlns:a16="http://schemas.microsoft.com/office/drawing/2014/main" val="4083197719"/>
                  </a:ext>
                </a:extLst>
              </a:tr>
              <a:tr h="259031">
                <a:tc>
                  <a:txBody>
                    <a:bodyPr/>
                    <a:lstStyle/>
                    <a:p>
                      <a:pPr algn="just">
                        <a:spcAft>
                          <a:spcPts val="0"/>
                        </a:spcAft>
                      </a:pPr>
                      <a:r>
                        <a:rPr lang="fr-FR" sz="1300">
                          <a:effectLst/>
                          <a:latin typeface="Open Sans Light" panose="020B0306030504020204"/>
                        </a:rPr>
                        <a:t>Espaces d'application</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algn="just">
                        <a:spcAft>
                          <a:spcPts val="0"/>
                        </a:spcAft>
                      </a:pPr>
                      <a:r>
                        <a:rPr lang="fr-FR" sz="1300" dirty="0">
                          <a:effectLst/>
                          <a:latin typeface="Open Sans Light" panose="020B0306030504020204"/>
                        </a:rPr>
                        <a:t>Ports du projet</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extLst>
                  <a:ext uri="{0D108BD9-81ED-4DB2-BD59-A6C34878D82A}">
                    <a16:rowId xmlns:a16="http://schemas.microsoft.com/office/drawing/2014/main" val="1355683278"/>
                  </a:ext>
                </a:extLst>
              </a:tr>
              <a:tr h="259031">
                <a:tc>
                  <a:txBody>
                    <a:bodyPr/>
                    <a:lstStyle/>
                    <a:p>
                      <a:pPr algn="just">
                        <a:spcAft>
                          <a:spcPts val="0"/>
                        </a:spcAft>
                      </a:pPr>
                      <a:r>
                        <a:rPr lang="fr-FR" sz="1300">
                          <a:effectLst/>
                          <a:latin typeface="Open Sans Light" panose="020B0306030504020204"/>
                        </a:rPr>
                        <a:t>Responsables de projet</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algn="just">
                        <a:spcAft>
                          <a:spcPts val="0"/>
                        </a:spcAft>
                      </a:pPr>
                      <a:r>
                        <a:rPr lang="fr-FR" sz="1300" dirty="0">
                          <a:effectLst/>
                          <a:latin typeface="Open Sans Light" panose="020B0306030504020204"/>
                        </a:rPr>
                        <a:t>Autorités portuaires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extLst>
                  <a:ext uri="{0D108BD9-81ED-4DB2-BD59-A6C34878D82A}">
                    <a16:rowId xmlns:a16="http://schemas.microsoft.com/office/drawing/2014/main" val="4257139789"/>
                  </a:ext>
                </a:extLst>
              </a:tr>
              <a:tr h="402761">
                <a:tc>
                  <a:txBody>
                    <a:bodyPr/>
                    <a:lstStyle/>
                    <a:p>
                      <a:pPr algn="just">
                        <a:spcAft>
                          <a:spcPts val="0"/>
                        </a:spcAft>
                      </a:pPr>
                      <a:r>
                        <a:rPr lang="fr-FR" sz="1300">
                          <a:effectLst/>
                          <a:latin typeface="Open Sans Light" panose="020B0306030504020204"/>
                        </a:rPr>
                        <a:t>Partenaires possibles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algn="just">
                        <a:spcAft>
                          <a:spcPts val="0"/>
                        </a:spcAft>
                      </a:pPr>
                      <a:r>
                        <a:rPr lang="fr-FR" sz="1300" dirty="0">
                          <a:effectLst/>
                          <a:latin typeface="Open Sans Light" panose="020B0306030504020204"/>
                        </a:rPr>
                        <a:t>Villes, compagnies maritimes, gestionnaires maritimes, organisations de gestion des déchets compétentes, etc</a:t>
                      </a:r>
                      <a:r>
                        <a:rPr lang="fr-FR" sz="1300" dirty="0" smtClean="0">
                          <a:effectLst/>
                          <a:latin typeface="Open Sans Light" panose="020B0306030504020204"/>
                        </a:rPr>
                        <a:t>.</a:t>
                      </a:r>
                      <a:r>
                        <a:rPr lang="fr-FR" sz="1300" dirty="0">
                          <a:effectLst/>
                          <a:latin typeface="Open Sans Light" panose="020B0306030504020204"/>
                        </a:rPr>
                        <a:t> </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extLst>
                  <a:ext uri="{0D108BD9-81ED-4DB2-BD59-A6C34878D82A}">
                    <a16:rowId xmlns:a16="http://schemas.microsoft.com/office/drawing/2014/main" val="848231188"/>
                  </a:ext>
                </a:extLst>
              </a:tr>
              <a:tr h="207819">
                <a:tc>
                  <a:txBody>
                    <a:bodyPr/>
                    <a:lstStyle/>
                    <a:p>
                      <a:pPr algn="just">
                        <a:spcAft>
                          <a:spcPts val="0"/>
                        </a:spcAft>
                      </a:pPr>
                      <a:r>
                        <a:rPr lang="fr-FR" sz="1300">
                          <a:effectLst/>
                          <a:latin typeface="Open Sans Light" panose="020B0306030504020204"/>
                        </a:rPr>
                        <a:t>Délai de mise en œuvre prévu</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algn="just">
                        <a:spcAft>
                          <a:spcPts val="0"/>
                        </a:spcAft>
                      </a:pPr>
                      <a:r>
                        <a:rPr lang="en-GB" sz="1300" dirty="0">
                          <a:effectLst/>
                          <a:latin typeface="Open Sans Light" panose="020B0306030504020204"/>
                        </a:rPr>
                        <a:t>De 12 à 18 </a:t>
                      </a:r>
                      <a:r>
                        <a:rPr lang="en-GB" sz="1300" dirty="0" err="1" smtClean="0">
                          <a:effectLst/>
                          <a:latin typeface="Open Sans Light" panose="020B0306030504020204"/>
                        </a:rPr>
                        <a:t>mois</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extLst>
                  <a:ext uri="{0D108BD9-81ED-4DB2-BD59-A6C34878D82A}">
                    <a16:rowId xmlns:a16="http://schemas.microsoft.com/office/drawing/2014/main" val="3556765046"/>
                  </a:ext>
                </a:extLst>
              </a:tr>
              <a:tr h="727492">
                <a:tc>
                  <a:txBody>
                    <a:bodyPr/>
                    <a:lstStyle/>
                    <a:p>
                      <a:pPr algn="just">
                        <a:spcAft>
                          <a:spcPts val="0"/>
                        </a:spcAft>
                      </a:pPr>
                      <a:r>
                        <a:rPr lang="fr-FR" sz="1300">
                          <a:effectLst/>
                          <a:latin typeface="Open Sans Light" panose="020B0306030504020204"/>
                        </a:rPr>
                        <a:t>Impacts souhaités</a:t>
                      </a:r>
                      <a:endParaRPr lang="fr-FR" sz="130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une meilleure gestion des installations de réception portuaires</a:t>
                      </a:r>
                    </a:p>
                    <a:p>
                      <a:pPr marL="171450" lvl="0" indent="-171450" algn="just">
                        <a:buFont typeface="Arial" panose="020B0604020202020204" pitchFamily="34" charset="0"/>
                        <a:buChar char="•"/>
                      </a:pPr>
                      <a:r>
                        <a:rPr lang="fr-FR" sz="1300" dirty="0">
                          <a:effectLst/>
                          <a:latin typeface="Open Sans Light" panose="020B0306030504020204"/>
                        </a:rPr>
                        <a:t>une meilleure mise en œuvre des procédures de réception et de collecte des déchets produits à bord des navires</a:t>
                      </a:r>
                    </a:p>
                    <a:p>
                      <a:pPr marL="171450" lvl="0" indent="-171450" algn="just">
                        <a:buFont typeface="Arial" panose="020B0604020202020204" pitchFamily="34" charset="0"/>
                        <a:buChar char="•"/>
                      </a:pPr>
                      <a:r>
                        <a:rPr lang="fr-FR" sz="1300" dirty="0">
                          <a:effectLst/>
                          <a:latin typeface="Open Sans Light" panose="020B0306030504020204"/>
                        </a:rPr>
                        <a:t>un suivi correct du type et de la quantité de déchets livrés par les navires et gérés dans les infrastructures de réception portuaires</a:t>
                      </a:r>
                      <a:endParaRPr lang="fr-FR" sz="1300" dirty="0">
                        <a:effectLst/>
                        <a:latin typeface="Open Sans Light" panose="020B0306030504020204"/>
                        <a:cs typeface="Arial" panose="020B0604020202020204" pitchFamily="34" charset="0"/>
                      </a:endParaRPr>
                    </a:p>
                  </a:txBody>
                  <a:tcPr marL="59522" marR="59522" marT="0" marB="0"/>
                </a:tc>
                <a:extLst>
                  <a:ext uri="{0D108BD9-81ED-4DB2-BD59-A6C34878D82A}">
                    <a16:rowId xmlns:a16="http://schemas.microsoft.com/office/drawing/2014/main" val="3377559239"/>
                  </a:ext>
                </a:extLst>
              </a:tr>
              <a:tr h="727492">
                <a:tc>
                  <a:txBody>
                    <a:bodyPr/>
                    <a:lstStyle/>
                    <a:p>
                      <a:pPr algn="just">
                        <a:spcAft>
                          <a:spcPts val="0"/>
                        </a:spcAft>
                      </a:pPr>
                      <a:r>
                        <a:rPr lang="fr-FR" sz="1300" dirty="0">
                          <a:effectLst/>
                          <a:latin typeface="Open Sans Light" panose="020B0306030504020204"/>
                        </a:rPr>
                        <a:t>Critères d'évaluation</a:t>
                      </a:r>
                      <a:endParaRPr lang="fr-FR" sz="1300" dirty="0">
                        <a:effectLst/>
                        <a:latin typeface="Open Sans Light" panose="020B0306030504020204"/>
                        <a:ea typeface="Times New Roman" panose="02020603050405020304" pitchFamily="18" charset="0"/>
                        <a:cs typeface="Arial" panose="020B0604020202020204" pitchFamily="34" charset="0"/>
                      </a:endParaRPr>
                    </a:p>
                  </a:txBody>
                  <a:tcPr marL="59522" marR="59522" marT="0" marB="0"/>
                </a:tc>
                <a:tc>
                  <a:txBody>
                    <a:bodyPr/>
                    <a:lstStyle/>
                    <a:p>
                      <a:pPr marL="171450" lvl="0" indent="-171450" algn="just">
                        <a:buFont typeface="Arial" panose="020B0604020202020204" pitchFamily="34" charset="0"/>
                        <a:buChar char="•"/>
                      </a:pPr>
                      <a:r>
                        <a:rPr lang="fr-FR" sz="1300" dirty="0">
                          <a:effectLst/>
                          <a:latin typeface="Open Sans Light" panose="020B0306030504020204"/>
                        </a:rPr>
                        <a:t>quantités de déchets gérés</a:t>
                      </a:r>
                    </a:p>
                    <a:p>
                      <a:pPr marL="171450" lvl="0" indent="-171450" algn="just">
                        <a:buFont typeface="Arial" panose="020B0604020202020204" pitchFamily="34" charset="0"/>
                        <a:buChar char="•"/>
                      </a:pPr>
                      <a:r>
                        <a:rPr lang="fr-FR" sz="1300" dirty="0">
                          <a:effectLst/>
                          <a:latin typeface="Open Sans Light" panose="020B0306030504020204"/>
                        </a:rPr>
                        <a:t>nombre de fractions de déchets collectées séparément dans les infrastructures portuaires</a:t>
                      </a:r>
                    </a:p>
                    <a:p>
                      <a:pPr marL="171450" lvl="0" indent="-171450" algn="just">
                        <a:buFont typeface="Arial" panose="020B0604020202020204" pitchFamily="34" charset="0"/>
                        <a:buChar char="•"/>
                      </a:pPr>
                      <a:r>
                        <a:rPr lang="fr-FR" sz="1300" dirty="0">
                          <a:effectLst/>
                          <a:latin typeface="Open Sans Light" panose="020B0306030504020204"/>
                        </a:rPr>
                        <a:t>présence de Plans de collecte et de gestion des déchets à jour conformes aux indications fournies par la Directive-cadre sur les </a:t>
                      </a:r>
                      <a:r>
                        <a:rPr lang="fr-FR" sz="1300" dirty="0" smtClean="0">
                          <a:effectLst/>
                          <a:latin typeface="Open Sans Light" panose="020B0306030504020204"/>
                        </a:rPr>
                        <a:t>déchets</a:t>
                      </a:r>
                      <a:r>
                        <a:rPr lang="fr-FR" sz="1300" dirty="0">
                          <a:effectLst/>
                          <a:latin typeface="Open Sans Light" panose="020B0306030504020204"/>
                        </a:rPr>
                        <a:t> </a:t>
                      </a:r>
                      <a:endParaRPr lang="fr-FR" sz="1300" dirty="0">
                        <a:effectLst/>
                        <a:latin typeface="Open Sans Light" panose="020B0306030504020204"/>
                        <a:cs typeface="Arial" panose="020B0604020202020204" pitchFamily="34" charset="0"/>
                      </a:endParaRPr>
                    </a:p>
                  </a:txBody>
                  <a:tcPr marL="59522" marR="59522" marT="0" marB="0"/>
                </a:tc>
                <a:extLst>
                  <a:ext uri="{0D108BD9-81ED-4DB2-BD59-A6C34878D82A}">
                    <a16:rowId xmlns:a16="http://schemas.microsoft.com/office/drawing/2014/main" val="2847565601"/>
                  </a:ext>
                </a:extLst>
              </a:tr>
            </a:tbl>
          </a:graphicData>
        </a:graphic>
      </p:graphicFrame>
    </p:spTree>
    <p:extLst>
      <p:ext uri="{BB962C8B-B14F-4D97-AF65-F5344CB8AC3E}">
        <p14:creationId xmlns:p14="http://schemas.microsoft.com/office/powerpoint/2010/main" val="3768980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TotalTime>
  <Words>2883</Words>
  <Application>Microsoft Office PowerPoint</Application>
  <PresentationFormat>Personnalisé</PresentationFormat>
  <Paragraphs>283</Paragraphs>
  <Slides>15</Slides>
  <Notes>0</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15</vt:i4>
      </vt:variant>
    </vt:vector>
  </HeadingPairs>
  <TitlesOfParts>
    <vt:vector size="26" baseType="lpstr">
      <vt:lpstr>Arial</vt:lpstr>
      <vt:lpstr>Calibri</vt:lpstr>
      <vt:lpstr>Cambria Math</vt:lpstr>
      <vt:lpstr>Monserrat Regular</vt:lpstr>
      <vt:lpstr>Montserrat</vt:lpstr>
      <vt:lpstr>Montserrat Regular</vt:lpstr>
      <vt:lpstr>Open Sans Bold</vt:lpstr>
      <vt:lpstr>Open Sans Light</vt:lpstr>
      <vt:lpstr>Times New Roman</vt:lpstr>
      <vt:lpstr>Tema di Office</vt:lpstr>
      <vt:lpstr>1_Tema di Office</vt:lpstr>
      <vt:lpstr>Progetto GRRinPORT- Conferenza finale Projet GRRinPORT - Conférence finale Cagliari 09-07-2021</vt:lpstr>
      <vt:lpstr>Le plan d’actions</vt:lpstr>
      <vt:lpstr>Rappel des résultats de l’état des lieux</vt:lpstr>
      <vt:lpstr>Rappel des résultats des enquêtes</vt:lpstr>
      <vt:lpstr>Les orientations stratégiques du plan d’actions</vt:lpstr>
      <vt:lpstr>Objectif stratégique n°1 : améliorer les procédures de collecte et de gestion des déchets à bord et les infrastructures de collecte dans les ports</vt:lpstr>
      <vt:lpstr>Objectif stratégique n°1 : améliorer les procédures de collecte et de gestion des déchets à bord et les infrastructures de collecte dans les ports</vt:lpstr>
      <vt:lpstr>Objectif stratégique n°1 : améliorer les procédures de collecte et de gestion des déchets à bord et les infrastructures de collecte dans les ports</vt:lpstr>
      <vt:lpstr>Objectif stratégique n°1 : améliorer les procédures de collecte et de gestion des déchets à bord et les infrastructures de collecte dans les ports</vt:lpstr>
      <vt:lpstr>Objectif stratégique n°1 : améliorer les procédures de collecte et de gestion des déchets à bord et les infrastructures de collecte dans les ports</vt:lpstr>
      <vt:lpstr>Objectif stratégique n°2 : appliquer les conditions appropriées pour encourager et améliorer la gestion des déchets à bord des navires et dans les ports</vt:lpstr>
      <vt:lpstr>Objectif stratégique n°2 : appliquer les conditions appropriées pour encourager et améliorer la gestion des déchets à bord des navires et dans les ports</vt:lpstr>
      <vt:lpstr>Objectif stratégique n°2 : appliquer les conditions appropriées pour encourager et améliorer la gestion des déchets à bord des navires et dans les ports</vt:lpstr>
      <vt:lpstr>Objectif stratégique n°3: promouvoir l'obtention de certifications  environnementales et la participation à des programmes de coopération</vt:lpstr>
      <vt:lpstr>Objectif stratégique n°3: promouvoir l'obtention de certifications  environnementales et la participation à des programmes de coopération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Vania Statzu</dc:creator>
  <cp:lastModifiedBy>Dominique Prunetti</cp:lastModifiedBy>
  <cp:revision>43</cp:revision>
  <dcterms:created xsi:type="dcterms:W3CDTF">2018-06-17T20:40:55Z</dcterms:created>
  <dcterms:modified xsi:type="dcterms:W3CDTF">2021-07-02T07:41:22Z</dcterms:modified>
</cp:coreProperties>
</file>