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3" r:id="rId5"/>
    <p:sldId id="269" r:id="rId6"/>
    <p:sldId id="260" r:id="rId7"/>
    <p:sldId id="268" r:id="rId8"/>
    <p:sldId id="265" r:id="rId9"/>
    <p:sldId id="261" r:id="rId10"/>
  </p:sldIdLst>
  <p:sldSz cx="9144000" cy="6858000" type="screen4x3"/>
  <p:notesSz cx="6761163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8" autoAdjust="0"/>
  </p:normalViewPr>
  <p:slideViewPr>
    <p:cSldViewPr>
      <p:cViewPr varScale="1">
        <p:scale>
          <a:sx n="87" d="100"/>
          <a:sy n="87" d="100"/>
        </p:scale>
        <p:origin x="7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Logo Partner</a:t>
            </a:r>
            <a:endParaRPr lang="it-IT" dirty="0"/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2828836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 di </a:t>
            </a:r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Vado Ligure</a:t>
            </a:r>
            <a:endParaRPr lang="it-IT" b="1" i="1" kern="50" dirty="0" smtClean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it-IT" b="1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Tipologia di azione pilota: A) Infrastruttura </a:t>
            </a:r>
          </a:p>
          <a:p>
            <a:pPr algn="ctr"/>
            <a:endParaRPr lang="it-IT" b="1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Realizzazione di una pavimentazione drenante presso il cortile della scuola  elementare statale “Don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Peluffo</a:t>
            </a:r>
            <a:r>
              <a:rPr lang="it-IT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2449919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L'area su cui si intende realizzare l'intervento di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permeabilizzazione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della pavimentazione consiste nel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cortile della scuola elementare statale “Don </a:t>
            </a:r>
            <a:r>
              <a:rPr lang="it-IT" b="1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Peluffo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, che insiste  nell'area esondabile del torrente Segno.</a:t>
            </a:r>
          </a:p>
          <a:p>
            <a:pPr algn="just"/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Ad oggi la superficie di tale area è impermeabile, pertanto, al fine di ridurre il rischio da alluvioni urbane, un primo passo è rappresentato dall'utilizzo di 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pavimentazioni drenanti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, che garantiscono una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minimizzazione del deflusso superficiale.</a:t>
            </a:r>
          </a:p>
          <a:p>
            <a:pPr algn="just"/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Attraverso la “Realizzazione di una pavimentazione drenante presso il cortile della scuola elementare Don </a:t>
            </a:r>
            <a:r>
              <a:rPr lang="it-IT" i="1" kern="50" dirty="0" err="1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Peluffo</a:t>
            </a:r>
            <a:r>
              <a:rPr lang="it-IT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renderemo permeabile tale superficie determinando una diminuzione dell'apporto della stessa alla rete delle acque bianche e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diminuendo di conseguenza il rischio da alluvioni urbane dell'intera area</a:t>
            </a:r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83768" y="183553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Breve descrizione dell’azione pilota</a:t>
            </a:r>
            <a:endParaRPr lang="it-IT" b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8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2449919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I benefici  </a:t>
            </a:r>
            <a:r>
              <a:rPr lang="it-IT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dell'intervento non saranno quindi solo del Comune di Vado Ligure ma coinvolgeranno tutti i frequentatori dell'area, in particolare la </a:t>
            </a:r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popolazione di alunni che frequenta l'adiacente scuola.</a:t>
            </a:r>
          </a:p>
          <a:p>
            <a:pPr algn="just"/>
            <a:r>
              <a:rPr lang="it-IT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Interessante sarà inoltre cercare di quantificare di che entità sarà ridotto il rischio da alluvioni urbane per gli utenti dell'area al fine di poter </a:t>
            </a:r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sfruttare l'esperienza acquisita e replicare l'intervento in altre aree del Programma.</a:t>
            </a:r>
            <a:endParaRPr lang="it-IT" b="1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5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3768" y="170080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dell’investimento (1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endParaRPr lang="it-IT" b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lum bright="-5000" contrast="21000"/>
          </a:blip>
          <a:stretch>
            <a:fillRect/>
          </a:stretch>
        </p:blipFill>
        <p:spPr>
          <a:xfrm>
            <a:off x="1104360" y="2159368"/>
            <a:ext cx="6503232" cy="33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3768" y="170080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dell’investimento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(2)</a:t>
            </a:r>
            <a:endParaRPr lang="it-IT" b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t="2398"/>
          <a:stretch/>
        </p:blipFill>
        <p:spPr>
          <a:xfrm>
            <a:off x="1907704" y="2420887"/>
            <a:ext cx="5633266" cy="30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55776" y="170080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dell’investimento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(3)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075415" y="5589240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di </a:t>
            </a:r>
            <a:r>
              <a:rPr lang="it-IT" sz="1600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Vado Ligure</a:t>
            </a:r>
            <a:r>
              <a:rPr lang="it-IT" sz="1600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– Cortile scuola «Don </a:t>
            </a:r>
            <a:r>
              <a:rPr lang="it-IT" sz="1600" i="1" kern="50" dirty="0" err="1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Peluffo</a:t>
            </a:r>
            <a:r>
              <a:rPr lang="it-IT" sz="1600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lang="it-IT" sz="16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35883"/>
            <a:ext cx="3140968" cy="31409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07" y="2235883"/>
            <a:ext cx="3162569" cy="31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708255" y="170080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dell’investimento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(4)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14156"/>
            <a:ext cx="3104964" cy="3104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3" y="2214156"/>
            <a:ext cx="3104964" cy="310496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051720" y="5589240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di </a:t>
            </a:r>
            <a:r>
              <a:rPr lang="it-IT" sz="1600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Vado Ligure</a:t>
            </a:r>
            <a:r>
              <a:rPr lang="it-IT" sz="1600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– Cortile scuola «Don </a:t>
            </a:r>
            <a:r>
              <a:rPr lang="it-IT" sz="1600" i="1" kern="50" dirty="0" err="1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Peluffo</a:t>
            </a:r>
            <a:r>
              <a:rPr lang="it-IT" sz="1600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47090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47664" y="1844824"/>
            <a:ext cx="599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Budget e cronoprogramma di massima azione pilota</a:t>
            </a: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105898"/>
              </p:ext>
            </p:extLst>
          </p:nvPr>
        </p:nvGraphicFramePr>
        <p:xfrm>
          <a:off x="1547664" y="2852936"/>
          <a:ext cx="5886608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1631"/>
                <a:gridCol w="1059970"/>
                <a:gridCol w="963424"/>
                <a:gridCol w="971583"/>
              </a:tblGrid>
              <a:tr h="3783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Azione</a:t>
                      </a:r>
                      <a:endParaRPr lang="it-IT" sz="10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150" dirty="0">
                          <a:effectLst/>
                        </a:rPr>
                        <a:t>Mese di inizio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150">
                          <a:effectLst/>
                        </a:rPr>
                        <a:t>Mese di fine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150">
                          <a:effectLst/>
                        </a:rPr>
                        <a:t>Budget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</a:tr>
              <a:tr h="989808"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spcAft>
                          <a:spcPts val="600"/>
                        </a:spcAft>
                      </a:pPr>
                      <a:r>
                        <a:rPr lang="it-IT" sz="1000" kern="150">
                          <a:effectLst/>
                        </a:rPr>
                        <a:t>Realizzazione di una pavimentazione drenante presso il cortile della scuola  elementare statale “Don Peluffo”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150">
                          <a:effectLst/>
                        </a:rPr>
                        <a:t>M18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150">
                          <a:effectLst/>
                        </a:rPr>
                        <a:t>M36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150" dirty="0">
                          <a:effectLst/>
                        </a:rPr>
                        <a:t>€ 106.602,00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83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1800" y="198884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Rischi associati all’investimento</a:t>
            </a:r>
            <a:endParaRPr lang="it-IT" sz="2800" kern="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87624" y="2754794"/>
            <a:ext cx="6912768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600"/>
              </a:spcAft>
            </a:pPr>
            <a:r>
              <a:rPr lang="it-IT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L'intervento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proposto non determina effetti negativi sull'ambiente circostante, anzi ha l'obiettivo di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diminuire il rischio alluvioni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nell'area urbana di Vado Ligure migliorando la permeabilità di una porzione di area urbana, diminuendo quindi il ruscellamento superficiale delle acque piovane e  diminuendo quindi la portata di picco che sarà riversata nella rete urbana delle acque bianche.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L'area che sarà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permeabilizzata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risultando fortemente frequentata dagli alunni delle scuole elementari permetterà quindi di ridurre notevolmente il rischio.</a:t>
            </a:r>
          </a:p>
          <a:p>
            <a:pPr algn="just">
              <a:spcBef>
                <a:spcPts val="200"/>
              </a:spcBef>
              <a:spcAft>
                <a:spcPts val="600"/>
              </a:spcAft>
            </a:pPr>
            <a:endParaRPr lang="it-IT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44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370</Words>
  <Application>Microsoft Office PowerPoint</Application>
  <PresentationFormat>Presentazione su schermo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SimSun</vt:lpstr>
      <vt:lpstr>Arial</vt:lpstr>
      <vt:lpstr>Calibri</vt:lpstr>
      <vt:lpstr>Liberation Serif</vt:lpstr>
      <vt:lpstr>Montserrat</vt:lpstr>
      <vt:lpstr>NBIAZV+Montserrat-Regular</vt:lpstr>
      <vt:lpstr>Open Sans</vt:lpstr>
      <vt:lpstr>Open Sans Extrabold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Chiabrera</cp:lastModifiedBy>
  <cp:revision>45</cp:revision>
  <cp:lastPrinted>2017-02-20T13:42:44Z</cp:lastPrinted>
  <dcterms:created xsi:type="dcterms:W3CDTF">2017-01-26T12:46:53Z</dcterms:created>
  <dcterms:modified xsi:type="dcterms:W3CDTF">2017-02-20T16:06:11Z</dcterms:modified>
</cp:coreProperties>
</file>